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33</c:v>
                </c:pt>
                <c:pt idx="2">
                  <c:v>9</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85</c:v>
                </c:pt>
                <c:pt idx="1">
                  <c:v>86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6</c:v>
                </c:pt>
                <c:pt idx="1">
                  <c:v>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357824"/>
        <c:axId val="35359360"/>
      </c:lineChart>
      <c:catAx>
        <c:axId val="353578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359360"/>
        <c:crosses val="autoZero"/>
        <c:auto val="1"/>
        <c:lblAlgn val="ctr"/>
        <c:lblOffset val="100"/>
        <c:noMultiLvlLbl val="0"/>
      </c:catAx>
      <c:valAx>
        <c:axId val="353593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3578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ANGMERING COPPICE FITZALAN (ACF) PCN</c:v>
                </c:pt>
                <c:pt idx="1">
                  <c:v>THE HAVENS PCN</c:v>
                </c:pt>
                <c:pt idx="2">
                  <c:v>CRAWLEY CARE COLLABORATIVE PCN</c:v>
                </c:pt>
                <c:pt idx="3">
                  <c:v>HASTINGS &amp; ST LEONARDS PCN</c:v>
                </c:pt>
                <c:pt idx="4">
                  <c:v>CISSBURY INTEGRATED CARE PCN</c:v>
                </c:pt>
                <c:pt idx="5">
                  <c:v>EAST &amp; CENTRAL BRIGHTON 1 PCN</c:v>
                </c:pt>
                <c:pt idx="6">
                  <c:v>BRIGHTON CLUSTER 5 PCN</c:v>
                </c:pt>
                <c:pt idx="7">
                  <c:v>HAILSHAM PCN</c:v>
                </c:pt>
                <c:pt idx="8">
                  <c:v>SOUTH CRAWLEY PCN</c:v>
                </c:pt>
                <c:pt idx="9">
                  <c:v>FOUNDRY HEALTHCARE LEWES PCN</c:v>
                </c:pt>
                <c:pt idx="10">
                  <c:v>GOLDSTONE PCN</c:v>
                </c:pt>
                <c:pt idx="11">
                  <c:v>COASTAL AND SOUTH DOWNS PCN</c:v>
                </c:pt>
                <c:pt idx="12">
                  <c:v>WEST HOVE PCN</c:v>
                </c:pt>
                <c:pt idx="13">
                  <c:v>GREATER WEALDEN PCN</c:v>
                </c:pt>
                <c:pt idx="14">
                  <c:v>REGIS HEALTHCARE PCN</c:v>
                </c:pt>
                <c:pt idx="15">
                  <c:v>CHICHESTER ALLIANCE OF MEDICAL PRACTICES PCN</c:v>
                </c:pt>
                <c:pt idx="16">
                  <c:v>EAST &amp; CENTRAL BRIGHTON 2 PCN</c:v>
                </c:pt>
                <c:pt idx="17">
                  <c:v>ICS</c:v>
                </c:pt>
                <c:pt idx="18">
                  <c:v>HEALTHY CRAWLEY PCN</c:v>
                </c:pt>
                <c:pt idx="19">
                  <c:v>BRIGHTON II PCN</c:v>
                </c:pt>
                <c:pt idx="20">
                  <c:v>SHOREHAM AND SOUTHWICK PCN</c:v>
                </c:pt>
                <c:pt idx="21">
                  <c:v>EASTBOURNE EAST PCN</c:v>
                </c:pt>
                <c:pt idx="22">
                  <c:v>LANCING AND SOMPTING PCN</c:v>
                </c:pt>
                <c:pt idx="23">
                  <c:v>CENTRAL WORTHING PRACTICES PCN</c:v>
                </c:pt>
                <c:pt idx="24">
                  <c:v>VICTORIA EASTBOURNE PCN</c:v>
                </c:pt>
                <c:pt idx="25">
                  <c:v>ARUN INTEGRATED CARE (AIC) PCN</c:v>
                </c:pt>
                <c:pt idx="26">
                  <c:v>EAST GRINSTEAD PCN</c:v>
                </c:pt>
                <c:pt idx="27">
                  <c:v>HAYWARDS HEATH VILLAGES PCN</c:v>
                </c:pt>
                <c:pt idx="28">
                  <c:v>SEAFORD PCN</c:v>
                </c:pt>
                <c:pt idx="29">
                  <c:v>BURGESS HILL &amp; VILLAGES PCN</c:v>
                </c:pt>
                <c:pt idx="30">
                  <c:v>HORSHAM CENTRAL PCN</c:v>
                </c:pt>
                <c:pt idx="31">
                  <c:v>HIGH WEALD PCN</c:v>
                </c:pt>
                <c:pt idx="32">
                  <c:v>CHANCTONBURY PCN</c:v>
                </c:pt>
                <c:pt idx="33">
                  <c:v>BEXHILL PCN</c:v>
                </c:pt>
                <c:pt idx="34">
                  <c:v>HAYWARDS HEATH CENTRAL PCN</c:v>
                </c:pt>
                <c:pt idx="35">
                  <c:v>HORSHAM COLLABORATIVE PCN</c:v>
                </c:pt>
                <c:pt idx="36">
                  <c:v>PRESTON PARK COMMUNITY PCN</c:v>
                </c:pt>
                <c:pt idx="37">
                  <c:v>ALPS GROUP PCN</c:v>
                </c:pt>
                <c:pt idx="38">
                  <c:v>RURAL NORTH CHICHESTER PCN</c:v>
                </c:pt>
                <c:pt idx="39">
                  <c:v>RURAL ROTHER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40"/>
                <c:pt idx="0">
                  <c:v>ANGMERING COPPICE FITZALAN (ACF) PCN</c:v>
                </c:pt>
                <c:pt idx="1">
                  <c:v>THE HAVENS PCN</c:v>
                </c:pt>
                <c:pt idx="2">
                  <c:v>CRAWLEY CARE COLLABORATIVE PCN</c:v>
                </c:pt>
                <c:pt idx="3">
                  <c:v>HASTINGS &amp; ST LEONARDS PCN</c:v>
                </c:pt>
                <c:pt idx="4">
                  <c:v>CISSBURY INTEGRATED CARE PCN</c:v>
                </c:pt>
                <c:pt idx="5">
                  <c:v>EAST &amp; CENTRAL BRIGHTON 1 PCN</c:v>
                </c:pt>
                <c:pt idx="6">
                  <c:v>BRIGHTON CLUSTER 5 PCN</c:v>
                </c:pt>
                <c:pt idx="7">
                  <c:v>HAILSHAM PCN</c:v>
                </c:pt>
                <c:pt idx="8">
                  <c:v>SOUTH CRAWLEY PCN</c:v>
                </c:pt>
                <c:pt idx="9">
                  <c:v>FOUNDRY HEALTHCARE LEWES PCN</c:v>
                </c:pt>
                <c:pt idx="10">
                  <c:v>GOLDSTONE PCN</c:v>
                </c:pt>
                <c:pt idx="11">
                  <c:v>COASTAL AND SOUTH DOWNS PCN</c:v>
                </c:pt>
                <c:pt idx="12">
                  <c:v>WEST HOVE PCN</c:v>
                </c:pt>
                <c:pt idx="13">
                  <c:v>GREATER WEALDEN PCN</c:v>
                </c:pt>
                <c:pt idx="14">
                  <c:v>REGIS HEALTHCARE PCN</c:v>
                </c:pt>
                <c:pt idx="15">
                  <c:v>CHICHESTER ALLIANCE OF MEDICAL PRACTICES PCN</c:v>
                </c:pt>
                <c:pt idx="16">
                  <c:v>EAST &amp; CENTRAL BRIGHTON 2 PCN</c:v>
                </c:pt>
                <c:pt idx="17">
                  <c:v>ICS</c:v>
                </c:pt>
                <c:pt idx="18">
                  <c:v>HEALTHY CRAWLEY PCN</c:v>
                </c:pt>
                <c:pt idx="19">
                  <c:v>BRIGHTON II PCN</c:v>
                </c:pt>
                <c:pt idx="20">
                  <c:v>SHOREHAM AND SOUTHWICK PCN</c:v>
                </c:pt>
                <c:pt idx="21">
                  <c:v>EASTBOURNE EAST PCN</c:v>
                </c:pt>
                <c:pt idx="22">
                  <c:v>LANCING AND SOMPTING PCN</c:v>
                </c:pt>
                <c:pt idx="23">
                  <c:v>CENTRAL WORTHING PRACTICES PCN</c:v>
                </c:pt>
                <c:pt idx="24">
                  <c:v>VICTORIA EASTBOURNE PCN</c:v>
                </c:pt>
                <c:pt idx="25">
                  <c:v>ARUN INTEGRATED CARE (AIC) PCN</c:v>
                </c:pt>
                <c:pt idx="26">
                  <c:v>EAST GRINSTEAD PCN</c:v>
                </c:pt>
                <c:pt idx="27">
                  <c:v>HAYWARDS HEATH VILLAGES PCN</c:v>
                </c:pt>
                <c:pt idx="28">
                  <c:v>SEAFORD PCN</c:v>
                </c:pt>
                <c:pt idx="29">
                  <c:v>BURGESS HILL &amp; VILLAGES PCN</c:v>
                </c:pt>
                <c:pt idx="30">
                  <c:v>HORSHAM CENTRAL PCN</c:v>
                </c:pt>
                <c:pt idx="31">
                  <c:v>HIGH WEALD PCN</c:v>
                </c:pt>
                <c:pt idx="32">
                  <c:v>CHANCTONBURY PCN</c:v>
                </c:pt>
                <c:pt idx="33">
                  <c:v>BEXHILL PCN</c:v>
                </c:pt>
                <c:pt idx="34">
                  <c:v>HAYWARDS HEATH CENTRAL PCN</c:v>
                </c:pt>
                <c:pt idx="35">
                  <c:v>HORSHAM COLLABORATIVE PCN</c:v>
                </c:pt>
                <c:pt idx="36">
                  <c:v>PRESTON PARK COMMUNITY PCN</c:v>
                </c:pt>
                <c:pt idx="37">
                  <c:v>ALPS GROUP PCN</c:v>
                </c:pt>
                <c:pt idx="38">
                  <c:v>RURAL NORTH CHICHESTER PCN</c:v>
                </c:pt>
                <c:pt idx="39">
                  <c:v>RURAL ROTHER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ANGMERING COPPICE FITZALAN (ACF) PCN</c:v>
                </c:pt>
                <c:pt idx="1">
                  <c:v>THE HAVENS PCN</c:v>
                </c:pt>
                <c:pt idx="2">
                  <c:v>CRAWLEY CARE COLLABORATIVE PCN</c:v>
                </c:pt>
                <c:pt idx="3">
                  <c:v>HASTINGS &amp; ST LEONARDS PCN</c:v>
                </c:pt>
                <c:pt idx="4">
                  <c:v>CISSBURY INTEGRATED CARE PCN</c:v>
                </c:pt>
                <c:pt idx="5">
                  <c:v>EAST &amp; CENTRAL BRIGHTON 1 PCN</c:v>
                </c:pt>
                <c:pt idx="6">
                  <c:v>BRIGHTON CLUSTER 5 PCN</c:v>
                </c:pt>
                <c:pt idx="7">
                  <c:v>HAILSHAM PCN</c:v>
                </c:pt>
                <c:pt idx="8">
                  <c:v>SOUTH CRAWLEY PCN</c:v>
                </c:pt>
                <c:pt idx="9">
                  <c:v>FOUNDRY HEALTHCARE LEWES PCN</c:v>
                </c:pt>
                <c:pt idx="10">
                  <c:v>GOLDSTONE PCN</c:v>
                </c:pt>
                <c:pt idx="11">
                  <c:v>COASTAL AND SOUTH DOWNS PCN</c:v>
                </c:pt>
                <c:pt idx="12">
                  <c:v>WEST HOVE PCN</c:v>
                </c:pt>
                <c:pt idx="13">
                  <c:v>GREATER WEALDEN PCN</c:v>
                </c:pt>
                <c:pt idx="14">
                  <c:v>REGIS HEALTHCARE PCN</c:v>
                </c:pt>
                <c:pt idx="15">
                  <c:v>CHICHESTER ALLIANCE OF MEDICAL PRACTICES PCN</c:v>
                </c:pt>
                <c:pt idx="16">
                  <c:v>EAST &amp; CENTRAL BRIGHTON 2 PCN</c:v>
                </c:pt>
                <c:pt idx="17">
                  <c:v>ICS</c:v>
                </c:pt>
                <c:pt idx="18">
                  <c:v>HEALTHY CRAWLEY PCN</c:v>
                </c:pt>
                <c:pt idx="19">
                  <c:v>BRIGHTON II PCN</c:v>
                </c:pt>
                <c:pt idx="20">
                  <c:v>SHOREHAM AND SOUTHWICK PCN</c:v>
                </c:pt>
                <c:pt idx="21">
                  <c:v>EASTBOURNE EAST PCN</c:v>
                </c:pt>
                <c:pt idx="22">
                  <c:v>LANCING AND SOMPTING PCN</c:v>
                </c:pt>
                <c:pt idx="23">
                  <c:v>CENTRAL WORTHING PRACTICES PCN</c:v>
                </c:pt>
                <c:pt idx="24">
                  <c:v>VICTORIA EASTBOURNE PCN</c:v>
                </c:pt>
                <c:pt idx="25">
                  <c:v>ARUN INTEGRATED CARE (AIC) PCN</c:v>
                </c:pt>
                <c:pt idx="26">
                  <c:v>EAST GRINSTEAD PCN</c:v>
                </c:pt>
                <c:pt idx="27">
                  <c:v>HAYWARDS HEATH VILLAGES PCN</c:v>
                </c:pt>
                <c:pt idx="28">
                  <c:v>SEAFORD PCN</c:v>
                </c:pt>
                <c:pt idx="29">
                  <c:v>BURGESS HILL &amp; VILLAGES PCN</c:v>
                </c:pt>
                <c:pt idx="30">
                  <c:v>HORSHAM CENTRAL PCN</c:v>
                </c:pt>
                <c:pt idx="31">
                  <c:v>HIGH WEALD PCN</c:v>
                </c:pt>
                <c:pt idx="32">
                  <c:v>CHANCTONBURY PCN</c:v>
                </c:pt>
                <c:pt idx="33">
                  <c:v>BEXHILL PCN</c:v>
                </c:pt>
                <c:pt idx="34">
                  <c:v>HAYWARDS HEATH CENTRAL PCN</c:v>
                </c:pt>
                <c:pt idx="35">
                  <c:v>HORSHAM COLLABORATIVE PCN</c:v>
                </c:pt>
                <c:pt idx="36">
                  <c:v>PRESTON PARK COMMUNITY PCN</c:v>
                </c:pt>
                <c:pt idx="37">
                  <c:v>ALPS GROUP PCN</c:v>
                </c:pt>
                <c:pt idx="38">
                  <c:v>RURAL NORTH CHICHESTER PCN</c:v>
                </c:pt>
                <c:pt idx="39">
                  <c:v>RURAL ROTHER PCN</c:v>
                </c:pt>
              </c:strCache>
            </c:strRef>
          </c:cat>
          <c:val>
            <c:numRef>
              <c:f>Sheet1!$F$2:$F$45</c:f>
              <c:numCache>
                <c:formatCode>General</c:formatCode>
                <c:ptCount val="44"/>
                <c:pt idx="0">
                  <c:v>0.74</c:v>
                </c:pt>
                <c:pt idx="1">
                  <c:v>0.76</c:v>
                </c:pt>
                <c:pt idx="2">
                  <c:v>0.78</c:v>
                </c:pt>
                <c:pt idx="3">
                  <c:v>0.79</c:v>
                </c:pt>
                <c:pt idx="4">
                  <c:v>0.81</c:v>
                </c:pt>
                <c:pt idx="5">
                  <c:v>0.81</c:v>
                </c:pt>
                <c:pt idx="6">
                  <c:v>0.81</c:v>
                </c:pt>
                <c:pt idx="7">
                  <c:v>0.81</c:v>
                </c:pt>
                <c:pt idx="8">
                  <c:v>0.82</c:v>
                </c:pt>
                <c:pt idx="9">
                  <c:v>0.82</c:v>
                </c:pt>
                <c:pt idx="10">
                  <c:v>0.83</c:v>
                </c:pt>
                <c:pt idx="11">
                  <c:v>0.83</c:v>
                </c:pt>
                <c:pt idx="12">
                  <c:v>0.84</c:v>
                </c:pt>
                <c:pt idx="13">
                  <c:v>0.84</c:v>
                </c:pt>
                <c:pt idx="14">
                  <c:v>0.85</c:v>
                </c:pt>
                <c:pt idx="15">
                  <c:v>0.85</c:v>
                </c:pt>
                <c:pt idx="16">
                  <c:v>0.85</c:v>
                </c:pt>
                <c:pt idx="17">
                  <c:v>0.86</c:v>
                </c:pt>
                <c:pt idx="18">
                  <c:v>0.86</c:v>
                </c:pt>
                <c:pt idx="19">
                  <c:v>0.86</c:v>
                </c:pt>
                <c:pt idx="20">
                  <c:v>0.86</c:v>
                </c:pt>
                <c:pt idx="21">
                  <c:v>0.86</c:v>
                </c:pt>
                <c:pt idx="22">
                  <c:v>0.86</c:v>
                </c:pt>
                <c:pt idx="23">
                  <c:v>0.87</c:v>
                </c:pt>
                <c:pt idx="24">
                  <c:v>0.87</c:v>
                </c:pt>
                <c:pt idx="25">
                  <c:v>0.88</c:v>
                </c:pt>
                <c:pt idx="26">
                  <c:v>0.88</c:v>
                </c:pt>
                <c:pt idx="27">
                  <c:v>0.89</c:v>
                </c:pt>
                <c:pt idx="28">
                  <c:v>0.89</c:v>
                </c:pt>
                <c:pt idx="29">
                  <c:v>0.89</c:v>
                </c:pt>
                <c:pt idx="30">
                  <c:v>0.89</c:v>
                </c:pt>
                <c:pt idx="31">
                  <c:v>0.89</c:v>
                </c:pt>
                <c:pt idx="32">
                  <c:v>0.89</c:v>
                </c:pt>
                <c:pt idx="33">
                  <c:v>0.89</c:v>
                </c:pt>
                <c:pt idx="34">
                  <c:v>0.9</c:v>
                </c:pt>
                <c:pt idx="35">
                  <c:v>0.9</c:v>
                </c:pt>
                <c:pt idx="36">
                  <c:v>0.91</c:v>
                </c:pt>
                <c:pt idx="37">
                  <c:v>0.91</c:v>
                </c:pt>
                <c:pt idx="38">
                  <c:v>0.92</c:v>
                </c:pt>
                <c:pt idx="39">
                  <c:v>0.93</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40"/>
                <c:pt idx="0">
                  <c:v>ANGMERING COPPICE FITZALAN (ACF) PCN</c:v>
                </c:pt>
                <c:pt idx="1">
                  <c:v>THE HAVENS PCN</c:v>
                </c:pt>
                <c:pt idx="2">
                  <c:v>CRAWLEY CARE COLLABORATIVE PCN</c:v>
                </c:pt>
                <c:pt idx="3">
                  <c:v>HASTINGS &amp; ST LEONARDS PCN</c:v>
                </c:pt>
                <c:pt idx="4">
                  <c:v>CISSBURY INTEGRATED CARE PCN</c:v>
                </c:pt>
                <c:pt idx="5">
                  <c:v>EAST &amp; CENTRAL BRIGHTON 1 PCN</c:v>
                </c:pt>
                <c:pt idx="6">
                  <c:v>BRIGHTON CLUSTER 5 PCN</c:v>
                </c:pt>
                <c:pt idx="7">
                  <c:v>HAILSHAM PCN</c:v>
                </c:pt>
                <c:pt idx="8">
                  <c:v>SOUTH CRAWLEY PCN</c:v>
                </c:pt>
                <c:pt idx="9">
                  <c:v>FOUNDRY HEALTHCARE LEWES PCN</c:v>
                </c:pt>
                <c:pt idx="10">
                  <c:v>GOLDSTONE PCN</c:v>
                </c:pt>
                <c:pt idx="11">
                  <c:v>COASTAL AND SOUTH DOWNS PCN</c:v>
                </c:pt>
                <c:pt idx="12">
                  <c:v>WEST HOVE PCN</c:v>
                </c:pt>
                <c:pt idx="13">
                  <c:v>GREATER WEALDEN PCN</c:v>
                </c:pt>
                <c:pt idx="14">
                  <c:v>REGIS HEALTHCARE PCN</c:v>
                </c:pt>
                <c:pt idx="15">
                  <c:v>CHICHESTER ALLIANCE OF MEDICAL PRACTICES PCN</c:v>
                </c:pt>
                <c:pt idx="16">
                  <c:v>EAST &amp; CENTRAL BRIGHTON 2 PCN</c:v>
                </c:pt>
                <c:pt idx="17">
                  <c:v>ICS</c:v>
                </c:pt>
                <c:pt idx="18">
                  <c:v>HEALTHY CRAWLEY PCN</c:v>
                </c:pt>
                <c:pt idx="19">
                  <c:v>BRIGHTON II PCN</c:v>
                </c:pt>
                <c:pt idx="20">
                  <c:v>SHOREHAM AND SOUTHWICK PCN</c:v>
                </c:pt>
                <c:pt idx="21">
                  <c:v>EASTBOURNE EAST PCN</c:v>
                </c:pt>
                <c:pt idx="22">
                  <c:v>LANCING AND SOMPTING PCN</c:v>
                </c:pt>
                <c:pt idx="23">
                  <c:v>CENTRAL WORTHING PRACTICES PCN</c:v>
                </c:pt>
                <c:pt idx="24">
                  <c:v>VICTORIA EASTBOURNE PCN</c:v>
                </c:pt>
                <c:pt idx="25">
                  <c:v>ARUN INTEGRATED CARE (AIC) PCN</c:v>
                </c:pt>
                <c:pt idx="26">
                  <c:v>EAST GRINSTEAD PCN</c:v>
                </c:pt>
                <c:pt idx="27">
                  <c:v>HAYWARDS HEATH VILLAGES PCN</c:v>
                </c:pt>
                <c:pt idx="28">
                  <c:v>SEAFORD PCN</c:v>
                </c:pt>
                <c:pt idx="29">
                  <c:v>BURGESS HILL &amp; VILLAGES PCN</c:v>
                </c:pt>
                <c:pt idx="30">
                  <c:v>HORSHAM CENTRAL PCN</c:v>
                </c:pt>
                <c:pt idx="31">
                  <c:v>HIGH WEALD PCN</c:v>
                </c:pt>
                <c:pt idx="32">
                  <c:v>CHANCTONBURY PCN</c:v>
                </c:pt>
                <c:pt idx="33">
                  <c:v>BEXHILL PCN</c:v>
                </c:pt>
                <c:pt idx="34">
                  <c:v>HAYWARDS HEATH CENTRAL PCN</c:v>
                </c:pt>
                <c:pt idx="35">
                  <c:v>HORSHAM COLLABORATIVE PCN</c:v>
                </c:pt>
                <c:pt idx="36">
                  <c:v>PRESTON PARK COMMUNITY PCN</c:v>
                </c:pt>
                <c:pt idx="37">
                  <c:v>ALPS GROUP PCN</c:v>
                </c:pt>
                <c:pt idx="38">
                  <c:v>RURAL NORTH CHICHESTER PCN</c:v>
                </c:pt>
                <c:pt idx="39">
                  <c:v>RURAL ROTHER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40"/>
                <c:pt idx="0">
                  <c:v>ANGMERING COPPICE FITZALAN (ACF) PCN</c:v>
                </c:pt>
                <c:pt idx="1">
                  <c:v>THE HAVENS PCN</c:v>
                </c:pt>
                <c:pt idx="2">
                  <c:v>CRAWLEY CARE COLLABORATIVE PCN</c:v>
                </c:pt>
                <c:pt idx="3">
                  <c:v>HASTINGS &amp; ST LEONARDS PCN</c:v>
                </c:pt>
                <c:pt idx="4">
                  <c:v>CISSBURY INTEGRATED CARE PCN</c:v>
                </c:pt>
                <c:pt idx="5">
                  <c:v>EAST &amp; CENTRAL BRIGHTON 1 PCN</c:v>
                </c:pt>
                <c:pt idx="6">
                  <c:v>BRIGHTON CLUSTER 5 PCN</c:v>
                </c:pt>
                <c:pt idx="7">
                  <c:v>HAILSHAM PCN</c:v>
                </c:pt>
                <c:pt idx="8">
                  <c:v>SOUTH CRAWLEY PCN</c:v>
                </c:pt>
                <c:pt idx="9">
                  <c:v>FOUNDRY HEALTHCARE LEWES PCN</c:v>
                </c:pt>
                <c:pt idx="10">
                  <c:v>GOLDSTONE PCN</c:v>
                </c:pt>
                <c:pt idx="11">
                  <c:v>COASTAL AND SOUTH DOWNS PCN</c:v>
                </c:pt>
                <c:pt idx="12">
                  <c:v>WEST HOVE PCN</c:v>
                </c:pt>
                <c:pt idx="13">
                  <c:v>GREATER WEALDEN PCN</c:v>
                </c:pt>
                <c:pt idx="14">
                  <c:v>REGIS HEALTHCARE PCN</c:v>
                </c:pt>
                <c:pt idx="15">
                  <c:v>CHICHESTER ALLIANCE OF MEDICAL PRACTICES PCN</c:v>
                </c:pt>
                <c:pt idx="16">
                  <c:v>EAST &amp; CENTRAL BRIGHTON 2 PCN</c:v>
                </c:pt>
                <c:pt idx="17">
                  <c:v>ICS</c:v>
                </c:pt>
                <c:pt idx="18">
                  <c:v>HEALTHY CRAWLEY PCN</c:v>
                </c:pt>
                <c:pt idx="19">
                  <c:v>BRIGHTON II PCN</c:v>
                </c:pt>
                <c:pt idx="20">
                  <c:v>SHOREHAM AND SOUTHWICK PCN</c:v>
                </c:pt>
                <c:pt idx="21">
                  <c:v>EASTBOURNE EAST PCN</c:v>
                </c:pt>
                <c:pt idx="22">
                  <c:v>LANCING AND SOMPTING PCN</c:v>
                </c:pt>
                <c:pt idx="23">
                  <c:v>CENTRAL WORTHING PRACTICES PCN</c:v>
                </c:pt>
                <c:pt idx="24">
                  <c:v>VICTORIA EASTBOURNE PCN</c:v>
                </c:pt>
                <c:pt idx="25">
                  <c:v>ARUN INTEGRATED CARE (AIC) PCN</c:v>
                </c:pt>
                <c:pt idx="26">
                  <c:v>EAST GRINSTEAD PCN</c:v>
                </c:pt>
                <c:pt idx="27">
                  <c:v>HAYWARDS HEATH VILLAGES PCN</c:v>
                </c:pt>
                <c:pt idx="28">
                  <c:v>SEAFORD PCN</c:v>
                </c:pt>
                <c:pt idx="29">
                  <c:v>BURGESS HILL &amp; VILLAGES PCN</c:v>
                </c:pt>
                <c:pt idx="30">
                  <c:v>HORSHAM CENTRAL PCN</c:v>
                </c:pt>
                <c:pt idx="31">
                  <c:v>HIGH WEALD PCN</c:v>
                </c:pt>
                <c:pt idx="32">
                  <c:v>CHANCTONBURY PCN</c:v>
                </c:pt>
                <c:pt idx="33">
                  <c:v>BEXHILL PCN</c:v>
                </c:pt>
                <c:pt idx="34">
                  <c:v>HAYWARDS HEATH CENTRAL PCN</c:v>
                </c:pt>
                <c:pt idx="35">
                  <c:v>HORSHAM COLLABORATIVE PCN</c:v>
                </c:pt>
                <c:pt idx="36">
                  <c:v>PRESTON PARK COMMUNITY PCN</c:v>
                </c:pt>
                <c:pt idx="37">
                  <c:v>ALPS GROUP PCN</c:v>
                </c:pt>
                <c:pt idx="38">
                  <c:v>RURAL NORTH CHICHESTER PCN</c:v>
                </c:pt>
                <c:pt idx="39">
                  <c:v>RURAL ROTHER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075776"/>
        <c:axId val="360742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ANGMERING COPPICE FITZALAN (ACF) PCN</c:v>
                </c:pt>
                <c:pt idx="1">
                  <c:v>THE HAVENS PCN</c:v>
                </c:pt>
                <c:pt idx="2">
                  <c:v>CRAWLEY CARE COLLABORATIVE PCN</c:v>
                </c:pt>
                <c:pt idx="3">
                  <c:v>HASTINGS &amp; ST LEONARDS PCN</c:v>
                </c:pt>
                <c:pt idx="4">
                  <c:v>CISSBURY INTEGRATED CARE PCN</c:v>
                </c:pt>
                <c:pt idx="5">
                  <c:v>EAST &amp; CENTRAL BRIGHTON 1 PCN</c:v>
                </c:pt>
                <c:pt idx="6">
                  <c:v>BRIGHTON CLUSTER 5 PCN</c:v>
                </c:pt>
                <c:pt idx="7">
                  <c:v>HAILSHAM PCN</c:v>
                </c:pt>
                <c:pt idx="8">
                  <c:v>SOUTH CRAWLEY PCN</c:v>
                </c:pt>
                <c:pt idx="9">
                  <c:v>FOUNDRY HEALTHCARE LEWES PCN</c:v>
                </c:pt>
                <c:pt idx="10">
                  <c:v>GOLDSTONE PCN</c:v>
                </c:pt>
                <c:pt idx="11">
                  <c:v>COASTAL AND SOUTH DOWNS PCN</c:v>
                </c:pt>
                <c:pt idx="12">
                  <c:v>WEST HOVE PCN</c:v>
                </c:pt>
                <c:pt idx="13">
                  <c:v>GREATER WEALDEN PCN</c:v>
                </c:pt>
                <c:pt idx="14">
                  <c:v>REGIS HEALTHCARE PCN</c:v>
                </c:pt>
                <c:pt idx="15">
                  <c:v>CHICHESTER ALLIANCE OF MEDICAL PRACTICES PCN</c:v>
                </c:pt>
                <c:pt idx="16">
                  <c:v>EAST &amp; CENTRAL BRIGHTON 2 PCN</c:v>
                </c:pt>
                <c:pt idx="17">
                  <c:v>ICS</c:v>
                </c:pt>
                <c:pt idx="18">
                  <c:v>HEALTHY CRAWLEY PCN</c:v>
                </c:pt>
                <c:pt idx="19">
                  <c:v>BRIGHTON II PCN</c:v>
                </c:pt>
                <c:pt idx="20">
                  <c:v>SHOREHAM AND SOUTHWICK PCN</c:v>
                </c:pt>
                <c:pt idx="21">
                  <c:v>EASTBOURNE EAST PCN</c:v>
                </c:pt>
                <c:pt idx="22">
                  <c:v>LANCING AND SOMPTING PCN</c:v>
                </c:pt>
                <c:pt idx="23">
                  <c:v>CENTRAL WORTHING PRACTICES PCN</c:v>
                </c:pt>
                <c:pt idx="24">
                  <c:v>VICTORIA EASTBOURNE PCN</c:v>
                </c:pt>
                <c:pt idx="25">
                  <c:v>ARUN INTEGRATED CARE (AIC) PCN</c:v>
                </c:pt>
                <c:pt idx="26">
                  <c:v>EAST GRINSTEAD PCN</c:v>
                </c:pt>
                <c:pt idx="27">
                  <c:v>HAYWARDS HEATH VILLAGES PCN</c:v>
                </c:pt>
                <c:pt idx="28">
                  <c:v>SEAFORD PCN</c:v>
                </c:pt>
                <c:pt idx="29">
                  <c:v>BURGESS HILL &amp; VILLAGES PCN</c:v>
                </c:pt>
                <c:pt idx="30">
                  <c:v>HORSHAM CENTRAL PCN</c:v>
                </c:pt>
                <c:pt idx="31">
                  <c:v>HIGH WEALD PCN</c:v>
                </c:pt>
                <c:pt idx="32">
                  <c:v>CHANCTONBURY PCN</c:v>
                </c:pt>
                <c:pt idx="33">
                  <c:v>BEXHILL PCN</c:v>
                </c:pt>
                <c:pt idx="34">
                  <c:v>HAYWARDS HEATH CENTRAL PCN</c:v>
                </c:pt>
                <c:pt idx="35">
                  <c:v>HORSHAM COLLABORATIVE PCN</c:v>
                </c:pt>
                <c:pt idx="36">
                  <c:v>PRESTON PARK COMMUNITY PCN</c:v>
                </c:pt>
                <c:pt idx="37">
                  <c:v>ALPS GROUP PCN</c:v>
                </c:pt>
                <c:pt idx="38">
                  <c:v>RURAL NORTH CHICHESTER PCN</c:v>
                </c:pt>
                <c:pt idx="39">
                  <c:v>RURAL ROTHER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40"/>
                <c:pt idx="0">
                  <c:v>ANGMERING COPPICE FITZALAN (ACF) PCN</c:v>
                </c:pt>
                <c:pt idx="1">
                  <c:v>THE HAVENS PCN</c:v>
                </c:pt>
                <c:pt idx="2">
                  <c:v>CRAWLEY CARE COLLABORATIVE PCN</c:v>
                </c:pt>
                <c:pt idx="3">
                  <c:v>HASTINGS &amp; ST LEONARDS PCN</c:v>
                </c:pt>
                <c:pt idx="4">
                  <c:v>CISSBURY INTEGRATED CARE PCN</c:v>
                </c:pt>
                <c:pt idx="5">
                  <c:v>EAST &amp; CENTRAL BRIGHTON 1 PCN</c:v>
                </c:pt>
                <c:pt idx="6">
                  <c:v>BRIGHTON CLUSTER 5 PCN</c:v>
                </c:pt>
                <c:pt idx="7">
                  <c:v>HAILSHAM PCN</c:v>
                </c:pt>
                <c:pt idx="8">
                  <c:v>SOUTH CRAWLEY PCN</c:v>
                </c:pt>
                <c:pt idx="9">
                  <c:v>FOUNDRY HEALTHCARE LEWES PCN</c:v>
                </c:pt>
                <c:pt idx="10">
                  <c:v>GOLDSTONE PCN</c:v>
                </c:pt>
                <c:pt idx="11">
                  <c:v>COASTAL AND SOUTH DOWNS PCN</c:v>
                </c:pt>
                <c:pt idx="12">
                  <c:v>WEST HOVE PCN</c:v>
                </c:pt>
                <c:pt idx="13">
                  <c:v>GREATER WEALDEN PCN</c:v>
                </c:pt>
                <c:pt idx="14">
                  <c:v>REGIS HEALTHCARE PCN</c:v>
                </c:pt>
                <c:pt idx="15">
                  <c:v>CHICHESTER ALLIANCE OF MEDICAL PRACTICES PCN</c:v>
                </c:pt>
                <c:pt idx="16">
                  <c:v>EAST &amp; CENTRAL BRIGHTON 2 PCN</c:v>
                </c:pt>
                <c:pt idx="17">
                  <c:v>ICS</c:v>
                </c:pt>
                <c:pt idx="18">
                  <c:v>HEALTHY CRAWLEY PCN</c:v>
                </c:pt>
                <c:pt idx="19">
                  <c:v>BRIGHTON II PCN</c:v>
                </c:pt>
                <c:pt idx="20">
                  <c:v>SHOREHAM AND SOUTHWICK PCN</c:v>
                </c:pt>
                <c:pt idx="21">
                  <c:v>EASTBOURNE EAST PCN</c:v>
                </c:pt>
                <c:pt idx="22">
                  <c:v>LANCING AND SOMPTING PCN</c:v>
                </c:pt>
                <c:pt idx="23">
                  <c:v>CENTRAL WORTHING PRACTICES PCN</c:v>
                </c:pt>
                <c:pt idx="24">
                  <c:v>VICTORIA EASTBOURNE PCN</c:v>
                </c:pt>
                <c:pt idx="25">
                  <c:v>ARUN INTEGRATED CARE (AIC) PCN</c:v>
                </c:pt>
                <c:pt idx="26">
                  <c:v>EAST GRINSTEAD PCN</c:v>
                </c:pt>
                <c:pt idx="27">
                  <c:v>HAYWARDS HEATH VILLAGES PCN</c:v>
                </c:pt>
                <c:pt idx="28">
                  <c:v>SEAFORD PCN</c:v>
                </c:pt>
                <c:pt idx="29">
                  <c:v>BURGESS HILL &amp; VILLAGES PCN</c:v>
                </c:pt>
                <c:pt idx="30">
                  <c:v>HORSHAM CENTRAL PCN</c:v>
                </c:pt>
                <c:pt idx="31">
                  <c:v>HIGH WEALD PCN</c:v>
                </c:pt>
                <c:pt idx="32">
                  <c:v>CHANCTONBURY PCN</c:v>
                </c:pt>
                <c:pt idx="33">
                  <c:v>BEXHILL PCN</c:v>
                </c:pt>
                <c:pt idx="34">
                  <c:v>HAYWARDS HEATH CENTRAL PCN</c:v>
                </c:pt>
                <c:pt idx="35">
                  <c:v>HORSHAM COLLABORATIVE PCN</c:v>
                </c:pt>
                <c:pt idx="36">
                  <c:v>PRESTON PARK COMMUNITY PCN</c:v>
                </c:pt>
                <c:pt idx="37">
                  <c:v>ALPS GROUP PCN</c:v>
                </c:pt>
                <c:pt idx="38">
                  <c:v>RURAL NORTH CHICHESTER PCN</c:v>
                </c:pt>
                <c:pt idx="39">
                  <c:v>RURAL ROTHER PCN</c:v>
                </c:pt>
              </c:strCache>
            </c:strRef>
          </c:cat>
          <c:val>
            <c:numRef>
              <c:f>Sheet1!$C$2:$C$45</c:f>
              <c:numCache>
                <c:formatCode>0%</c:formatCode>
                <c:ptCount val="44"/>
                <c:pt idx="0">
                  <c:v>0.74</c:v>
                </c:pt>
                <c:pt idx="1">
                  <c:v>0.76</c:v>
                </c:pt>
                <c:pt idx="2">
                  <c:v>0.78</c:v>
                </c:pt>
                <c:pt idx="3">
                  <c:v>0.79</c:v>
                </c:pt>
                <c:pt idx="4">
                  <c:v>0.81</c:v>
                </c:pt>
                <c:pt idx="5">
                  <c:v>0.81</c:v>
                </c:pt>
                <c:pt idx="6">
                  <c:v>0.81</c:v>
                </c:pt>
                <c:pt idx="7">
                  <c:v>0.81</c:v>
                </c:pt>
                <c:pt idx="8">
                  <c:v>0.82</c:v>
                </c:pt>
                <c:pt idx="9">
                  <c:v>0.82</c:v>
                </c:pt>
                <c:pt idx="10">
                  <c:v>0.83</c:v>
                </c:pt>
                <c:pt idx="11">
                  <c:v>0.83</c:v>
                </c:pt>
                <c:pt idx="12">
                  <c:v>0.84</c:v>
                </c:pt>
                <c:pt idx="13">
                  <c:v>0.84</c:v>
                </c:pt>
                <c:pt idx="14">
                  <c:v>0.85</c:v>
                </c:pt>
                <c:pt idx="15">
                  <c:v>0.85</c:v>
                </c:pt>
                <c:pt idx="16">
                  <c:v>0.85</c:v>
                </c:pt>
                <c:pt idx="17">
                  <c:v>-10</c:v>
                </c:pt>
                <c:pt idx="18">
                  <c:v>0.86</c:v>
                </c:pt>
                <c:pt idx="19">
                  <c:v>0.86</c:v>
                </c:pt>
                <c:pt idx="20">
                  <c:v>0.86</c:v>
                </c:pt>
                <c:pt idx="21">
                  <c:v>0.86</c:v>
                </c:pt>
                <c:pt idx="22">
                  <c:v>0.86</c:v>
                </c:pt>
                <c:pt idx="23">
                  <c:v>0.87</c:v>
                </c:pt>
                <c:pt idx="24">
                  <c:v>0.87</c:v>
                </c:pt>
                <c:pt idx="25">
                  <c:v>0.88</c:v>
                </c:pt>
                <c:pt idx="26">
                  <c:v>0.88</c:v>
                </c:pt>
                <c:pt idx="27">
                  <c:v>0.89</c:v>
                </c:pt>
                <c:pt idx="28">
                  <c:v>0.89</c:v>
                </c:pt>
                <c:pt idx="29">
                  <c:v>0.89</c:v>
                </c:pt>
                <c:pt idx="30">
                  <c:v>0.89</c:v>
                </c:pt>
                <c:pt idx="31">
                  <c:v>0.89</c:v>
                </c:pt>
                <c:pt idx="32">
                  <c:v>0.89</c:v>
                </c:pt>
                <c:pt idx="33">
                  <c:v>0.89</c:v>
                </c:pt>
                <c:pt idx="34">
                  <c:v>0.9</c:v>
                </c:pt>
                <c:pt idx="35">
                  <c:v>0.9</c:v>
                </c:pt>
                <c:pt idx="36">
                  <c:v>0.91</c:v>
                </c:pt>
                <c:pt idx="37">
                  <c:v>0.91</c:v>
                </c:pt>
                <c:pt idx="38">
                  <c:v>0.92</c:v>
                </c:pt>
                <c:pt idx="39">
                  <c:v>0.93</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0.86</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070144"/>
        <c:axId val="36072448"/>
      </c:lineChart>
      <c:catAx>
        <c:axId val="3607014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072448"/>
        <c:crosses val="autoZero"/>
        <c:auto val="1"/>
        <c:lblAlgn val="ctr"/>
        <c:lblOffset val="100"/>
        <c:noMultiLvlLbl val="0"/>
      </c:catAx>
      <c:valAx>
        <c:axId val="3607244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070144"/>
        <c:crosses val="autoZero"/>
        <c:crossBetween val="between"/>
      </c:valAx>
      <c:valAx>
        <c:axId val="36074240"/>
        <c:scaling>
          <c:orientation val="minMax"/>
          <c:max val="1"/>
          <c:min val="0"/>
        </c:scaling>
        <c:delete val="0"/>
        <c:axPos val="r"/>
        <c:numFmt formatCode="0%" sourceLinked="1"/>
        <c:majorTickMark val="none"/>
        <c:minorTickMark val="none"/>
        <c:tickLblPos val="none"/>
        <c:spPr>
          <a:ln>
            <a:noFill/>
          </a:ln>
        </c:spPr>
        <c:crossAx val="36075776"/>
        <c:crosses val="max"/>
        <c:crossBetween val="between"/>
      </c:valAx>
      <c:catAx>
        <c:axId val="36075776"/>
        <c:scaling>
          <c:orientation val="minMax"/>
        </c:scaling>
        <c:delete val="1"/>
        <c:axPos val="b"/>
        <c:numFmt formatCode="General" sourceLinked="1"/>
        <c:majorTickMark val="out"/>
        <c:minorTickMark val="none"/>
        <c:tickLblPos val="nextTo"/>
        <c:crossAx val="360742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52</c:v>
                </c:pt>
                <c:pt idx="2">
                  <c:v>20</c:v>
                </c:pt>
                <c:pt idx="3">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32</c:v>
                </c:pt>
                <c:pt idx="1">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531648"/>
        <c:axId val="81533184"/>
      </c:lineChart>
      <c:catAx>
        <c:axId val="815316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533184"/>
        <c:crosses val="autoZero"/>
        <c:auto val="1"/>
        <c:lblAlgn val="ctr"/>
        <c:lblOffset val="100"/>
        <c:noMultiLvlLbl val="0"/>
      </c:catAx>
      <c:valAx>
        <c:axId val="815331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5316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THE HAVENS PCN</c:v>
                </c:pt>
                <c:pt idx="1">
                  <c:v>FOUNDRY HEALTHCARE LEWES PCN</c:v>
                </c:pt>
                <c:pt idx="2">
                  <c:v>ANGMERING COPPICE FITZALAN (ACF) PCN</c:v>
                </c:pt>
                <c:pt idx="3">
                  <c:v>HAILSHAM PCN</c:v>
                </c:pt>
                <c:pt idx="4">
                  <c:v>HASTINGS &amp; ST LEONARDS PCN</c:v>
                </c:pt>
                <c:pt idx="5">
                  <c:v>EAST &amp; CENTRAL BRIGHTON 1 PCN</c:v>
                </c:pt>
                <c:pt idx="6">
                  <c:v>EASTBOURNE EAST PCN</c:v>
                </c:pt>
                <c:pt idx="7">
                  <c:v>CENTRAL WORTHING PRACTICES PCN</c:v>
                </c:pt>
                <c:pt idx="8">
                  <c:v>CRAWLEY CARE COLLABORATIVE PCN</c:v>
                </c:pt>
                <c:pt idx="9">
                  <c:v>GOLDSTONE PCN</c:v>
                </c:pt>
                <c:pt idx="10">
                  <c:v>SEAFORD PCN</c:v>
                </c:pt>
                <c:pt idx="11">
                  <c:v>WEST HOVE PCN</c:v>
                </c:pt>
                <c:pt idx="12">
                  <c:v>EAST GRINSTEAD PCN</c:v>
                </c:pt>
                <c:pt idx="13">
                  <c:v>REGIS HEALTHCARE PCN</c:v>
                </c:pt>
                <c:pt idx="14">
                  <c:v>SOUTH CRAWLEY PCN</c:v>
                </c:pt>
                <c:pt idx="15">
                  <c:v>GREATER WEALDEN PCN</c:v>
                </c:pt>
                <c:pt idx="16">
                  <c:v>VICTORIA EASTBOURNE PCN</c:v>
                </c:pt>
                <c:pt idx="17">
                  <c:v>COASTAL AND SOUTH DOWNS PCN</c:v>
                </c:pt>
                <c:pt idx="18">
                  <c:v>HIGH WEALD PCN</c:v>
                </c:pt>
                <c:pt idx="19">
                  <c:v>CISSBURY INTEGRATED CARE PCN</c:v>
                </c:pt>
                <c:pt idx="20">
                  <c:v>ICS</c:v>
                </c:pt>
                <c:pt idx="21">
                  <c:v>HAYWARDS HEATH VILLAGES PCN</c:v>
                </c:pt>
                <c:pt idx="22">
                  <c:v>ARUN INTEGRATED CARE (AIC) PCN</c:v>
                </c:pt>
                <c:pt idx="23">
                  <c:v>CHICHESTER ALLIANCE OF MEDICAL PRACTICES PCN</c:v>
                </c:pt>
                <c:pt idx="24">
                  <c:v>BEXHILL PCN</c:v>
                </c:pt>
                <c:pt idx="25">
                  <c:v>SHOREHAM AND SOUTHWICK PCN</c:v>
                </c:pt>
                <c:pt idx="26">
                  <c:v>HAYWARDS HEATH CENTRAL PCN</c:v>
                </c:pt>
                <c:pt idx="27">
                  <c:v>ALPS GROUP PCN</c:v>
                </c:pt>
                <c:pt idx="28">
                  <c:v>HORSHAM CENTRAL PCN</c:v>
                </c:pt>
                <c:pt idx="29">
                  <c:v>EAST &amp; CENTRAL BRIGHTON 2 PCN</c:v>
                </c:pt>
                <c:pt idx="30">
                  <c:v>CHANCTONBURY PCN</c:v>
                </c:pt>
                <c:pt idx="31">
                  <c:v>LANCING AND SOMPTING PCN</c:v>
                </c:pt>
                <c:pt idx="32">
                  <c:v>HORSHAM COLLABORATIVE PCN</c:v>
                </c:pt>
                <c:pt idx="33">
                  <c:v>RURAL NORTH CHICHESTER PCN</c:v>
                </c:pt>
                <c:pt idx="34">
                  <c:v>BURGESS HILL &amp; VILLAGES PCN</c:v>
                </c:pt>
                <c:pt idx="35">
                  <c:v>BRIGHTON II PCN</c:v>
                </c:pt>
                <c:pt idx="36">
                  <c:v>HEALTHY CRAWLEY PCN</c:v>
                </c:pt>
                <c:pt idx="37">
                  <c:v>PRESTON PARK COMMUNITY PCN</c:v>
                </c:pt>
                <c:pt idx="38">
                  <c:v>BRIGHTON CLUSTER 5 PCN</c:v>
                </c:pt>
                <c:pt idx="39">
                  <c:v>RURAL ROTHER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40"/>
                <c:pt idx="0">
                  <c:v>THE HAVENS PCN</c:v>
                </c:pt>
                <c:pt idx="1">
                  <c:v>FOUNDRY HEALTHCARE LEWES PCN</c:v>
                </c:pt>
                <c:pt idx="2">
                  <c:v>ANGMERING COPPICE FITZALAN (ACF) PCN</c:v>
                </c:pt>
                <c:pt idx="3">
                  <c:v>HAILSHAM PCN</c:v>
                </c:pt>
                <c:pt idx="4">
                  <c:v>HASTINGS &amp; ST LEONARDS PCN</c:v>
                </c:pt>
                <c:pt idx="5">
                  <c:v>EAST &amp; CENTRAL BRIGHTON 1 PCN</c:v>
                </c:pt>
                <c:pt idx="6">
                  <c:v>EASTBOURNE EAST PCN</c:v>
                </c:pt>
                <c:pt idx="7">
                  <c:v>CENTRAL WORTHING PRACTICES PCN</c:v>
                </c:pt>
                <c:pt idx="8">
                  <c:v>CRAWLEY CARE COLLABORATIVE PCN</c:v>
                </c:pt>
                <c:pt idx="9">
                  <c:v>GOLDSTONE PCN</c:v>
                </c:pt>
                <c:pt idx="10">
                  <c:v>SEAFORD PCN</c:v>
                </c:pt>
                <c:pt idx="11">
                  <c:v>WEST HOVE PCN</c:v>
                </c:pt>
                <c:pt idx="12">
                  <c:v>EAST GRINSTEAD PCN</c:v>
                </c:pt>
                <c:pt idx="13">
                  <c:v>REGIS HEALTHCARE PCN</c:v>
                </c:pt>
                <c:pt idx="14">
                  <c:v>SOUTH CRAWLEY PCN</c:v>
                </c:pt>
                <c:pt idx="15">
                  <c:v>GREATER WEALDEN PCN</c:v>
                </c:pt>
                <c:pt idx="16">
                  <c:v>VICTORIA EASTBOURNE PCN</c:v>
                </c:pt>
                <c:pt idx="17">
                  <c:v>COASTAL AND SOUTH DOWNS PCN</c:v>
                </c:pt>
                <c:pt idx="18">
                  <c:v>HIGH WEALD PCN</c:v>
                </c:pt>
                <c:pt idx="19">
                  <c:v>CISSBURY INTEGRATED CARE PCN</c:v>
                </c:pt>
                <c:pt idx="20">
                  <c:v>ICS</c:v>
                </c:pt>
                <c:pt idx="21">
                  <c:v>HAYWARDS HEATH VILLAGES PCN</c:v>
                </c:pt>
                <c:pt idx="22">
                  <c:v>ARUN INTEGRATED CARE (AIC) PCN</c:v>
                </c:pt>
                <c:pt idx="23">
                  <c:v>CHICHESTER ALLIANCE OF MEDICAL PRACTICES PCN</c:v>
                </c:pt>
                <c:pt idx="24">
                  <c:v>BEXHILL PCN</c:v>
                </c:pt>
                <c:pt idx="25">
                  <c:v>SHOREHAM AND SOUTHWICK PCN</c:v>
                </c:pt>
                <c:pt idx="26">
                  <c:v>HAYWARDS HEATH CENTRAL PCN</c:v>
                </c:pt>
                <c:pt idx="27">
                  <c:v>ALPS GROUP PCN</c:v>
                </c:pt>
                <c:pt idx="28">
                  <c:v>HORSHAM CENTRAL PCN</c:v>
                </c:pt>
                <c:pt idx="29">
                  <c:v>EAST &amp; CENTRAL BRIGHTON 2 PCN</c:v>
                </c:pt>
                <c:pt idx="30">
                  <c:v>CHANCTONBURY PCN</c:v>
                </c:pt>
                <c:pt idx="31">
                  <c:v>LANCING AND SOMPTING PCN</c:v>
                </c:pt>
                <c:pt idx="32">
                  <c:v>HORSHAM COLLABORATIVE PCN</c:v>
                </c:pt>
                <c:pt idx="33">
                  <c:v>RURAL NORTH CHICHESTER PCN</c:v>
                </c:pt>
                <c:pt idx="34">
                  <c:v>BURGESS HILL &amp; VILLAGES PCN</c:v>
                </c:pt>
                <c:pt idx="35">
                  <c:v>BRIGHTON II PCN</c:v>
                </c:pt>
                <c:pt idx="36">
                  <c:v>HEALTHY CRAWLEY PCN</c:v>
                </c:pt>
                <c:pt idx="37">
                  <c:v>PRESTON PARK COMMUNITY PCN</c:v>
                </c:pt>
                <c:pt idx="38">
                  <c:v>BRIGHTON CLUSTER 5 PCN</c:v>
                </c:pt>
                <c:pt idx="39">
                  <c:v>RURAL ROTHER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THE HAVENS PCN</c:v>
                </c:pt>
                <c:pt idx="1">
                  <c:v>FOUNDRY HEALTHCARE LEWES PCN</c:v>
                </c:pt>
                <c:pt idx="2">
                  <c:v>ANGMERING COPPICE FITZALAN (ACF) PCN</c:v>
                </c:pt>
                <c:pt idx="3">
                  <c:v>HAILSHAM PCN</c:v>
                </c:pt>
                <c:pt idx="4">
                  <c:v>HASTINGS &amp; ST LEONARDS PCN</c:v>
                </c:pt>
                <c:pt idx="5">
                  <c:v>EAST &amp; CENTRAL BRIGHTON 1 PCN</c:v>
                </c:pt>
                <c:pt idx="6">
                  <c:v>EASTBOURNE EAST PCN</c:v>
                </c:pt>
                <c:pt idx="7">
                  <c:v>CENTRAL WORTHING PRACTICES PCN</c:v>
                </c:pt>
                <c:pt idx="8">
                  <c:v>CRAWLEY CARE COLLABORATIVE PCN</c:v>
                </c:pt>
                <c:pt idx="9">
                  <c:v>GOLDSTONE PCN</c:v>
                </c:pt>
                <c:pt idx="10">
                  <c:v>SEAFORD PCN</c:v>
                </c:pt>
                <c:pt idx="11">
                  <c:v>WEST HOVE PCN</c:v>
                </c:pt>
                <c:pt idx="12">
                  <c:v>EAST GRINSTEAD PCN</c:v>
                </c:pt>
                <c:pt idx="13">
                  <c:v>REGIS HEALTHCARE PCN</c:v>
                </c:pt>
                <c:pt idx="14">
                  <c:v>SOUTH CRAWLEY PCN</c:v>
                </c:pt>
                <c:pt idx="15">
                  <c:v>GREATER WEALDEN PCN</c:v>
                </c:pt>
                <c:pt idx="16">
                  <c:v>VICTORIA EASTBOURNE PCN</c:v>
                </c:pt>
                <c:pt idx="17">
                  <c:v>COASTAL AND SOUTH DOWNS PCN</c:v>
                </c:pt>
                <c:pt idx="18">
                  <c:v>HIGH WEALD PCN</c:v>
                </c:pt>
                <c:pt idx="19">
                  <c:v>CISSBURY INTEGRATED CARE PCN</c:v>
                </c:pt>
                <c:pt idx="20">
                  <c:v>ICS</c:v>
                </c:pt>
                <c:pt idx="21">
                  <c:v>HAYWARDS HEATH VILLAGES PCN</c:v>
                </c:pt>
                <c:pt idx="22">
                  <c:v>ARUN INTEGRATED CARE (AIC) PCN</c:v>
                </c:pt>
                <c:pt idx="23">
                  <c:v>CHICHESTER ALLIANCE OF MEDICAL PRACTICES PCN</c:v>
                </c:pt>
                <c:pt idx="24">
                  <c:v>BEXHILL PCN</c:v>
                </c:pt>
                <c:pt idx="25">
                  <c:v>SHOREHAM AND SOUTHWICK PCN</c:v>
                </c:pt>
                <c:pt idx="26">
                  <c:v>HAYWARDS HEATH CENTRAL PCN</c:v>
                </c:pt>
                <c:pt idx="27">
                  <c:v>ALPS GROUP PCN</c:v>
                </c:pt>
                <c:pt idx="28">
                  <c:v>HORSHAM CENTRAL PCN</c:v>
                </c:pt>
                <c:pt idx="29">
                  <c:v>EAST &amp; CENTRAL BRIGHTON 2 PCN</c:v>
                </c:pt>
                <c:pt idx="30">
                  <c:v>CHANCTONBURY PCN</c:v>
                </c:pt>
                <c:pt idx="31">
                  <c:v>LANCING AND SOMPTING PCN</c:v>
                </c:pt>
                <c:pt idx="32">
                  <c:v>HORSHAM COLLABORATIVE PCN</c:v>
                </c:pt>
                <c:pt idx="33">
                  <c:v>RURAL NORTH CHICHESTER PCN</c:v>
                </c:pt>
                <c:pt idx="34">
                  <c:v>BURGESS HILL &amp; VILLAGES PCN</c:v>
                </c:pt>
                <c:pt idx="35">
                  <c:v>BRIGHTON II PCN</c:v>
                </c:pt>
                <c:pt idx="36">
                  <c:v>HEALTHY CRAWLEY PCN</c:v>
                </c:pt>
                <c:pt idx="37">
                  <c:v>PRESTON PARK COMMUNITY PCN</c:v>
                </c:pt>
                <c:pt idx="38">
                  <c:v>BRIGHTON CLUSTER 5 PCN</c:v>
                </c:pt>
                <c:pt idx="39">
                  <c:v>RURAL ROTHER PCN</c:v>
                </c:pt>
              </c:strCache>
            </c:strRef>
          </c:cat>
          <c:val>
            <c:numRef>
              <c:f>Sheet1!$F$2:$F$45</c:f>
              <c:numCache>
                <c:formatCode>General</c:formatCode>
                <c:ptCount val="44"/>
                <c:pt idx="0">
                  <c:v>0.49</c:v>
                </c:pt>
                <c:pt idx="1">
                  <c:v>0.54</c:v>
                </c:pt>
                <c:pt idx="2">
                  <c:v>0.55000000000000004</c:v>
                </c:pt>
                <c:pt idx="3">
                  <c:v>0.57999999999999996</c:v>
                </c:pt>
                <c:pt idx="4">
                  <c:v>0.57999999999999996</c:v>
                </c:pt>
                <c:pt idx="5">
                  <c:v>0.59</c:v>
                </c:pt>
                <c:pt idx="6">
                  <c:v>0.6</c:v>
                </c:pt>
                <c:pt idx="7">
                  <c:v>0.62</c:v>
                </c:pt>
                <c:pt idx="8">
                  <c:v>0.62</c:v>
                </c:pt>
                <c:pt idx="9">
                  <c:v>0.64</c:v>
                </c:pt>
                <c:pt idx="10">
                  <c:v>0.66</c:v>
                </c:pt>
                <c:pt idx="11">
                  <c:v>0.66</c:v>
                </c:pt>
                <c:pt idx="12">
                  <c:v>0.66</c:v>
                </c:pt>
                <c:pt idx="13">
                  <c:v>0.67</c:v>
                </c:pt>
                <c:pt idx="14">
                  <c:v>0.67</c:v>
                </c:pt>
                <c:pt idx="15">
                  <c:v>0.67</c:v>
                </c:pt>
                <c:pt idx="16">
                  <c:v>0.68</c:v>
                </c:pt>
                <c:pt idx="17">
                  <c:v>0.68</c:v>
                </c:pt>
                <c:pt idx="18">
                  <c:v>0.68</c:v>
                </c:pt>
                <c:pt idx="19">
                  <c:v>0.7</c:v>
                </c:pt>
                <c:pt idx="20">
                  <c:v>0.71</c:v>
                </c:pt>
                <c:pt idx="21">
                  <c:v>0.72</c:v>
                </c:pt>
                <c:pt idx="22">
                  <c:v>0.72</c:v>
                </c:pt>
                <c:pt idx="23">
                  <c:v>0.72</c:v>
                </c:pt>
                <c:pt idx="24">
                  <c:v>0.73</c:v>
                </c:pt>
                <c:pt idx="25">
                  <c:v>0.74</c:v>
                </c:pt>
                <c:pt idx="26">
                  <c:v>0.76</c:v>
                </c:pt>
                <c:pt idx="27">
                  <c:v>0.77</c:v>
                </c:pt>
                <c:pt idx="28">
                  <c:v>0.78</c:v>
                </c:pt>
                <c:pt idx="29">
                  <c:v>0.78</c:v>
                </c:pt>
                <c:pt idx="30">
                  <c:v>0.79</c:v>
                </c:pt>
                <c:pt idx="31">
                  <c:v>0.79</c:v>
                </c:pt>
                <c:pt idx="32">
                  <c:v>0.79</c:v>
                </c:pt>
                <c:pt idx="33">
                  <c:v>0.8</c:v>
                </c:pt>
                <c:pt idx="34">
                  <c:v>0.81</c:v>
                </c:pt>
                <c:pt idx="35">
                  <c:v>0.81</c:v>
                </c:pt>
                <c:pt idx="36">
                  <c:v>0.83</c:v>
                </c:pt>
                <c:pt idx="37">
                  <c:v>0.85</c:v>
                </c:pt>
                <c:pt idx="38">
                  <c:v>0.88</c:v>
                </c:pt>
                <c:pt idx="39">
                  <c:v>0.88</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40"/>
                <c:pt idx="0">
                  <c:v>THE HAVENS PCN</c:v>
                </c:pt>
                <c:pt idx="1">
                  <c:v>FOUNDRY HEALTHCARE LEWES PCN</c:v>
                </c:pt>
                <c:pt idx="2">
                  <c:v>ANGMERING COPPICE FITZALAN (ACF) PCN</c:v>
                </c:pt>
                <c:pt idx="3">
                  <c:v>HAILSHAM PCN</c:v>
                </c:pt>
                <c:pt idx="4">
                  <c:v>HASTINGS &amp; ST LEONARDS PCN</c:v>
                </c:pt>
                <c:pt idx="5">
                  <c:v>EAST &amp; CENTRAL BRIGHTON 1 PCN</c:v>
                </c:pt>
                <c:pt idx="6">
                  <c:v>EASTBOURNE EAST PCN</c:v>
                </c:pt>
                <c:pt idx="7">
                  <c:v>CENTRAL WORTHING PRACTICES PCN</c:v>
                </c:pt>
                <c:pt idx="8">
                  <c:v>CRAWLEY CARE COLLABORATIVE PCN</c:v>
                </c:pt>
                <c:pt idx="9">
                  <c:v>GOLDSTONE PCN</c:v>
                </c:pt>
                <c:pt idx="10">
                  <c:v>SEAFORD PCN</c:v>
                </c:pt>
                <c:pt idx="11">
                  <c:v>WEST HOVE PCN</c:v>
                </c:pt>
                <c:pt idx="12">
                  <c:v>EAST GRINSTEAD PCN</c:v>
                </c:pt>
                <c:pt idx="13">
                  <c:v>REGIS HEALTHCARE PCN</c:v>
                </c:pt>
                <c:pt idx="14">
                  <c:v>SOUTH CRAWLEY PCN</c:v>
                </c:pt>
                <c:pt idx="15">
                  <c:v>GREATER WEALDEN PCN</c:v>
                </c:pt>
                <c:pt idx="16">
                  <c:v>VICTORIA EASTBOURNE PCN</c:v>
                </c:pt>
                <c:pt idx="17">
                  <c:v>COASTAL AND SOUTH DOWNS PCN</c:v>
                </c:pt>
                <c:pt idx="18">
                  <c:v>HIGH WEALD PCN</c:v>
                </c:pt>
                <c:pt idx="19">
                  <c:v>CISSBURY INTEGRATED CARE PCN</c:v>
                </c:pt>
                <c:pt idx="20">
                  <c:v>ICS</c:v>
                </c:pt>
                <c:pt idx="21">
                  <c:v>HAYWARDS HEATH VILLAGES PCN</c:v>
                </c:pt>
                <c:pt idx="22">
                  <c:v>ARUN INTEGRATED CARE (AIC) PCN</c:v>
                </c:pt>
                <c:pt idx="23">
                  <c:v>CHICHESTER ALLIANCE OF MEDICAL PRACTICES PCN</c:v>
                </c:pt>
                <c:pt idx="24">
                  <c:v>BEXHILL PCN</c:v>
                </c:pt>
                <c:pt idx="25">
                  <c:v>SHOREHAM AND SOUTHWICK PCN</c:v>
                </c:pt>
                <c:pt idx="26">
                  <c:v>HAYWARDS HEATH CENTRAL PCN</c:v>
                </c:pt>
                <c:pt idx="27">
                  <c:v>ALPS GROUP PCN</c:v>
                </c:pt>
                <c:pt idx="28">
                  <c:v>HORSHAM CENTRAL PCN</c:v>
                </c:pt>
                <c:pt idx="29">
                  <c:v>EAST &amp; CENTRAL BRIGHTON 2 PCN</c:v>
                </c:pt>
                <c:pt idx="30">
                  <c:v>CHANCTONBURY PCN</c:v>
                </c:pt>
                <c:pt idx="31">
                  <c:v>LANCING AND SOMPTING PCN</c:v>
                </c:pt>
                <c:pt idx="32">
                  <c:v>HORSHAM COLLABORATIVE PCN</c:v>
                </c:pt>
                <c:pt idx="33">
                  <c:v>RURAL NORTH CHICHESTER PCN</c:v>
                </c:pt>
                <c:pt idx="34">
                  <c:v>BURGESS HILL &amp; VILLAGES PCN</c:v>
                </c:pt>
                <c:pt idx="35">
                  <c:v>BRIGHTON II PCN</c:v>
                </c:pt>
                <c:pt idx="36">
                  <c:v>HEALTHY CRAWLEY PCN</c:v>
                </c:pt>
                <c:pt idx="37">
                  <c:v>PRESTON PARK COMMUNITY PCN</c:v>
                </c:pt>
                <c:pt idx="38">
                  <c:v>BRIGHTON CLUSTER 5 PCN</c:v>
                </c:pt>
                <c:pt idx="39">
                  <c:v>RURAL ROTHER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40"/>
                <c:pt idx="0">
                  <c:v>THE HAVENS PCN</c:v>
                </c:pt>
                <c:pt idx="1">
                  <c:v>FOUNDRY HEALTHCARE LEWES PCN</c:v>
                </c:pt>
                <c:pt idx="2">
                  <c:v>ANGMERING COPPICE FITZALAN (ACF) PCN</c:v>
                </c:pt>
                <c:pt idx="3">
                  <c:v>HAILSHAM PCN</c:v>
                </c:pt>
                <c:pt idx="4">
                  <c:v>HASTINGS &amp; ST LEONARDS PCN</c:v>
                </c:pt>
                <c:pt idx="5">
                  <c:v>EAST &amp; CENTRAL BRIGHTON 1 PCN</c:v>
                </c:pt>
                <c:pt idx="6">
                  <c:v>EASTBOURNE EAST PCN</c:v>
                </c:pt>
                <c:pt idx="7">
                  <c:v>CENTRAL WORTHING PRACTICES PCN</c:v>
                </c:pt>
                <c:pt idx="8">
                  <c:v>CRAWLEY CARE COLLABORATIVE PCN</c:v>
                </c:pt>
                <c:pt idx="9">
                  <c:v>GOLDSTONE PCN</c:v>
                </c:pt>
                <c:pt idx="10">
                  <c:v>SEAFORD PCN</c:v>
                </c:pt>
                <c:pt idx="11">
                  <c:v>WEST HOVE PCN</c:v>
                </c:pt>
                <c:pt idx="12">
                  <c:v>EAST GRINSTEAD PCN</c:v>
                </c:pt>
                <c:pt idx="13">
                  <c:v>REGIS HEALTHCARE PCN</c:v>
                </c:pt>
                <c:pt idx="14">
                  <c:v>SOUTH CRAWLEY PCN</c:v>
                </c:pt>
                <c:pt idx="15">
                  <c:v>GREATER WEALDEN PCN</c:v>
                </c:pt>
                <c:pt idx="16">
                  <c:v>VICTORIA EASTBOURNE PCN</c:v>
                </c:pt>
                <c:pt idx="17">
                  <c:v>COASTAL AND SOUTH DOWNS PCN</c:v>
                </c:pt>
                <c:pt idx="18">
                  <c:v>HIGH WEALD PCN</c:v>
                </c:pt>
                <c:pt idx="19">
                  <c:v>CISSBURY INTEGRATED CARE PCN</c:v>
                </c:pt>
                <c:pt idx="20">
                  <c:v>ICS</c:v>
                </c:pt>
                <c:pt idx="21">
                  <c:v>HAYWARDS HEATH VILLAGES PCN</c:v>
                </c:pt>
                <c:pt idx="22">
                  <c:v>ARUN INTEGRATED CARE (AIC) PCN</c:v>
                </c:pt>
                <c:pt idx="23">
                  <c:v>CHICHESTER ALLIANCE OF MEDICAL PRACTICES PCN</c:v>
                </c:pt>
                <c:pt idx="24">
                  <c:v>BEXHILL PCN</c:v>
                </c:pt>
                <c:pt idx="25">
                  <c:v>SHOREHAM AND SOUTHWICK PCN</c:v>
                </c:pt>
                <c:pt idx="26">
                  <c:v>HAYWARDS HEATH CENTRAL PCN</c:v>
                </c:pt>
                <c:pt idx="27">
                  <c:v>ALPS GROUP PCN</c:v>
                </c:pt>
                <c:pt idx="28">
                  <c:v>HORSHAM CENTRAL PCN</c:v>
                </c:pt>
                <c:pt idx="29">
                  <c:v>EAST &amp; CENTRAL BRIGHTON 2 PCN</c:v>
                </c:pt>
                <c:pt idx="30">
                  <c:v>CHANCTONBURY PCN</c:v>
                </c:pt>
                <c:pt idx="31">
                  <c:v>LANCING AND SOMPTING PCN</c:v>
                </c:pt>
                <c:pt idx="32">
                  <c:v>HORSHAM COLLABORATIVE PCN</c:v>
                </c:pt>
                <c:pt idx="33">
                  <c:v>RURAL NORTH CHICHESTER PCN</c:v>
                </c:pt>
                <c:pt idx="34">
                  <c:v>BURGESS HILL &amp; VILLAGES PCN</c:v>
                </c:pt>
                <c:pt idx="35">
                  <c:v>BRIGHTON II PCN</c:v>
                </c:pt>
                <c:pt idx="36">
                  <c:v>HEALTHY CRAWLEY PCN</c:v>
                </c:pt>
                <c:pt idx="37">
                  <c:v>PRESTON PARK COMMUNITY PCN</c:v>
                </c:pt>
                <c:pt idx="38">
                  <c:v>BRIGHTON CLUSTER 5 PCN</c:v>
                </c:pt>
                <c:pt idx="39">
                  <c:v>RURAL ROTHER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1812096"/>
        <c:axId val="818105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THE HAVENS PCN</c:v>
                </c:pt>
                <c:pt idx="1">
                  <c:v>FOUNDRY HEALTHCARE LEWES PCN</c:v>
                </c:pt>
                <c:pt idx="2">
                  <c:v>ANGMERING COPPICE FITZALAN (ACF) PCN</c:v>
                </c:pt>
                <c:pt idx="3">
                  <c:v>HAILSHAM PCN</c:v>
                </c:pt>
                <c:pt idx="4">
                  <c:v>HASTINGS &amp; ST LEONARDS PCN</c:v>
                </c:pt>
                <c:pt idx="5">
                  <c:v>EAST &amp; CENTRAL BRIGHTON 1 PCN</c:v>
                </c:pt>
                <c:pt idx="6">
                  <c:v>EASTBOURNE EAST PCN</c:v>
                </c:pt>
                <c:pt idx="7">
                  <c:v>CENTRAL WORTHING PRACTICES PCN</c:v>
                </c:pt>
                <c:pt idx="8">
                  <c:v>CRAWLEY CARE COLLABORATIVE PCN</c:v>
                </c:pt>
                <c:pt idx="9">
                  <c:v>GOLDSTONE PCN</c:v>
                </c:pt>
                <c:pt idx="10">
                  <c:v>SEAFORD PCN</c:v>
                </c:pt>
                <c:pt idx="11">
                  <c:v>WEST HOVE PCN</c:v>
                </c:pt>
                <c:pt idx="12">
                  <c:v>EAST GRINSTEAD PCN</c:v>
                </c:pt>
                <c:pt idx="13">
                  <c:v>REGIS HEALTHCARE PCN</c:v>
                </c:pt>
                <c:pt idx="14">
                  <c:v>SOUTH CRAWLEY PCN</c:v>
                </c:pt>
                <c:pt idx="15">
                  <c:v>GREATER WEALDEN PCN</c:v>
                </c:pt>
                <c:pt idx="16">
                  <c:v>VICTORIA EASTBOURNE PCN</c:v>
                </c:pt>
                <c:pt idx="17">
                  <c:v>COASTAL AND SOUTH DOWNS PCN</c:v>
                </c:pt>
                <c:pt idx="18">
                  <c:v>HIGH WEALD PCN</c:v>
                </c:pt>
                <c:pt idx="19">
                  <c:v>CISSBURY INTEGRATED CARE PCN</c:v>
                </c:pt>
                <c:pt idx="20">
                  <c:v>ICS</c:v>
                </c:pt>
                <c:pt idx="21">
                  <c:v>HAYWARDS HEATH VILLAGES PCN</c:v>
                </c:pt>
                <c:pt idx="22">
                  <c:v>ARUN INTEGRATED CARE (AIC) PCN</c:v>
                </c:pt>
                <c:pt idx="23">
                  <c:v>CHICHESTER ALLIANCE OF MEDICAL PRACTICES PCN</c:v>
                </c:pt>
                <c:pt idx="24">
                  <c:v>BEXHILL PCN</c:v>
                </c:pt>
                <c:pt idx="25">
                  <c:v>SHOREHAM AND SOUTHWICK PCN</c:v>
                </c:pt>
                <c:pt idx="26">
                  <c:v>HAYWARDS HEATH CENTRAL PCN</c:v>
                </c:pt>
                <c:pt idx="27">
                  <c:v>ALPS GROUP PCN</c:v>
                </c:pt>
                <c:pt idx="28">
                  <c:v>HORSHAM CENTRAL PCN</c:v>
                </c:pt>
                <c:pt idx="29">
                  <c:v>EAST &amp; CENTRAL BRIGHTON 2 PCN</c:v>
                </c:pt>
                <c:pt idx="30">
                  <c:v>CHANCTONBURY PCN</c:v>
                </c:pt>
                <c:pt idx="31">
                  <c:v>LANCING AND SOMPTING PCN</c:v>
                </c:pt>
                <c:pt idx="32">
                  <c:v>HORSHAM COLLABORATIVE PCN</c:v>
                </c:pt>
                <c:pt idx="33">
                  <c:v>RURAL NORTH CHICHESTER PCN</c:v>
                </c:pt>
                <c:pt idx="34">
                  <c:v>BURGESS HILL &amp; VILLAGES PCN</c:v>
                </c:pt>
                <c:pt idx="35">
                  <c:v>BRIGHTON II PCN</c:v>
                </c:pt>
                <c:pt idx="36">
                  <c:v>HEALTHY CRAWLEY PCN</c:v>
                </c:pt>
                <c:pt idx="37">
                  <c:v>PRESTON PARK COMMUNITY PCN</c:v>
                </c:pt>
                <c:pt idx="38">
                  <c:v>BRIGHTON CLUSTER 5 PCN</c:v>
                </c:pt>
                <c:pt idx="39">
                  <c:v>RURAL ROTHER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40"/>
                <c:pt idx="0">
                  <c:v>THE HAVENS PCN</c:v>
                </c:pt>
                <c:pt idx="1">
                  <c:v>FOUNDRY HEALTHCARE LEWES PCN</c:v>
                </c:pt>
                <c:pt idx="2">
                  <c:v>ANGMERING COPPICE FITZALAN (ACF) PCN</c:v>
                </c:pt>
                <c:pt idx="3">
                  <c:v>HAILSHAM PCN</c:v>
                </c:pt>
                <c:pt idx="4">
                  <c:v>HASTINGS &amp; ST LEONARDS PCN</c:v>
                </c:pt>
                <c:pt idx="5">
                  <c:v>EAST &amp; CENTRAL BRIGHTON 1 PCN</c:v>
                </c:pt>
                <c:pt idx="6">
                  <c:v>EASTBOURNE EAST PCN</c:v>
                </c:pt>
                <c:pt idx="7">
                  <c:v>CENTRAL WORTHING PRACTICES PCN</c:v>
                </c:pt>
                <c:pt idx="8">
                  <c:v>CRAWLEY CARE COLLABORATIVE PCN</c:v>
                </c:pt>
                <c:pt idx="9">
                  <c:v>GOLDSTONE PCN</c:v>
                </c:pt>
                <c:pt idx="10">
                  <c:v>SEAFORD PCN</c:v>
                </c:pt>
                <c:pt idx="11">
                  <c:v>WEST HOVE PCN</c:v>
                </c:pt>
                <c:pt idx="12">
                  <c:v>EAST GRINSTEAD PCN</c:v>
                </c:pt>
                <c:pt idx="13">
                  <c:v>REGIS HEALTHCARE PCN</c:v>
                </c:pt>
                <c:pt idx="14">
                  <c:v>SOUTH CRAWLEY PCN</c:v>
                </c:pt>
                <c:pt idx="15">
                  <c:v>GREATER WEALDEN PCN</c:v>
                </c:pt>
                <c:pt idx="16">
                  <c:v>VICTORIA EASTBOURNE PCN</c:v>
                </c:pt>
                <c:pt idx="17">
                  <c:v>COASTAL AND SOUTH DOWNS PCN</c:v>
                </c:pt>
                <c:pt idx="18">
                  <c:v>HIGH WEALD PCN</c:v>
                </c:pt>
                <c:pt idx="19">
                  <c:v>CISSBURY INTEGRATED CARE PCN</c:v>
                </c:pt>
                <c:pt idx="20">
                  <c:v>ICS</c:v>
                </c:pt>
                <c:pt idx="21">
                  <c:v>HAYWARDS HEATH VILLAGES PCN</c:v>
                </c:pt>
                <c:pt idx="22">
                  <c:v>ARUN INTEGRATED CARE (AIC) PCN</c:v>
                </c:pt>
                <c:pt idx="23">
                  <c:v>CHICHESTER ALLIANCE OF MEDICAL PRACTICES PCN</c:v>
                </c:pt>
                <c:pt idx="24">
                  <c:v>BEXHILL PCN</c:v>
                </c:pt>
                <c:pt idx="25">
                  <c:v>SHOREHAM AND SOUTHWICK PCN</c:v>
                </c:pt>
                <c:pt idx="26">
                  <c:v>HAYWARDS HEATH CENTRAL PCN</c:v>
                </c:pt>
                <c:pt idx="27">
                  <c:v>ALPS GROUP PCN</c:v>
                </c:pt>
                <c:pt idx="28">
                  <c:v>HORSHAM CENTRAL PCN</c:v>
                </c:pt>
                <c:pt idx="29">
                  <c:v>EAST &amp; CENTRAL BRIGHTON 2 PCN</c:v>
                </c:pt>
                <c:pt idx="30">
                  <c:v>CHANCTONBURY PCN</c:v>
                </c:pt>
                <c:pt idx="31">
                  <c:v>LANCING AND SOMPTING PCN</c:v>
                </c:pt>
                <c:pt idx="32">
                  <c:v>HORSHAM COLLABORATIVE PCN</c:v>
                </c:pt>
                <c:pt idx="33">
                  <c:v>RURAL NORTH CHICHESTER PCN</c:v>
                </c:pt>
                <c:pt idx="34">
                  <c:v>BURGESS HILL &amp; VILLAGES PCN</c:v>
                </c:pt>
                <c:pt idx="35">
                  <c:v>BRIGHTON II PCN</c:v>
                </c:pt>
                <c:pt idx="36">
                  <c:v>HEALTHY CRAWLEY PCN</c:v>
                </c:pt>
                <c:pt idx="37">
                  <c:v>PRESTON PARK COMMUNITY PCN</c:v>
                </c:pt>
                <c:pt idx="38">
                  <c:v>BRIGHTON CLUSTER 5 PCN</c:v>
                </c:pt>
                <c:pt idx="39">
                  <c:v>RURAL ROTHER PCN</c:v>
                </c:pt>
              </c:strCache>
            </c:strRef>
          </c:cat>
          <c:val>
            <c:numRef>
              <c:f>Sheet1!$C$2:$C$45</c:f>
              <c:numCache>
                <c:formatCode>0%</c:formatCode>
                <c:ptCount val="44"/>
                <c:pt idx="0">
                  <c:v>0.49</c:v>
                </c:pt>
                <c:pt idx="1">
                  <c:v>0.54</c:v>
                </c:pt>
                <c:pt idx="2">
                  <c:v>0.55000000000000004</c:v>
                </c:pt>
                <c:pt idx="3">
                  <c:v>0.57999999999999996</c:v>
                </c:pt>
                <c:pt idx="4">
                  <c:v>0.57999999999999996</c:v>
                </c:pt>
                <c:pt idx="5">
                  <c:v>0.59</c:v>
                </c:pt>
                <c:pt idx="6">
                  <c:v>0.6</c:v>
                </c:pt>
                <c:pt idx="7">
                  <c:v>0.62</c:v>
                </c:pt>
                <c:pt idx="8">
                  <c:v>0.62</c:v>
                </c:pt>
                <c:pt idx="9">
                  <c:v>0.64</c:v>
                </c:pt>
                <c:pt idx="10">
                  <c:v>0.66</c:v>
                </c:pt>
                <c:pt idx="11">
                  <c:v>0.66</c:v>
                </c:pt>
                <c:pt idx="12">
                  <c:v>0.66</c:v>
                </c:pt>
                <c:pt idx="13">
                  <c:v>0.67</c:v>
                </c:pt>
                <c:pt idx="14">
                  <c:v>0.67</c:v>
                </c:pt>
                <c:pt idx="15">
                  <c:v>0.67</c:v>
                </c:pt>
                <c:pt idx="16">
                  <c:v>0.68</c:v>
                </c:pt>
                <c:pt idx="17">
                  <c:v>0.68</c:v>
                </c:pt>
                <c:pt idx="18">
                  <c:v>0.68</c:v>
                </c:pt>
                <c:pt idx="19">
                  <c:v>0.7</c:v>
                </c:pt>
                <c:pt idx="20">
                  <c:v>-10</c:v>
                </c:pt>
                <c:pt idx="21">
                  <c:v>0.72</c:v>
                </c:pt>
                <c:pt idx="22">
                  <c:v>0.72</c:v>
                </c:pt>
                <c:pt idx="23">
                  <c:v>0.72</c:v>
                </c:pt>
                <c:pt idx="24">
                  <c:v>0.73</c:v>
                </c:pt>
                <c:pt idx="25">
                  <c:v>0.74</c:v>
                </c:pt>
                <c:pt idx="26">
                  <c:v>0.76</c:v>
                </c:pt>
                <c:pt idx="27">
                  <c:v>0.77</c:v>
                </c:pt>
                <c:pt idx="28">
                  <c:v>0.78</c:v>
                </c:pt>
                <c:pt idx="29">
                  <c:v>0.78</c:v>
                </c:pt>
                <c:pt idx="30">
                  <c:v>0.79</c:v>
                </c:pt>
                <c:pt idx="31">
                  <c:v>0.79</c:v>
                </c:pt>
                <c:pt idx="32">
                  <c:v>0.79</c:v>
                </c:pt>
                <c:pt idx="33">
                  <c:v>0.8</c:v>
                </c:pt>
                <c:pt idx="34">
                  <c:v>0.81</c:v>
                </c:pt>
                <c:pt idx="35">
                  <c:v>0.81</c:v>
                </c:pt>
                <c:pt idx="36">
                  <c:v>0.83</c:v>
                </c:pt>
                <c:pt idx="37">
                  <c:v>0.85</c:v>
                </c:pt>
                <c:pt idx="38">
                  <c:v>0.88</c:v>
                </c:pt>
                <c:pt idx="39">
                  <c:v>0.88</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0.71</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1806464"/>
        <c:axId val="81808768"/>
      </c:lineChart>
      <c:catAx>
        <c:axId val="8180646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1808768"/>
        <c:crosses val="autoZero"/>
        <c:auto val="1"/>
        <c:lblAlgn val="ctr"/>
        <c:lblOffset val="100"/>
        <c:noMultiLvlLbl val="0"/>
      </c:catAx>
      <c:valAx>
        <c:axId val="818087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1806464"/>
        <c:crosses val="autoZero"/>
        <c:crossBetween val="between"/>
      </c:valAx>
      <c:valAx>
        <c:axId val="81810560"/>
        <c:scaling>
          <c:orientation val="minMax"/>
          <c:max val="1"/>
          <c:min val="0"/>
        </c:scaling>
        <c:delete val="0"/>
        <c:axPos val="r"/>
        <c:numFmt formatCode="0%" sourceLinked="1"/>
        <c:majorTickMark val="none"/>
        <c:minorTickMark val="none"/>
        <c:tickLblPos val="none"/>
        <c:spPr>
          <a:ln>
            <a:noFill/>
          </a:ln>
        </c:spPr>
        <c:crossAx val="81812096"/>
        <c:crosses val="max"/>
        <c:crossBetween val="between"/>
      </c:valAx>
      <c:catAx>
        <c:axId val="81812096"/>
        <c:scaling>
          <c:orientation val="minMax"/>
        </c:scaling>
        <c:delete val="1"/>
        <c:axPos val="b"/>
        <c:numFmt formatCode="General" sourceLinked="1"/>
        <c:majorTickMark val="out"/>
        <c:minorTickMark val="none"/>
        <c:tickLblPos val="nextTo"/>
        <c:crossAx val="818105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48</c:v>
                </c:pt>
                <c:pt idx="1">
                  <c:v>43</c:v>
                </c:pt>
                <c:pt idx="2">
                  <c:v>7</c:v>
                </c:pt>
                <c:pt idx="3">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91</c:v>
                </c:pt>
                <c:pt idx="1">
                  <c:v>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9</c:v>
                </c:pt>
                <c:pt idx="1">
                  <c:v>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7811584"/>
        <c:axId val="87813120"/>
      </c:lineChart>
      <c:catAx>
        <c:axId val="8781158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7813120"/>
        <c:crosses val="autoZero"/>
        <c:auto val="1"/>
        <c:lblAlgn val="ctr"/>
        <c:lblOffset val="100"/>
        <c:noMultiLvlLbl val="0"/>
      </c:catAx>
      <c:valAx>
        <c:axId val="8781312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781158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ANGMERING COPPICE FITZALAN (ACF) PCN</c:v>
                </c:pt>
                <c:pt idx="1">
                  <c:v>THE HAVENS PCN</c:v>
                </c:pt>
                <c:pt idx="2">
                  <c:v>FOUNDRY HEALTHCARE LEWES PCN</c:v>
                </c:pt>
                <c:pt idx="3">
                  <c:v>CRAWLEY CARE COLLABORATIVE PCN</c:v>
                </c:pt>
                <c:pt idx="4">
                  <c:v>HAILSHAM PCN</c:v>
                </c:pt>
                <c:pt idx="5">
                  <c:v>REGIS HEALTHCARE PCN</c:v>
                </c:pt>
                <c:pt idx="6">
                  <c:v>GREATER WEALDEN PCN</c:v>
                </c:pt>
                <c:pt idx="7">
                  <c:v>SOUTH CRAWLEY PCN</c:v>
                </c:pt>
                <c:pt idx="8">
                  <c:v>EAST GRINSTEAD PCN</c:v>
                </c:pt>
                <c:pt idx="9">
                  <c:v>HASTINGS &amp; ST LEONARDS PCN</c:v>
                </c:pt>
                <c:pt idx="10">
                  <c:v>EAST &amp; CENTRAL BRIGHTON 1 PCN</c:v>
                </c:pt>
                <c:pt idx="11">
                  <c:v>WEST HOVE PCN</c:v>
                </c:pt>
                <c:pt idx="12">
                  <c:v>BRIGHTON II PCN</c:v>
                </c:pt>
                <c:pt idx="13">
                  <c:v>VICTORIA EASTBOURNE PCN</c:v>
                </c:pt>
                <c:pt idx="14">
                  <c:v>CHANCTONBURY PCN</c:v>
                </c:pt>
                <c:pt idx="15">
                  <c:v>ICS</c:v>
                </c:pt>
                <c:pt idx="16">
                  <c:v>CISSBURY INTEGRATED CARE PCN</c:v>
                </c:pt>
                <c:pt idx="17">
                  <c:v>CHICHESTER ALLIANCE OF MEDICAL PRACTICES PCN</c:v>
                </c:pt>
                <c:pt idx="18">
                  <c:v>GOLDSTONE PCN</c:v>
                </c:pt>
                <c:pt idx="19">
                  <c:v>EASTBOURNE EAST PCN</c:v>
                </c:pt>
                <c:pt idx="20">
                  <c:v>HIGH WEALD PCN</c:v>
                </c:pt>
                <c:pt idx="21">
                  <c:v>SEAFORD PCN</c:v>
                </c:pt>
                <c:pt idx="22">
                  <c:v>BURGESS HILL &amp; VILLAGES PCN</c:v>
                </c:pt>
                <c:pt idx="23">
                  <c:v>HEALTHY CRAWLEY PCN</c:v>
                </c:pt>
                <c:pt idx="24">
                  <c:v>SHOREHAM AND SOUTHWICK PCN</c:v>
                </c:pt>
                <c:pt idx="25">
                  <c:v>COASTAL AND SOUTH DOWNS PCN</c:v>
                </c:pt>
                <c:pt idx="26">
                  <c:v>BEXHILL PCN</c:v>
                </c:pt>
                <c:pt idx="27">
                  <c:v>HAYWARDS HEATH VILLAGES PCN</c:v>
                </c:pt>
                <c:pt idx="28">
                  <c:v>HORSHAM CENTRAL PCN</c:v>
                </c:pt>
                <c:pt idx="29">
                  <c:v>RURAL NORTH CHICHESTER PCN</c:v>
                </c:pt>
                <c:pt idx="30">
                  <c:v>LANCING AND SOMPTING PCN</c:v>
                </c:pt>
                <c:pt idx="31">
                  <c:v>PRESTON PARK COMMUNITY PCN</c:v>
                </c:pt>
                <c:pt idx="32">
                  <c:v>CENTRAL WORTHING PRACTICES PCN</c:v>
                </c:pt>
                <c:pt idx="33">
                  <c:v>ARUN INTEGRATED CARE (AIC) PCN</c:v>
                </c:pt>
                <c:pt idx="34">
                  <c:v>ALPS GROUP PCN</c:v>
                </c:pt>
                <c:pt idx="35">
                  <c:v>EAST &amp; CENTRAL BRIGHTON 2 PCN</c:v>
                </c:pt>
                <c:pt idx="36">
                  <c:v>RURAL ROTHER PCN</c:v>
                </c:pt>
                <c:pt idx="37">
                  <c:v>HORSHAM COLLABORATIVE PCN</c:v>
                </c:pt>
                <c:pt idx="38">
                  <c:v>HAYWARDS HEATH CENTRAL PCN</c:v>
                </c:pt>
                <c:pt idx="39">
                  <c:v>BRIGHTON CLUSTER 5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40"/>
                <c:pt idx="0">
                  <c:v>ANGMERING COPPICE FITZALAN (ACF) PCN</c:v>
                </c:pt>
                <c:pt idx="1">
                  <c:v>THE HAVENS PCN</c:v>
                </c:pt>
                <c:pt idx="2">
                  <c:v>FOUNDRY HEALTHCARE LEWES PCN</c:v>
                </c:pt>
                <c:pt idx="3">
                  <c:v>CRAWLEY CARE COLLABORATIVE PCN</c:v>
                </c:pt>
                <c:pt idx="4">
                  <c:v>HAILSHAM PCN</c:v>
                </c:pt>
                <c:pt idx="5">
                  <c:v>REGIS HEALTHCARE PCN</c:v>
                </c:pt>
                <c:pt idx="6">
                  <c:v>GREATER WEALDEN PCN</c:v>
                </c:pt>
                <c:pt idx="7">
                  <c:v>SOUTH CRAWLEY PCN</c:v>
                </c:pt>
                <c:pt idx="8">
                  <c:v>EAST GRINSTEAD PCN</c:v>
                </c:pt>
                <c:pt idx="9">
                  <c:v>HASTINGS &amp; ST LEONARDS PCN</c:v>
                </c:pt>
                <c:pt idx="10">
                  <c:v>EAST &amp; CENTRAL BRIGHTON 1 PCN</c:v>
                </c:pt>
                <c:pt idx="11">
                  <c:v>WEST HOVE PCN</c:v>
                </c:pt>
                <c:pt idx="12">
                  <c:v>BRIGHTON II PCN</c:v>
                </c:pt>
                <c:pt idx="13">
                  <c:v>VICTORIA EASTBOURNE PCN</c:v>
                </c:pt>
                <c:pt idx="14">
                  <c:v>CHANCTONBURY PCN</c:v>
                </c:pt>
                <c:pt idx="15">
                  <c:v>ICS</c:v>
                </c:pt>
                <c:pt idx="16">
                  <c:v>CISSBURY INTEGRATED CARE PCN</c:v>
                </c:pt>
                <c:pt idx="17">
                  <c:v>CHICHESTER ALLIANCE OF MEDICAL PRACTICES PCN</c:v>
                </c:pt>
                <c:pt idx="18">
                  <c:v>GOLDSTONE PCN</c:v>
                </c:pt>
                <c:pt idx="19">
                  <c:v>EASTBOURNE EAST PCN</c:v>
                </c:pt>
                <c:pt idx="20">
                  <c:v>HIGH WEALD PCN</c:v>
                </c:pt>
                <c:pt idx="21">
                  <c:v>SEAFORD PCN</c:v>
                </c:pt>
                <c:pt idx="22">
                  <c:v>BURGESS HILL &amp; VILLAGES PCN</c:v>
                </c:pt>
                <c:pt idx="23">
                  <c:v>HEALTHY CRAWLEY PCN</c:v>
                </c:pt>
                <c:pt idx="24">
                  <c:v>SHOREHAM AND SOUTHWICK PCN</c:v>
                </c:pt>
                <c:pt idx="25">
                  <c:v>COASTAL AND SOUTH DOWNS PCN</c:v>
                </c:pt>
                <c:pt idx="26">
                  <c:v>BEXHILL PCN</c:v>
                </c:pt>
                <c:pt idx="27">
                  <c:v>HAYWARDS HEATH VILLAGES PCN</c:v>
                </c:pt>
                <c:pt idx="28">
                  <c:v>HORSHAM CENTRAL PCN</c:v>
                </c:pt>
                <c:pt idx="29">
                  <c:v>RURAL NORTH CHICHESTER PCN</c:v>
                </c:pt>
                <c:pt idx="30">
                  <c:v>LANCING AND SOMPTING PCN</c:v>
                </c:pt>
                <c:pt idx="31">
                  <c:v>PRESTON PARK COMMUNITY PCN</c:v>
                </c:pt>
                <c:pt idx="32">
                  <c:v>CENTRAL WORTHING PRACTICES PCN</c:v>
                </c:pt>
                <c:pt idx="33">
                  <c:v>ARUN INTEGRATED CARE (AIC) PCN</c:v>
                </c:pt>
                <c:pt idx="34">
                  <c:v>ALPS GROUP PCN</c:v>
                </c:pt>
                <c:pt idx="35">
                  <c:v>EAST &amp; CENTRAL BRIGHTON 2 PCN</c:v>
                </c:pt>
                <c:pt idx="36">
                  <c:v>RURAL ROTHER PCN</c:v>
                </c:pt>
                <c:pt idx="37">
                  <c:v>HORSHAM COLLABORATIVE PCN</c:v>
                </c:pt>
                <c:pt idx="38">
                  <c:v>HAYWARDS HEATH CENTRAL PCN</c:v>
                </c:pt>
                <c:pt idx="39">
                  <c:v>BRIGHTON CLUSTER 5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ANGMERING COPPICE FITZALAN (ACF) PCN</c:v>
                </c:pt>
                <c:pt idx="1">
                  <c:v>THE HAVENS PCN</c:v>
                </c:pt>
                <c:pt idx="2">
                  <c:v>FOUNDRY HEALTHCARE LEWES PCN</c:v>
                </c:pt>
                <c:pt idx="3">
                  <c:v>CRAWLEY CARE COLLABORATIVE PCN</c:v>
                </c:pt>
                <c:pt idx="4">
                  <c:v>HAILSHAM PCN</c:v>
                </c:pt>
                <c:pt idx="5">
                  <c:v>REGIS HEALTHCARE PCN</c:v>
                </c:pt>
                <c:pt idx="6">
                  <c:v>GREATER WEALDEN PCN</c:v>
                </c:pt>
                <c:pt idx="7">
                  <c:v>SOUTH CRAWLEY PCN</c:v>
                </c:pt>
                <c:pt idx="8">
                  <c:v>EAST GRINSTEAD PCN</c:v>
                </c:pt>
                <c:pt idx="9">
                  <c:v>HASTINGS &amp; ST LEONARDS PCN</c:v>
                </c:pt>
                <c:pt idx="10">
                  <c:v>EAST &amp; CENTRAL BRIGHTON 1 PCN</c:v>
                </c:pt>
                <c:pt idx="11">
                  <c:v>WEST HOVE PCN</c:v>
                </c:pt>
                <c:pt idx="12">
                  <c:v>BRIGHTON II PCN</c:v>
                </c:pt>
                <c:pt idx="13">
                  <c:v>VICTORIA EASTBOURNE PCN</c:v>
                </c:pt>
                <c:pt idx="14">
                  <c:v>CHANCTONBURY PCN</c:v>
                </c:pt>
                <c:pt idx="15">
                  <c:v>ICS</c:v>
                </c:pt>
                <c:pt idx="16">
                  <c:v>CISSBURY INTEGRATED CARE PCN</c:v>
                </c:pt>
                <c:pt idx="17">
                  <c:v>CHICHESTER ALLIANCE OF MEDICAL PRACTICES PCN</c:v>
                </c:pt>
                <c:pt idx="18">
                  <c:v>GOLDSTONE PCN</c:v>
                </c:pt>
                <c:pt idx="19">
                  <c:v>EASTBOURNE EAST PCN</c:v>
                </c:pt>
                <c:pt idx="20">
                  <c:v>HIGH WEALD PCN</c:v>
                </c:pt>
                <c:pt idx="21">
                  <c:v>SEAFORD PCN</c:v>
                </c:pt>
                <c:pt idx="22">
                  <c:v>BURGESS HILL &amp; VILLAGES PCN</c:v>
                </c:pt>
                <c:pt idx="23">
                  <c:v>HEALTHY CRAWLEY PCN</c:v>
                </c:pt>
                <c:pt idx="24">
                  <c:v>SHOREHAM AND SOUTHWICK PCN</c:v>
                </c:pt>
                <c:pt idx="25">
                  <c:v>COASTAL AND SOUTH DOWNS PCN</c:v>
                </c:pt>
                <c:pt idx="26">
                  <c:v>BEXHILL PCN</c:v>
                </c:pt>
                <c:pt idx="27">
                  <c:v>HAYWARDS HEATH VILLAGES PCN</c:v>
                </c:pt>
                <c:pt idx="28">
                  <c:v>HORSHAM CENTRAL PCN</c:v>
                </c:pt>
                <c:pt idx="29">
                  <c:v>RURAL NORTH CHICHESTER PCN</c:v>
                </c:pt>
                <c:pt idx="30">
                  <c:v>LANCING AND SOMPTING PCN</c:v>
                </c:pt>
                <c:pt idx="31">
                  <c:v>PRESTON PARK COMMUNITY PCN</c:v>
                </c:pt>
                <c:pt idx="32">
                  <c:v>CENTRAL WORTHING PRACTICES PCN</c:v>
                </c:pt>
                <c:pt idx="33">
                  <c:v>ARUN INTEGRATED CARE (AIC) PCN</c:v>
                </c:pt>
                <c:pt idx="34">
                  <c:v>ALPS GROUP PCN</c:v>
                </c:pt>
                <c:pt idx="35">
                  <c:v>EAST &amp; CENTRAL BRIGHTON 2 PCN</c:v>
                </c:pt>
                <c:pt idx="36">
                  <c:v>RURAL ROTHER PCN</c:v>
                </c:pt>
                <c:pt idx="37">
                  <c:v>HORSHAM COLLABORATIVE PCN</c:v>
                </c:pt>
                <c:pt idx="38">
                  <c:v>HAYWARDS HEATH CENTRAL PCN</c:v>
                </c:pt>
                <c:pt idx="39">
                  <c:v>BRIGHTON CLUSTER 5 PCN</c:v>
                </c:pt>
              </c:strCache>
            </c:strRef>
          </c:cat>
          <c:val>
            <c:numRef>
              <c:f>Sheet1!$F$2:$F$45</c:f>
              <c:numCache>
                <c:formatCode>General</c:formatCode>
                <c:ptCount val="44"/>
                <c:pt idx="0">
                  <c:v>0.83</c:v>
                </c:pt>
                <c:pt idx="1">
                  <c:v>0.83</c:v>
                </c:pt>
                <c:pt idx="2">
                  <c:v>0.87</c:v>
                </c:pt>
                <c:pt idx="3">
                  <c:v>0.87</c:v>
                </c:pt>
                <c:pt idx="4">
                  <c:v>0.87</c:v>
                </c:pt>
                <c:pt idx="5">
                  <c:v>0.88</c:v>
                </c:pt>
                <c:pt idx="6">
                  <c:v>0.88</c:v>
                </c:pt>
                <c:pt idx="7">
                  <c:v>0.89</c:v>
                </c:pt>
                <c:pt idx="8">
                  <c:v>0.89</c:v>
                </c:pt>
                <c:pt idx="9">
                  <c:v>0.89</c:v>
                </c:pt>
                <c:pt idx="10">
                  <c:v>0.9</c:v>
                </c:pt>
                <c:pt idx="11">
                  <c:v>0.9</c:v>
                </c:pt>
                <c:pt idx="12">
                  <c:v>0.9</c:v>
                </c:pt>
                <c:pt idx="13">
                  <c:v>0.9</c:v>
                </c:pt>
                <c:pt idx="14">
                  <c:v>0.9</c:v>
                </c:pt>
                <c:pt idx="15">
                  <c:v>0.91</c:v>
                </c:pt>
                <c:pt idx="16">
                  <c:v>0.91</c:v>
                </c:pt>
                <c:pt idx="17">
                  <c:v>0.91</c:v>
                </c:pt>
                <c:pt idx="18">
                  <c:v>0.91</c:v>
                </c:pt>
                <c:pt idx="19">
                  <c:v>0.91</c:v>
                </c:pt>
                <c:pt idx="20">
                  <c:v>0.91</c:v>
                </c:pt>
                <c:pt idx="21">
                  <c:v>0.92</c:v>
                </c:pt>
                <c:pt idx="22">
                  <c:v>0.92</c:v>
                </c:pt>
                <c:pt idx="23">
                  <c:v>0.92</c:v>
                </c:pt>
                <c:pt idx="24">
                  <c:v>0.92</c:v>
                </c:pt>
                <c:pt idx="25">
                  <c:v>0.92</c:v>
                </c:pt>
                <c:pt idx="26">
                  <c:v>0.92</c:v>
                </c:pt>
                <c:pt idx="27">
                  <c:v>0.93</c:v>
                </c:pt>
                <c:pt idx="28">
                  <c:v>0.93</c:v>
                </c:pt>
                <c:pt idx="29">
                  <c:v>0.93</c:v>
                </c:pt>
                <c:pt idx="30">
                  <c:v>0.93</c:v>
                </c:pt>
                <c:pt idx="31">
                  <c:v>0.94</c:v>
                </c:pt>
                <c:pt idx="32">
                  <c:v>0.94</c:v>
                </c:pt>
                <c:pt idx="33">
                  <c:v>0.94</c:v>
                </c:pt>
                <c:pt idx="34">
                  <c:v>0.94</c:v>
                </c:pt>
                <c:pt idx="35">
                  <c:v>0.94</c:v>
                </c:pt>
                <c:pt idx="36">
                  <c:v>0.94</c:v>
                </c:pt>
                <c:pt idx="37">
                  <c:v>0.94</c:v>
                </c:pt>
                <c:pt idx="38">
                  <c:v>0.95</c:v>
                </c:pt>
                <c:pt idx="39">
                  <c:v>0.95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40"/>
                <c:pt idx="0">
                  <c:v>ANGMERING COPPICE FITZALAN (ACF) PCN</c:v>
                </c:pt>
                <c:pt idx="1">
                  <c:v>THE HAVENS PCN</c:v>
                </c:pt>
                <c:pt idx="2">
                  <c:v>FOUNDRY HEALTHCARE LEWES PCN</c:v>
                </c:pt>
                <c:pt idx="3">
                  <c:v>CRAWLEY CARE COLLABORATIVE PCN</c:v>
                </c:pt>
                <c:pt idx="4">
                  <c:v>HAILSHAM PCN</c:v>
                </c:pt>
                <c:pt idx="5">
                  <c:v>REGIS HEALTHCARE PCN</c:v>
                </c:pt>
                <c:pt idx="6">
                  <c:v>GREATER WEALDEN PCN</c:v>
                </c:pt>
                <c:pt idx="7">
                  <c:v>SOUTH CRAWLEY PCN</c:v>
                </c:pt>
                <c:pt idx="8">
                  <c:v>EAST GRINSTEAD PCN</c:v>
                </c:pt>
                <c:pt idx="9">
                  <c:v>HASTINGS &amp; ST LEONARDS PCN</c:v>
                </c:pt>
                <c:pt idx="10">
                  <c:v>EAST &amp; CENTRAL BRIGHTON 1 PCN</c:v>
                </c:pt>
                <c:pt idx="11">
                  <c:v>WEST HOVE PCN</c:v>
                </c:pt>
                <c:pt idx="12">
                  <c:v>BRIGHTON II PCN</c:v>
                </c:pt>
                <c:pt idx="13">
                  <c:v>VICTORIA EASTBOURNE PCN</c:v>
                </c:pt>
                <c:pt idx="14">
                  <c:v>CHANCTONBURY PCN</c:v>
                </c:pt>
                <c:pt idx="15">
                  <c:v>ICS</c:v>
                </c:pt>
                <c:pt idx="16">
                  <c:v>CISSBURY INTEGRATED CARE PCN</c:v>
                </c:pt>
                <c:pt idx="17">
                  <c:v>CHICHESTER ALLIANCE OF MEDICAL PRACTICES PCN</c:v>
                </c:pt>
                <c:pt idx="18">
                  <c:v>GOLDSTONE PCN</c:v>
                </c:pt>
                <c:pt idx="19">
                  <c:v>EASTBOURNE EAST PCN</c:v>
                </c:pt>
                <c:pt idx="20">
                  <c:v>HIGH WEALD PCN</c:v>
                </c:pt>
                <c:pt idx="21">
                  <c:v>SEAFORD PCN</c:v>
                </c:pt>
                <c:pt idx="22">
                  <c:v>BURGESS HILL &amp; VILLAGES PCN</c:v>
                </c:pt>
                <c:pt idx="23">
                  <c:v>HEALTHY CRAWLEY PCN</c:v>
                </c:pt>
                <c:pt idx="24">
                  <c:v>SHOREHAM AND SOUTHWICK PCN</c:v>
                </c:pt>
                <c:pt idx="25">
                  <c:v>COASTAL AND SOUTH DOWNS PCN</c:v>
                </c:pt>
                <c:pt idx="26">
                  <c:v>BEXHILL PCN</c:v>
                </c:pt>
                <c:pt idx="27">
                  <c:v>HAYWARDS HEATH VILLAGES PCN</c:v>
                </c:pt>
                <c:pt idx="28">
                  <c:v>HORSHAM CENTRAL PCN</c:v>
                </c:pt>
                <c:pt idx="29">
                  <c:v>RURAL NORTH CHICHESTER PCN</c:v>
                </c:pt>
                <c:pt idx="30">
                  <c:v>LANCING AND SOMPTING PCN</c:v>
                </c:pt>
                <c:pt idx="31">
                  <c:v>PRESTON PARK COMMUNITY PCN</c:v>
                </c:pt>
                <c:pt idx="32">
                  <c:v>CENTRAL WORTHING PRACTICES PCN</c:v>
                </c:pt>
                <c:pt idx="33">
                  <c:v>ARUN INTEGRATED CARE (AIC) PCN</c:v>
                </c:pt>
                <c:pt idx="34">
                  <c:v>ALPS GROUP PCN</c:v>
                </c:pt>
                <c:pt idx="35">
                  <c:v>EAST &amp; CENTRAL BRIGHTON 2 PCN</c:v>
                </c:pt>
                <c:pt idx="36">
                  <c:v>RURAL ROTHER PCN</c:v>
                </c:pt>
                <c:pt idx="37">
                  <c:v>HORSHAM COLLABORATIVE PCN</c:v>
                </c:pt>
                <c:pt idx="38">
                  <c:v>HAYWARDS HEATH CENTRAL PCN</c:v>
                </c:pt>
                <c:pt idx="39">
                  <c:v>BRIGHTON CLUSTER 5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40"/>
                <c:pt idx="0">
                  <c:v>ANGMERING COPPICE FITZALAN (ACF) PCN</c:v>
                </c:pt>
                <c:pt idx="1">
                  <c:v>THE HAVENS PCN</c:v>
                </c:pt>
                <c:pt idx="2">
                  <c:v>FOUNDRY HEALTHCARE LEWES PCN</c:v>
                </c:pt>
                <c:pt idx="3">
                  <c:v>CRAWLEY CARE COLLABORATIVE PCN</c:v>
                </c:pt>
                <c:pt idx="4">
                  <c:v>HAILSHAM PCN</c:v>
                </c:pt>
                <c:pt idx="5">
                  <c:v>REGIS HEALTHCARE PCN</c:v>
                </c:pt>
                <c:pt idx="6">
                  <c:v>GREATER WEALDEN PCN</c:v>
                </c:pt>
                <c:pt idx="7">
                  <c:v>SOUTH CRAWLEY PCN</c:v>
                </c:pt>
                <c:pt idx="8">
                  <c:v>EAST GRINSTEAD PCN</c:v>
                </c:pt>
                <c:pt idx="9">
                  <c:v>HASTINGS &amp; ST LEONARDS PCN</c:v>
                </c:pt>
                <c:pt idx="10">
                  <c:v>EAST &amp; CENTRAL BRIGHTON 1 PCN</c:v>
                </c:pt>
                <c:pt idx="11">
                  <c:v>WEST HOVE PCN</c:v>
                </c:pt>
                <c:pt idx="12">
                  <c:v>BRIGHTON II PCN</c:v>
                </c:pt>
                <c:pt idx="13">
                  <c:v>VICTORIA EASTBOURNE PCN</c:v>
                </c:pt>
                <c:pt idx="14">
                  <c:v>CHANCTONBURY PCN</c:v>
                </c:pt>
                <c:pt idx="15">
                  <c:v>ICS</c:v>
                </c:pt>
                <c:pt idx="16">
                  <c:v>CISSBURY INTEGRATED CARE PCN</c:v>
                </c:pt>
                <c:pt idx="17">
                  <c:v>CHICHESTER ALLIANCE OF MEDICAL PRACTICES PCN</c:v>
                </c:pt>
                <c:pt idx="18">
                  <c:v>GOLDSTONE PCN</c:v>
                </c:pt>
                <c:pt idx="19">
                  <c:v>EASTBOURNE EAST PCN</c:v>
                </c:pt>
                <c:pt idx="20">
                  <c:v>HIGH WEALD PCN</c:v>
                </c:pt>
                <c:pt idx="21">
                  <c:v>SEAFORD PCN</c:v>
                </c:pt>
                <c:pt idx="22">
                  <c:v>BURGESS HILL &amp; VILLAGES PCN</c:v>
                </c:pt>
                <c:pt idx="23">
                  <c:v>HEALTHY CRAWLEY PCN</c:v>
                </c:pt>
                <c:pt idx="24">
                  <c:v>SHOREHAM AND SOUTHWICK PCN</c:v>
                </c:pt>
                <c:pt idx="25">
                  <c:v>COASTAL AND SOUTH DOWNS PCN</c:v>
                </c:pt>
                <c:pt idx="26">
                  <c:v>BEXHILL PCN</c:v>
                </c:pt>
                <c:pt idx="27">
                  <c:v>HAYWARDS HEATH VILLAGES PCN</c:v>
                </c:pt>
                <c:pt idx="28">
                  <c:v>HORSHAM CENTRAL PCN</c:v>
                </c:pt>
                <c:pt idx="29">
                  <c:v>RURAL NORTH CHICHESTER PCN</c:v>
                </c:pt>
                <c:pt idx="30">
                  <c:v>LANCING AND SOMPTING PCN</c:v>
                </c:pt>
                <c:pt idx="31">
                  <c:v>PRESTON PARK COMMUNITY PCN</c:v>
                </c:pt>
                <c:pt idx="32">
                  <c:v>CENTRAL WORTHING PRACTICES PCN</c:v>
                </c:pt>
                <c:pt idx="33">
                  <c:v>ARUN INTEGRATED CARE (AIC) PCN</c:v>
                </c:pt>
                <c:pt idx="34">
                  <c:v>ALPS GROUP PCN</c:v>
                </c:pt>
                <c:pt idx="35">
                  <c:v>EAST &amp; CENTRAL BRIGHTON 2 PCN</c:v>
                </c:pt>
                <c:pt idx="36">
                  <c:v>RURAL ROTHER PCN</c:v>
                </c:pt>
                <c:pt idx="37">
                  <c:v>HORSHAM COLLABORATIVE PCN</c:v>
                </c:pt>
                <c:pt idx="38">
                  <c:v>HAYWARDS HEATH CENTRAL PCN</c:v>
                </c:pt>
                <c:pt idx="39">
                  <c:v>BRIGHTON CLUSTER 5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795968"/>
        <c:axId val="897944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ANGMERING COPPICE FITZALAN (ACF) PCN</c:v>
                </c:pt>
                <c:pt idx="1">
                  <c:v>THE HAVENS PCN</c:v>
                </c:pt>
                <c:pt idx="2">
                  <c:v>FOUNDRY HEALTHCARE LEWES PCN</c:v>
                </c:pt>
                <c:pt idx="3">
                  <c:v>CRAWLEY CARE COLLABORATIVE PCN</c:v>
                </c:pt>
                <c:pt idx="4">
                  <c:v>HAILSHAM PCN</c:v>
                </c:pt>
                <c:pt idx="5">
                  <c:v>REGIS HEALTHCARE PCN</c:v>
                </c:pt>
                <c:pt idx="6">
                  <c:v>GREATER WEALDEN PCN</c:v>
                </c:pt>
                <c:pt idx="7">
                  <c:v>SOUTH CRAWLEY PCN</c:v>
                </c:pt>
                <c:pt idx="8">
                  <c:v>EAST GRINSTEAD PCN</c:v>
                </c:pt>
                <c:pt idx="9">
                  <c:v>HASTINGS &amp; ST LEONARDS PCN</c:v>
                </c:pt>
                <c:pt idx="10">
                  <c:v>EAST &amp; CENTRAL BRIGHTON 1 PCN</c:v>
                </c:pt>
                <c:pt idx="11">
                  <c:v>WEST HOVE PCN</c:v>
                </c:pt>
                <c:pt idx="12">
                  <c:v>BRIGHTON II PCN</c:v>
                </c:pt>
                <c:pt idx="13">
                  <c:v>VICTORIA EASTBOURNE PCN</c:v>
                </c:pt>
                <c:pt idx="14">
                  <c:v>CHANCTONBURY PCN</c:v>
                </c:pt>
                <c:pt idx="15">
                  <c:v>ICS</c:v>
                </c:pt>
                <c:pt idx="16">
                  <c:v>CISSBURY INTEGRATED CARE PCN</c:v>
                </c:pt>
                <c:pt idx="17">
                  <c:v>CHICHESTER ALLIANCE OF MEDICAL PRACTICES PCN</c:v>
                </c:pt>
                <c:pt idx="18">
                  <c:v>GOLDSTONE PCN</c:v>
                </c:pt>
                <c:pt idx="19">
                  <c:v>EASTBOURNE EAST PCN</c:v>
                </c:pt>
                <c:pt idx="20">
                  <c:v>HIGH WEALD PCN</c:v>
                </c:pt>
                <c:pt idx="21">
                  <c:v>SEAFORD PCN</c:v>
                </c:pt>
                <c:pt idx="22">
                  <c:v>BURGESS HILL &amp; VILLAGES PCN</c:v>
                </c:pt>
                <c:pt idx="23">
                  <c:v>HEALTHY CRAWLEY PCN</c:v>
                </c:pt>
                <c:pt idx="24">
                  <c:v>SHOREHAM AND SOUTHWICK PCN</c:v>
                </c:pt>
                <c:pt idx="25">
                  <c:v>COASTAL AND SOUTH DOWNS PCN</c:v>
                </c:pt>
                <c:pt idx="26">
                  <c:v>BEXHILL PCN</c:v>
                </c:pt>
                <c:pt idx="27">
                  <c:v>HAYWARDS HEATH VILLAGES PCN</c:v>
                </c:pt>
                <c:pt idx="28">
                  <c:v>HORSHAM CENTRAL PCN</c:v>
                </c:pt>
                <c:pt idx="29">
                  <c:v>RURAL NORTH CHICHESTER PCN</c:v>
                </c:pt>
                <c:pt idx="30">
                  <c:v>LANCING AND SOMPTING PCN</c:v>
                </c:pt>
                <c:pt idx="31">
                  <c:v>PRESTON PARK COMMUNITY PCN</c:v>
                </c:pt>
                <c:pt idx="32">
                  <c:v>CENTRAL WORTHING PRACTICES PCN</c:v>
                </c:pt>
                <c:pt idx="33">
                  <c:v>ARUN INTEGRATED CARE (AIC) PCN</c:v>
                </c:pt>
                <c:pt idx="34">
                  <c:v>ALPS GROUP PCN</c:v>
                </c:pt>
                <c:pt idx="35">
                  <c:v>EAST &amp; CENTRAL BRIGHTON 2 PCN</c:v>
                </c:pt>
                <c:pt idx="36">
                  <c:v>RURAL ROTHER PCN</c:v>
                </c:pt>
                <c:pt idx="37">
                  <c:v>HORSHAM COLLABORATIVE PCN</c:v>
                </c:pt>
                <c:pt idx="38">
                  <c:v>HAYWARDS HEATH CENTRAL PCN</c:v>
                </c:pt>
                <c:pt idx="39">
                  <c:v>BRIGHTON CLUSTER 5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40"/>
                <c:pt idx="0">
                  <c:v>ANGMERING COPPICE FITZALAN (ACF) PCN</c:v>
                </c:pt>
                <c:pt idx="1">
                  <c:v>THE HAVENS PCN</c:v>
                </c:pt>
                <c:pt idx="2">
                  <c:v>FOUNDRY HEALTHCARE LEWES PCN</c:v>
                </c:pt>
                <c:pt idx="3">
                  <c:v>CRAWLEY CARE COLLABORATIVE PCN</c:v>
                </c:pt>
                <c:pt idx="4">
                  <c:v>HAILSHAM PCN</c:v>
                </c:pt>
                <c:pt idx="5">
                  <c:v>REGIS HEALTHCARE PCN</c:v>
                </c:pt>
                <c:pt idx="6">
                  <c:v>GREATER WEALDEN PCN</c:v>
                </c:pt>
                <c:pt idx="7">
                  <c:v>SOUTH CRAWLEY PCN</c:v>
                </c:pt>
                <c:pt idx="8">
                  <c:v>EAST GRINSTEAD PCN</c:v>
                </c:pt>
                <c:pt idx="9">
                  <c:v>HASTINGS &amp; ST LEONARDS PCN</c:v>
                </c:pt>
                <c:pt idx="10">
                  <c:v>EAST &amp; CENTRAL BRIGHTON 1 PCN</c:v>
                </c:pt>
                <c:pt idx="11">
                  <c:v>WEST HOVE PCN</c:v>
                </c:pt>
                <c:pt idx="12">
                  <c:v>BRIGHTON II PCN</c:v>
                </c:pt>
                <c:pt idx="13">
                  <c:v>VICTORIA EASTBOURNE PCN</c:v>
                </c:pt>
                <c:pt idx="14">
                  <c:v>CHANCTONBURY PCN</c:v>
                </c:pt>
                <c:pt idx="15">
                  <c:v>ICS</c:v>
                </c:pt>
                <c:pt idx="16">
                  <c:v>CISSBURY INTEGRATED CARE PCN</c:v>
                </c:pt>
                <c:pt idx="17">
                  <c:v>CHICHESTER ALLIANCE OF MEDICAL PRACTICES PCN</c:v>
                </c:pt>
                <c:pt idx="18">
                  <c:v>GOLDSTONE PCN</c:v>
                </c:pt>
                <c:pt idx="19">
                  <c:v>EASTBOURNE EAST PCN</c:v>
                </c:pt>
                <c:pt idx="20">
                  <c:v>HIGH WEALD PCN</c:v>
                </c:pt>
                <c:pt idx="21">
                  <c:v>SEAFORD PCN</c:v>
                </c:pt>
                <c:pt idx="22">
                  <c:v>BURGESS HILL &amp; VILLAGES PCN</c:v>
                </c:pt>
                <c:pt idx="23">
                  <c:v>HEALTHY CRAWLEY PCN</c:v>
                </c:pt>
                <c:pt idx="24">
                  <c:v>SHOREHAM AND SOUTHWICK PCN</c:v>
                </c:pt>
                <c:pt idx="25">
                  <c:v>COASTAL AND SOUTH DOWNS PCN</c:v>
                </c:pt>
                <c:pt idx="26">
                  <c:v>BEXHILL PCN</c:v>
                </c:pt>
                <c:pt idx="27">
                  <c:v>HAYWARDS HEATH VILLAGES PCN</c:v>
                </c:pt>
                <c:pt idx="28">
                  <c:v>HORSHAM CENTRAL PCN</c:v>
                </c:pt>
                <c:pt idx="29">
                  <c:v>RURAL NORTH CHICHESTER PCN</c:v>
                </c:pt>
                <c:pt idx="30">
                  <c:v>LANCING AND SOMPTING PCN</c:v>
                </c:pt>
                <c:pt idx="31">
                  <c:v>PRESTON PARK COMMUNITY PCN</c:v>
                </c:pt>
                <c:pt idx="32">
                  <c:v>CENTRAL WORTHING PRACTICES PCN</c:v>
                </c:pt>
                <c:pt idx="33">
                  <c:v>ARUN INTEGRATED CARE (AIC) PCN</c:v>
                </c:pt>
                <c:pt idx="34">
                  <c:v>ALPS GROUP PCN</c:v>
                </c:pt>
                <c:pt idx="35">
                  <c:v>EAST &amp; CENTRAL BRIGHTON 2 PCN</c:v>
                </c:pt>
                <c:pt idx="36">
                  <c:v>RURAL ROTHER PCN</c:v>
                </c:pt>
                <c:pt idx="37">
                  <c:v>HORSHAM COLLABORATIVE PCN</c:v>
                </c:pt>
                <c:pt idx="38">
                  <c:v>HAYWARDS HEATH CENTRAL PCN</c:v>
                </c:pt>
                <c:pt idx="39">
                  <c:v>BRIGHTON CLUSTER 5 PCN</c:v>
                </c:pt>
              </c:strCache>
            </c:strRef>
          </c:cat>
          <c:val>
            <c:numRef>
              <c:f>Sheet1!$C$2:$C$45</c:f>
              <c:numCache>
                <c:formatCode>0%</c:formatCode>
                <c:ptCount val="44"/>
                <c:pt idx="0">
                  <c:v>0.83</c:v>
                </c:pt>
                <c:pt idx="1">
                  <c:v>0.83</c:v>
                </c:pt>
                <c:pt idx="2">
                  <c:v>0.87</c:v>
                </c:pt>
                <c:pt idx="3">
                  <c:v>0.87</c:v>
                </c:pt>
                <c:pt idx="4">
                  <c:v>0.87</c:v>
                </c:pt>
                <c:pt idx="5">
                  <c:v>0.88</c:v>
                </c:pt>
                <c:pt idx="6">
                  <c:v>0.88</c:v>
                </c:pt>
                <c:pt idx="7">
                  <c:v>0.89</c:v>
                </c:pt>
                <c:pt idx="8">
                  <c:v>0.89</c:v>
                </c:pt>
                <c:pt idx="9">
                  <c:v>0.89</c:v>
                </c:pt>
                <c:pt idx="10">
                  <c:v>0.9</c:v>
                </c:pt>
                <c:pt idx="11">
                  <c:v>0.9</c:v>
                </c:pt>
                <c:pt idx="12">
                  <c:v>0.9</c:v>
                </c:pt>
                <c:pt idx="13">
                  <c:v>0.9</c:v>
                </c:pt>
                <c:pt idx="14">
                  <c:v>0.9</c:v>
                </c:pt>
                <c:pt idx="15">
                  <c:v>-10</c:v>
                </c:pt>
                <c:pt idx="16">
                  <c:v>0.91</c:v>
                </c:pt>
                <c:pt idx="17">
                  <c:v>0.91</c:v>
                </c:pt>
                <c:pt idx="18">
                  <c:v>0.91</c:v>
                </c:pt>
                <c:pt idx="19">
                  <c:v>0.91</c:v>
                </c:pt>
                <c:pt idx="20">
                  <c:v>0.91</c:v>
                </c:pt>
                <c:pt idx="21">
                  <c:v>0.92</c:v>
                </c:pt>
                <c:pt idx="22">
                  <c:v>0.92</c:v>
                </c:pt>
                <c:pt idx="23">
                  <c:v>0.92</c:v>
                </c:pt>
                <c:pt idx="24">
                  <c:v>0.92</c:v>
                </c:pt>
                <c:pt idx="25">
                  <c:v>0.92</c:v>
                </c:pt>
                <c:pt idx="26">
                  <c:v>0.92</c:v>
                </c:pt>
                <c:pt idx="27">
                  <c:v>0.93</c:v>
                </c:pt>
                <c:pt idx="28">
                  <c:v>0.93</c:v>
                </c:pt>
                <c:pt idx="29">
                  <c:v>0.93</c:v>
                </c:pt>
                <c:pt idx="30">
                  <c:v>0.93</c:v>
                </c:pt>
                <c:pt idx="31">
                  <c:v>0.94</c:v>
                </c:pt>
                <c:pt idx="32">
                  <c:v>0.94</c:v>
                </c:pt>
                <c:pt idx="33">
                  <c:v>0.94</c:v>
                </c:pt>
                <c:pt idx="34">
                  <c:v>0.94</c:v>
                </c:pt>
                <c:pt idx="35">
                  <c:v>0.94</c:v>
                </c:pt>
                <c:pt idx="36">
                  <c:v>0.94</c:v>
                </c:pt>
                <c:pt idx="37">
                  <c:v>0.94</c:v>
                </c:pt>
                <c:pt idx="38">
                  <c:v>0.95</c:v>
                </c:pt>
                <c:pt idx="39">
                  <c:v>0.95</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0.91</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790336"/>
        <c:axId val="89792896"/>
      </c:lineChart>
      <c:catAx>
        <c:axId val="8979033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792896"/>
        <c:crosses val="autoZero"/>
        <c:auto val="1"/>
        <c:lblAlgn val="ctr"/>
        <c:lblOffset val="100"/>
        <c:noMultiLvlLbl val="0"/>
      </c:catAx>
      <c:valAx>
        <c:axId val="8979289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790336"/>
        <c:crosses val="autoZero"/>
        <c:crossBetween val="between"/>
      </c:valAx>
      <c:valAx>
        <c:axId val="89794432"/>
        <c:scaling>
          <c:orientation val="minMax"/>
          <c:max val="1"/>
          <c:min val="0"/>
        </c:scaling>
        <c:delete val="0"/>
        <c:axPos val="r"/>
        <c:numFmt formatCode="0%" sourceLinked="1"/>
        <c:majorTickMark val="none"/>
        <c:minorTickMark val="none"/>
        <c:tickLblPos val="none"/>
        <c:spPr>
          <a:ln>
            <a:noFill/>
          </a:ln>
        </c:spPr>
        <c:crossAx val="89795968"/>
        <c:crosses val="max"/>
        <c:crossBetween val="between"/>
      </c:valAx>
      <c:catAx>
        <c:axId val="89795968"/>
        <c:scaling>
          <c:orientation val="minMax"/>
        </c:scaling>
        <c:delete val="1"/>
        <c:axPos val="b"/>
        <c:numFmt formatCode="General" sourceLinked="1"/>
        <c:majorTickMark val="out"/>
        <c:minorTickMark val="none"/>
        <c:tickLblPos val="nextTo"/>
        <c:crossAx val="897944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16</c:v>
                </c:pt>
                <c:pt idx="1">
                  <c:v>27</c:v>
                </c:pt>
                <c:pt idx="2">
                  <c:v>6</c:v>
                </c:pt>
                <c:pt idx="3">
                  <c:v>18</c:v>
                </c:pt>
                <c:pt idx="4">
                  <c:v>57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260864"/>
        <c:axId val="98262400"/>
      </c:barChart>
      <c:catAx>
        <c:axId val="9826086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262400"/>
        <c:crosses val="autoZero"/>
        <c:auto val="1"/>
        <c:lblAlgn val="ctr"/>
        <c:lblOffset val="100"/>
        <c:noMultiLvlLbl val="0"/>
      </c:catAx>
      <c:valAx>
        <c:axId val="9826240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26086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38</c:v>
                </c:pt>
                <c:pt idx="1">
                  <c:v>40</c:v>
                </c:pt>
                <c:pt idx="2">
                  <c:v>16</c:v>
                </c:pt>
                <c:pt idx="3">
                  <c:v>28</c:v>
                </c:pt>
                <c:pt idx="4">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6</c:v>
                </c:pt>
                <c:pt idx="1">
                  <c:v>14</c:v>
                </c:pt>
                <c:pt idx="2">
                  <c:v>2</c:v>
                </c:pt>
                <c:pt idx="3">
                  <c:v>10</c:v>
                </c:pt>
                <c:pt idx="4">
                  <c:v>36</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282496"/>
        <c:axId val="98292480"/>
      </c:stockChart>
      <c:catAx>
        <c:axId val="98282496"/>
        <c:scaling>
          <c:orientation val="minMax"/>
        </c:scaling>
        <c:delete val="1"/>
        <c:axPos val="b"/>
        <c:numFmt formatCode="m/d/yyyy" sourceLinked="1"/>
        <c:majorTickMark val="out"/>
        <c:minorTickMark val="none"/>
        <c:tickLblPos val="nextTo"/>
        <c:crossAx val="98292480"/>
        <c:crosses val="autoZero"/>
        <c:auto val="1"/>
        <c:lblAlgn val="ctr"/>
        <c:lblOffset val="100"/>
        <c:noMultiLvlLbl val="0"/>
      </c:catAx>
      <c:valAx>
        <c:axId val="98292480"/>
        <c:scaling>
          <c:orientation val="minMax"/>
          <c:max val="100"/>
          <c:min val="0"/>
        </c:scaling>
        <c:delete val="1"/>
        <c:axPos val="l"/>
        <c:numFmt formatCode="m/d/yyyy" sourceLinked="1"/>
        <c:majorTickMark val="out"/>
        <c:minorTickMark val="none"/>
        <c:tickLblPos val="nextTo"/>
        <c:crossAx val="9828249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24</c:v>
                </c:pt>
                <c:pt idx="1">
                  <c:v>54</c:v>
                </c:pt>
                <c:pt idx="2">
                  <c:v>16</c:v>
                </c:pt>
                <c:pt idx="3">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80</c:v>
                </c:pt>
                <c:pt idx="1">
                  <c:v>78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22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592640"/>
        <c:axId val="100594432"/>
      </c:lineChart>
      <c:catAx>
        <c:axId val="10059264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594432"/>
        <c:crosses val="autoZero"/>
        <c:auto val="1"/>
        <c:lblAlgn val="ctr"/>
        <c:lblOffset val="100"/>
        <c:noMultiLvlLbl val="0"/>
      </c:catAx>
      <c:valAx>
        <c:axId val="1005944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59264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HAILSHAM PCN</c:v>
                </c:pt>
                <c:pt idx="1">
                  <c:v>THE HAVENS PCN</c:v>
                </c:pt>
                <c:pt idx="2">
                  <c:v>FOUNDRY HEALTHCARE LEWES PCN</c:v>
                </c:pt>
                <c:pt idx="3">
                  <c:v>EASTBOURNE EAST PCN</c:v>
                </c:pt>
                <c:pt idx="4">
                  <c:v>BRIGHTON CLUSTER 5 PCN</c:v>
                </c:pt>
                <c:pt idx="5">
                  <c:v>HASTINGS &amp; ST LEONARDS PCN</c:v>
                </c:pt>
                <c:pt idx="6">
                  <c:v>SEAFORD PCN</c:v>
                </c:pt>
                <c:pt idx="7">
                  <c:v>ANGMERING COPPICE FITZALAN (ACF) PCN</c:v>
                </c:pt>
                <c:pt idx="8">
                  <c:v>GOLDSTONE PCN</c:v>
                </c:pt>
                <c:pt idx="9">
                  <c:v>WEST HOVE PCN</c:v>
                </c:pt>
                <c:pt idx="10">
                  <c:v>VICTORIA EASTBOURNE PCN</c:v>
                </c:pt>
                <c:pt idx="11">
                  <c:v>COASTAL AND SOUTH DOWNS PCN</c:v>
                </c:pt>
                <c:pt idx="12">
                  <c:v>REGIS HEALTHCARE PCN</c:v>
                </c:pt>
                <c:pt idx="13">
                  <c:v>GREATER WEALDEN PCN</c:v>
                </c:pt>
                <c:pt idx="14">
                  <c:v>EAST &amp; CENTRAL BRIGHTON 2 PCN</c:v>
                </c:pt>
                <c:pt idx="15">
                  <c:v>HIGH WEALD PCN</c:v>
                </c:pt>
                <c:pt idx="16">
                  <c:v>EAST &amp; CENTRAL BRIGHTON 1 PCN</c:v>
                </c:pt>
                <c:pt idx="17">
                  <c:v>CENTRAL WORTHING PRACTICES PCN</c:v>
                </c:pt>
                <c:pt idx="18">
                  <c:v>ICS</c:v>
                </c:pt>
                <c:pt idx="19">
                  <c:v>SHOREHAM AND SOUTHWICK PCN</c:v>
                </c:pt>
                <c:pt idx="20">
                  <c:v>CHANCTONBURY PCN</c:v>
                </c:pt>
                <c:pt idx="21">
                  <c:v>BEXHILL PCN</c:v>
                </c:pt>
                <c:pt idx="22">
                  <c:v>CISSBURY INTEGRATED CARE PCN</c:v>
                </c:pt>
                <c:pt idx="23">
                  <c:v>PRESTON PARK COMMUNITY PCN</c:v>
                </c:pt>
                <c:pt idx="24">
                  <c:v>BRIGHTON II PCN</c:v>
                </c:pt>
                <c:pt idx="25">
                  <c:v>ALPS GROUP PCN</c:v>
                </c:pt>
                <c:pt idx="26">
                  <c:v>HAYWARDS HEATH VILLAGES PCN</c:v>
                </c:pt>
                <c:pt idx="27">
                  <c:v>HAYWARDS HEATH CENTRAL PCN</c:v>
                </c:pt>
                <c:pt idx="28">
                  <c:v>SOUTH CRAWLEY PCN</c:v>
                </c:pt>
                <c:pt idx="29">
                  <c:v>EAST GRINSTEAD PCN</c:v>
                </c:pt>
                <c:pt idx="30">
                  <c:v>CHICHESTER ALLIANCE OF MEDICAL PRACTICES PCN</c:v>
                </c:pt>
                <c:pt idx="31">
                  <c:v>CRAWLEY CARE COLLABORATIVE PCN</c:v>
                </c:pt>
                <c:pt idx="32">
                  <c:v>HORSHAM COLLABORATIVE PCN</c:v>
                </c:pt>
                <c:pt idx="33">
                  <c:v>BURGESS HILL &amp; VILLAGES PCN</c:v>
                </c:pt>
                <c:pt idx="34">
                  <c:v>LANCING AND SOMPTING PCN</c:v>
                </c:pt>
                <c:pt idx="35">
                  <c:v>RURAL NORTH CHICHESTER PCN</c:v>
                </c:pt>
                <c:pt idx="36">
                  <c:v>HEALTHY CRAWLEY PCN</c:v>
                </c:pt>
                <c:pt idx="37">
                  <c:v>HORSHAM CENTRAL PCN</c:v>
                </c:pt>
                <c:pt idx="38">
                  <c:v>ARUN INTEGRATED CARE (AIC) PCN</c:v>
                </c:pt>
                <c:pt idx="39">
                  <c:v>RURAL ROTHER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0"/>
                <c:pt idx="0">
                  <c:v>HAILSHAM PCN</c:v>
                </c:pt>
                <c:pt idx="1">
                  <c:v>THE HAVENS PCN</c:v>
                </c:pt>
                <c:pt idx="2">
                  <c:v>FOUNDRY HEALTHCARE LEWES PCN</c:v>
                </c:pt>
                <c:pt idx="3">
                  <c:v>EASTBOURNE EAST PCN</c:v>
                </c:pt>
                <c:pt idx="4">
                  <c:v>BRIGHTON CLUSTER 5 PCN</c:v>
                </c:pt>
                <c:pt idx="5">
                  <c:v>HASTINGS &amp; ST LEONARDS PCN</c:v>
                </c:pt>
                <c:pt idx="6">
                  <c:v>SEAFORD PCN</c:v>
                </c:pt>
                <c:pt idx="7">
                  <c:v>ANGMERING COPPICE FITZALAN (ACF) PCN</c:v>
                </c:pt>
                <c:pt idx="8">
                  <c:v>GOLDSTONE PCN</c:v>
                </c:pt>
                <c:pt idx="9">
                  <c:v>WEST HOVE PCN</c:v>
                </c:pt>
                <c:pt idx="10">
                  <c:v>VICTORIA EASTBOURNE PCN</c:v>
                </c:pt>
                <c:pt idx="11">
                  <c:v>COASTAL AND SOUTH DOWNS PCN</c:v>
                </c:pt>
                <c:pt idx="12">
                  <c:v>REGIS HEALTHCARE PCN</c:v>
                </c:pt>
                <c:pt idx="13">
                  <c:v>GREATER WEALDEN PCN</c:v>
                </c:pt>
                <c:pt idx="14">
                  <c:v>EAST &amp; CENTRAL BRIGHTON 2 PCN</c:v>
                </c:pt>
                <c:pt idx="15">
                  <c:v>HIGH WEALD PCN</c:v>
                </c:pt>
                <c:pt idx="16">
                  <c:v>EAST &amp; CENTRAL BRIGHTON 1 PCN</c:v>
                </c:pt>
                <c:pt idx="17">
                  <c:v>CENTRAL WORTHING PRACTICES PCN</c:v>
                </c:pt>
                <c:pt idx="18">
                  <c:v>ICS</c:v>
                </c:pt>
                <c:pt idx="19">
                  <c:v>SHOREHAM AND SOUTHWICK PCN</c:v>
                </c:pt>
                <c:pt idx="20">
                  <c:v>CHANCTONBURY PCN</c:v>
                </c:pt>
                <c:pt idx="21">
                  <c:v>BEXHILL PCN</c:v>
                </c:pt>
                <c:pt idx="22">
                  <c:v>CISSBURY INTEGRATED CARE PCN</c:v>
                </c:pt>
                <c:pt idx="23">
                  <c:v>PRESTON PARK COMMUNITY PCN</c:v>
                </c:pt>
                <c:pt idx="24">
                  <c:v>BRIGHTON II PCN</c:v>
                </c:pt>
                <c:pt idx="25">
                  <c:v>ALPS GROUP PCN</c:v>
                </c:pt>
                <c:pt idx="26">
                  <c:v>HAYWARDS HEATH VILLAGES PCN</c:v>
                </c:pt>
                <c:pt idx="27">
                  <c:v>HAYWARDS HEATH CENTRAL PCN</c:v>
                </c:pt>
                <c:pt idx="28">
                  <c:v>SOUTH CRAWLEY PCN</c:v>
                </c:pt>
                <c:pt idx="29">
                  <c:v>EAST GRINSTEAD PCN</c:v>
                </c:pt>
                <c:pt idx="30">
                  <c:v>CHICHESTER ALLIANCE OF MEDICAL PRACTICES PCN</c:v>
                </c:pt>
                <c:pt idx="31">
                  <c:v>CRAWLEY CARE COLLABORATIVE PCN</c:v>
                </c:pt>
                <c:pt idx="32">
                  <c:v>HORSHAM COLLABORATIVE PCN</c:v>
                </c:pt>
                <c:pt idx="33">
                  <c:v>BURGESS HILL &amp; VILLAGES PCN</c:v>
                </c:pt>
                <c:pt idx="34">
                  <c:v>LANCING AND SOMPTING PCN</c:v>
                </c:pt>
                <c:pt idx="35">
                  <c:v>RURAL NORTH CHICHESTER PCN</c:v>
                </c:pt>
                <c:pt idx="36">
                  <c:v>HEALTHY CRAWLEY PCN</c:v>
                </c:pt>
                <c:pt idx="37">
                  <c:v>HORSHAM CENTRAL PCN</c:v>
                </c:pt>
                <c:pt idx="38">
                  <c:v>ARUN INTEGRATED CARE (AIC) PCN</c:v>
                </c:pt>
                <c:pt idx="39">
                  <c:v>RURAL ROTHER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HAILSHAM PCN</c:v>
                </c:pt>
                <c:pt idx="1">
                  <c:v>THE HAVENS PCN</c:v>
                </c:pt>
                <c:pt idx="2">
                  <c:v>FOUNDRY HEALTHCARE LEWES PCN</c:v>
                </c:pt>
                <c:pt idx="3">
                  <c:v>EASTBOURNE EAST PCN</c:v>
                </c:pt>
                <c:pt idx="4">
                  <c:v>BRIGHTON CLUSTER 5 PCN</c:v>
                </c:pt>
                <c:pt idx="5">
                  <c:v>HASTINGS &amp; ST LEONARDS PCN</c:v>
                </c:pt>
                <c:pt idx="6">
                  <c:v>SEAFORD PCN</c:v>
                </c:pt>
                <c:pt idx="7">
                  <c:v>ANGMERING COPPICE FITZALAN (ACF) PCN</c:v>
                </c:pt>
                <c:pt idx="8">
                  <c:v>GOLDSTONE PCN</c:v>
                </c:pt>
                <c:pt idx="9">
                  <c:v>WEST HOVE PCN</c:v>
                </c:pt>
                <c:pt idx="10">
                  <c:v>VICTORIA EASTBOURNE PCN</c:v>
                </c:pt>
                <c:pt idx="11">
                  <c:v>COASTAL AND SOUTH DOWNS PCN</c:v>
                </c:pt>
                <c:pt idx="12">
                  <c:v>REGIS HEALTHCARE PCN</c:v>
                </c:pt>
                <c:pt idx="13">
                  <c:v>GREATER WEALDEN PCN</c:v>
                </c:pt>
                <c:pt idx="14">
                  <c:v>EAST &amp; CENTRAL BRIGHTON 2 PCN</c:v>
                </c:pt>
                <c:pt idx="15">
                  <c:v>HIGH WEALD PCN</c:v>
                </c:pt>
                <c:pt idx="16">
                  <c:v>EAST &amp; CENTRAL BRIGHTON 1 PCN</c:v>
                </c:pt>
                <c:pt idx="17">
                  <c:v>CENTRAL WORTHING PRACTICES PCN</c:v>
                </c:pt>
                <c:pt idx="18">
                  <c:v>ICS</c:v>
                </c:pt>
                <c:pt idx="19">
                  <c:v>SHOREHAM AND SOUTHWICK PCN</c:v>
                </c:pt>
                <c:pt idx="20">
                  <c:v>CHANCTONBURY PCN</c:v>
                </c:pt>
                <c:pt idx="21">
                  <c:v>BEXHILL PCN</c:v>
                </c:pt>
                <c:pt idx="22">
                  <c:v>CISSBURY INTEGRATED CARE PCN</c:v>
                </c:pt>
                <c:pt idx="23">
                  <c:v>PRESTON PARK COMMUNITY PCN</c:v>
                </c:pt>
                <c:pt idx="24">
                  <c:v>BRIGHTON II PCN</c:v>
                </c:pt>
                <c:pt idx="25">
                  <c:v>ALPS GROUP PCN</c:v>
                </c:pt>
                <c:pt idx="26">
                  <c:v>HAYWARDS HEATH VILLAGES PCN</c:v>
                </c:pt>
                <c:pt idx="27">
                  <c:v>HAYWARDS HEATH CENTRAL PCN</c:v>
                </c:pt>
                <c:pt idx="28">
                  <c:v>SOUTH CRAWLEY PCN</c:v>
                </c:pt>
                <c:pt idx="29">
                  <c:v>EAST GRINSTEAD PCN</c:v>
                </c:pt>
                <c:pt idx="30">
                  <c:v>CHICHESTER ALLIANCE OF MEDICAL PRACTICES PCN</c:v>
                </c:pt>
                <c:pt idx="31">
                  <c:v>CRAWLEY CARE COLLABORATIVE PCN</c:v>
                </c:pt>
                <c:pt idx="32">
                  <c:v>HORSHAM COLLABORATIVE PCN</c:v>
                </c:pt>
                <c:pt idx="33">
                  <c:v>BURGESS HILL &amp; VILLAGES PCN</c:v>
                </c:pt>
                <c:pt idx="34">
                  <c:v>LANCING AND SOMPTING PCN</c:v>
                </c:pt>
                <c:pt idx="35">
                  <c:v>RURAL NORTH CHICHESTER PCN</c:v>
                </c:pt>
                <c:pt idx="36">
                  <c:v>HEALTHY CRAWLEY PCN</c:v>
                </c:pt>
                <c:pt idx="37">
                  <c:v>HORSHAM CENTRAL PCN</c:v>
                </c:pt>
                <c:pt idx="38">
                  <c:v>ARUN INTEGRATED CARE (AIC) PCN</c:v>
                </c:pt>
                <c:pt idx="39">
                  <c:v>RURAL ROTHER PCN</c:v>
                </c:pt>
              </c:strCache>
            </c:strRef>
          </c:cat>
          <c:val>
            <c:numRef>
              <c:f>Sheet1!$F$2:$F$45</c:f>
              <c:numCache>
                <c:formatCode>General</c:formatCode>
                <c:ptCount val="44"/>
                <c:pt idx="0">
                  <c:v>0.63</c:v>
                </c:pt>
                <c:pt idx="1">
                  <c:v>0.65</c:v>
                </c:pt>
                <c:pt idx="2">
                  <c:v>0.65</c:v>
                </c:pt>
                <c:pt idx="3">
                  <c:v>0.69</c:v>
                </c:pt>
                <c:pt idx="4">
                  <c:v>0.71</c:v>
                </c:pt>
                <c:pt idx="5">
                  <c:v>0.71</c:v>
                </c:pt>
                <c:pt idx="6">
                  <c:v>0.72</c:v>
                </c:pt>
                <c:pt idx="7">
                  <c:v>0.74</c:v>
                </c:pt>
                <c:pt idx="8">
                  <c:v>0.74</c:v>
                </c:pt>
                <c:pt idx="9">
                  <c:v>0.75</c:v>
                </c:pt>
                <c:pt idx="10">
                  <c:v>0.75</c:v>
                </c:pt>
                <c:pt idx="11">
                  <c:v>0.75</c:v>
                </c:pt>
                <c:pt idx="12">
                  <c:v>0.76</c:v>
                </c:pt>
                <c:pt idx="13">
                  <c:v>0.76</c:v>
                </c:pt>
                <c:pt idx="14">
                  <c:v>0.76</c:v>
                </c:pt>
                <c:pt idx="15">
                  <c:v>0.76</c:v>
                </c:pt>
                <c:pt idx="16">
                  <c:v>0.77</c:v>
                </c:pt>
                <c:pt idx="17">
                  <c:v>0.77</c:v>
                </c:pt>
                <c:pt idx="18">
                  <c:v>0.78</c:v>
                </c:pt>
                <c:pt idx="19">
                  <c:v>0.79</c:v>
                </c:pt>
                <c:pt idx="20">
                  <c:v>0.79</c:v>
                </c:pt>
                <c:pt idx="21">
                  <c:v>0.79</c:v>
                </c:pt>
                <c:pt idx="22">
                  <c:v>0.8</c:v>
                </c:pt>
                <c:pt idx="23">
                  <c:v>0.8</c:v>
                </c:pt>
                <c:pt idx="24">
                  <c:v>0.8</c:v>
                </c:pt>
                <c:pt idx="25">
                  <c:v>0.8</c:v>
                </c:pt>
                <c:pt idx="26">
                  <c:v>0.81</c:v>
                </c:pt>
                <c:pt idx="27">
                  <c:v>0.81</c:v>
                </c:pt>
                <c:pt idx="28">
                  <c:v>0.81</c:v>
                </c:pt>
                <c:pt idx="29">
                  <c:v>0.81</c:v>
                </c:pt>
                <c:pt idx="30">
                  <c:v>0.82</c:v>
                </c:pt>
                <c:pt idx="31">
                  <c:v>0.82</c:v>
                </c:pt>
                <c:pt idx="32">
                  <c:v>0.82</c:v>
                </c:pt>
                <c:pt idx="33">
                  <c:v>0.83</c:v>
                </c:pt>
                <c:pt idx="34">
                  <c:v>0.83</c:v>
                </c:pt>
                <c:pt idx="35">
                  <c:v>0.84</c:v>
                </c:pt>
                <c:pt idx="36">
                  <c:v>0.87</c:v>
                </c:pt>
                <c:pt idx="37">
                  <c:v>0.87</c:v>
                </c:pt>
                <c:pt idx="38">
                  <c:v>0.88</c:v>
                </c:pt>
                <c:pt idx="39">
                  <c:v>0.89</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0"/>
                <c:pt idx="0">
                  <c:v>HAILSHAM PCN</c:v>
                </c:pt>
                <c:pt idx="1">
                  <c:v>THE HAVENS PCN</c:v>
                </c:pt>
                <c:pt idx="2">
                  <c:v>FOUNDRY HEALTHCARE LEWES PCN</c:v>
                </c:pt>
                <c:pt idx="3">
                  <c:v>EASTBOURNE EAST PCN</c:v>
                </c:pt>
                <c:pt idx="4">
                  <c:v>BRIGHTON CLUSTER 5 PCN</c:v>
                </c:pt>
                <c:pt idx="5">
                  <c:v>HASTINGS &amp; ST LEONARDS PCN</c:v>
                </c:pt>
                <c:pt idx="6">
                  <c:v>SEAFORD PCN</c:v>
                </c:pt>
                <c:pt idx="7">
                  <c:v>ANGMERING COPPICE FITZALAN (ACF) PCN</c:v>
                </c:pt>
                <c:pt idx="8">
                  <c:v>GOLDSTONE PCN</c:v>
                </c:pt>
                <c:pt idx="9">
                  <c:v>WEST HOVE PCN</c:v>
                </c:pt>
                <c:pt idx="10">
                  <c:v>VICTORIA EASTBOURNE PCN</c:v>
                </c:pt>
                <c:pt idx="11">
                  <c:v>COASTAL AND SOUTH DOWNS PCN</c:v>
                </c:pt>
                <c:pt idx="12">
                  <c:v>REGIS HEALTHCARE PCN</c:v>
                </c:pt>
                <c:pt idx="13">
                  <c:v>GREATER WEALDEN PCN</c:v>
                </c:pt>
                <c:pt idx="14">
                  <c:v>EAST &amp; CENTRAL BRIGHTON 2 PCN</c:v>
                </c:pt>
                <c:pt idx="15">
                  <c:v>HIGH WEALD PCN</c:v>
                </c:pt>
                <c:pt idx="16">
                  <c:v>EAST &amp; CENTRAL BRIGHTON 1 PCN</c:v>
                </c:pt>
                <c:pt idx="17">
                  <c:v>CENTRAL WORTHING PRACTICES PCN</c:v>
                </c:pt>
                <c:pt idx="18">
                  <c:v>ICS</c:v>
                </c:pt>
                <c:pt idx="19">
                  <c:v>SHOREHAM AND SOUTHWICK PCN</c:v>
                </c:pt>
                <c:pt idx="20">
                  <c:v>CHANCTONBURY PCN</c:v>
                </c:pt>
                <c:pt idx="21">
                  <c:v>BEXHILL PCN</c:v>
                </c:pt>
                <c:pt idx="22">
                  <c:v>CISSBURY INTEGRATED CARE PCN</c:v>
                </c:pt>
                <c:pt idx="23">
                  <c:v>PRESTON PARK COMMUNITY PCN</c:v>
                </c:pt>
                <c:pt idx="24">
                  <c:v>BRIGHTON II PCN</c:v>
                </c:pt>
                <c:pt idx="25">
                  <c:v>ALPS GROUP PCN</c:v>
                </c:pt>
                <c:pt idx="26">
                  <c:v>HAYWARDS HEATH VILLAGES PCN</c:v>
                </c:pt>
                <c:pt idx="27">
                  <c:v>HAYWARDS HEATH CENTRAL PCN</c:v>
                </c:pt>
                <c:pt idx="28">
                  <c:v>SOUTH CRAWLEY PCN</c:v>
                </c:pt>
                <c:pt idx="29">
                  <c:v>EAST GRINSTEAD PCN</c:v>
                </c:pt>
                <c:pt idx="30">
                  <c:v>CHICHESTER ALLIANCE OF MEDICAL PRACTICES PCN</c:v>
                </c:pt>
                <c:pt idx="31">
                  <c:v>CRAWLEY CARE COLLABORATIVE PCN</c:v>
                </c:pt>
                <c:pt idx="32">
                  <c:v>HORSHAM COLLABORATIVE PCN</c:v>
                </c:pt>
                <c:pt idx="33">
                  <c:v>BURGESS HILL &amp; VILLAGES PCN</c:v>
                </c:pt>
                <c:pt idx="34">
                  <c:v>LANCING AND SOMPTING PCN</c:v>
                </c:pt>
                <c:pt idx="35">
                  <c:v>RURAL NORTH CHICHESTER PCN</c:v>
                </c:pt>
                <c:pt idx="36">
                  <c:v>HEALTHY CRAWLEY PCN</c:v>
                </c:pt>
                <c:pt idx="37">
                  <c:v>HORSHAM CENTRAL PCN</c:v>
                </c:pt>
                <c:pt idx="38">
                  <c:v>ARUN INTEGRATED CARE (AIC) PCN</c:v>
                </c:pt>
                <c:pt idx="39">
                  <c:v>RURAL ROTHER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0"/>
                <c:pt idx="0">
                  <c:v>HAILSHAM PCN</c:v>
                </c:pt>
                <c:pt idx="1">
                  <c:v>THE HAVENS PCN</c:v>
                </c:pt>
                <c:pt idx="2">
                  <c:v>FOUNDRY HEALTHCARE LEWES PCN</c:v>
                </c:pt>
                <c:pt idx="3">
                  <c:v>EASTBOURNE EAST PCN</c:v>
                </c:pt>
                <c:pt idx="4">
                  <c:v>BRIGHTON CLUSTER 5 PCN</c:v>
                </c:pt>
                <c:pt idx="5">
                  <c:v>HASTINGS &amp; ST LEONARDS PCN</c:v>
                </c:pt>
                <c:pt idx="6">
                  <c:v>SEAFORD PCN</c:v>
                </c:pt>
                <c:pt idx="7">
                  <c:v>ANGMERING COPPICE FITZALAN (ACF) PCN</c:v>
                </c:pt>
                <c:pt idx="8">
                  <c:v>GOLDSTONE PCN</c:v>
                </c:pt>
                <c:pt idx="9">
                  <c:v>WEST HOVE PCN</c:v>
                </c:pt>
                <c:pt idx="10">
                  <c:v>VICTORIA EASTBOURNE PCN</c:v>
                </c:pt>
                <c:pt idx="11">
                  <c:v>COASTAL AND SOUTH DOWNS PCN</c:v>
                </c:pt>
                <c:pt idx="12">
                  <c:v>REGIS HEALTHCARE PCN</c:v>
                </c:pt>
                <c:pt idx="13">
                  <c:v>GREATER WEALDEN PCN</c:v>
                </c:pt>
                <c:pt idx="14">
                  <c:v>EAST &amp; CENTRAL BRIGHTON 2 PCN</c:v>
                </c:pt>
                <c:pt idx="15">
                  <c:v>HIGH WEALD PCN</c:v>
                </c:pt>
                <c:pt idx="16">
                  <c:v>EAST &amp; CENTRAL BRIGHTON 1 PCN</c:v>
                </c:pt>
                <c:pt idx="17">
                  <c:v>CENTRAL WORTHING PRACTICES PCN</c:v>
                </c:pt>
                <c:pt idx="18">
                  <c:v>ICS</c:v>
                </c:pt>
                <c:pt idx="19">
                  <c:v>SHOREHAM AND SOUTHWICK PCN</c:v>
                </c:pt>
                <c:pt idx="20">
                  <c:v>CHANCTONBURY PCN</c:v>
                </c:pt>
                <c:pt idx="21">
                  <c:v>BEXHILL PCN</c:v>
                </c:pt>
                <c:pt idx="22">
                  <c:v>CISSBURY INTEGRATED CARE PCN</c:v>
                </c:pt>
                <c:pt idx="23">
                  <c:v>PRESTON PARK COMMUNITY PCN</c:v>
                </c:pt>
                <c:pt idx="24">
                  <c:v>BRIGHTON II PCN</c:v>
                </c:pt>
                <c:pt idx="25">
                  <c:v>ALPS GROUP PCN</c:v>
                </c:pt>
                <c:pt idx="26">
                  <c:v>HAYWARDS HEATH VILLAGES PCN</c:v>
                </c:pt>
                <c:pt idx="27">
                  <c:v>HAYWARDS HEATH CENTRAL PCN</c:v>
                </c:pt>
                <c:pt idx="28">
                  <c:v>SOUTH CRAWLEY PCN</c:v>
                </c:pt>
                <c:pt idx="29">
                  <c:v>EAST GRINSTEAD PCN</c:v>
                </c:pt>
                <c:pt idx="30">
                  <c:v>CHICHESTER ALLIANCE OF MEDICAL PRACTICES PCN</c:v>
                </c:pt>
                <c:pt idx="31">
                  <c:v>CRAWLEY CARE COLLABORATIVE PCN</c:v>
                </c:pt>
                <c:pt idx="32">
                  <c:v>HORSHAM COLLABORATIVE PCN</c:v>
                </c:pt>
                <c:pt idx="33">
                  <c:v>BURGESS HILL &amp; VILLAGES PCN</c:v>
                </c:pt>
                <c:pt idx="34">
                  <c:v>LANCING AND SOMPTING PCN</c:v>
                </c:pt>
                <c:pt idx="35">
                  <c:v>RURAL NORTH CHICHESTER PCN</c:v>
                </c:pt>
                <c:pt idx="36">
                  <c:v>HEALTHY CRAWLEY PCN</c:v>
                </c:pt>
                <c:pt idx="37">
                  <c:v>HORSHAM CENTRAL PCN</c:v>
                </c:pt>
                <c:pt idx="38">
                  <c:v>ARUN INTEGRATED CARE (AIC) PCN</c:v>
                </c:pt>
                <c:pt idx="39">
                  <c:v>RURAL ROTHER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0865920"/>
        <c:axId val="10086438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HAILSHAM PCN</c:v>
                </c:pt>
                <c:pt idx="1">
                  <c:v>THE HAVENS PCN</c:v>
                </c:pt>
                <c:pt idx="2">
                  <c:v>FOUNDRY HEALTHCARE LEWES PCN</c:v>
                </c:pt>
                <c:pt idx="3">
                  <c:v>EASTBOURNE EAST PCN</c:v>
                </c:pt>
                <c:pt idx="4">
                  <c:v>BRIGHTON CLUSTER 5 PCN</c:v>
                </c:pt>
                <c:pt idx="5">
                  <c:v>HASTINGS &amp; ST LEONARDS PCN</c:v>
                </c:pt>
                <c:pt idx="6">
                  <c:v>SEAFORD PCN</c:v>
                </c:pt>
                <c:pt idx="7">
                  <c:v>ANGMERING COPPICE FITZALAN (ACF) PCN</c:v>
                </c:pt>
                <c:pt idx="8">
                  <c:v>GOLDSTONE PCN</c:v>
                </c:pt>
                <c:pt idx="9">
                  <c:v>WEST HOVE PCN</c:v>
                </c:pt>
                <c:pt idx="10">
                  <c:v>VICTORIA EASTBOURNE PCN</c:v>
                </c:pt>
                <c:pt idx="11">
                  <c:v>COASTAL AND SOUTH DOWNS PCN</c:v>
                </c:pt>
                <c:pt idx="12">
                  <c:v>REGIS HEALTHCARE PCN</c:v>
                </c:pt>
                <c:pt idx="13">
                  <c:v>GREATER WEALDEN PCN</c:v>
                </c:pt>
                <c:pt idx="14">
                  <c:v>EAST &amp; CENTRAL BRIGHTON 2 PCN</c:v>
                </c:pt>
                <c:pt idx="15">
                  <c:v>HIGH WEALD PCN</c:v>
                </c:pt>
                <c:pt idx="16">
                  <c:v>EAST &amp; CENTRAL BRIGHTON 1 PCN</c:v>
                </c:pt>
                <c:pt idx="17">
                  <c:v>CENTRAL WORTHING PRACTICES PCN</c:v>
                </c:pt>
                <c:pt idx="18">
                  <c:v>ICS</c:v>
                </c:pt>
                <c:pt idx="19">
                  <c:v>SHOREHAM AND SOUTHWICK PCN</c:v>
                </c:pt>
                <c:pt idx="20">
                  <c:v>CHANCTONBURY PCN</c:v>
                </c:pt>
                <c:pt idx="21">
                  <c:v>BEXHILL PCN</c:v>
                </c:pt>
                <c:pt idx="22">
                  <c:v>CISSBURY INTEGRATED CARE PCN</c:v>
                </c:pt>
                <c:pt idx="23">
                  <c:v>PRESTON PARK COMMUNITY PCN</c:v>
                </c:pt>
                <c:pt idx="24">
                  <c:v>BRIGHTON II PCN</c:v>
                </c:pt>
                <c:pt idx="25">
                  <c:v>ALPS GROUP PCN</c:v>
                </c:pt>
                <c:pt idx="26">
                  <c:v>HAYWARDS HEATH VILLAGES PCN</c:v>
                </c:pt>
                <c:pt idx="27">
                  <c:v>HAYWARDS HEATH CENTRAL PCN</c:v>
                </c:pt>
                <c:pt idx="28">
                  <c:v>SOUTH CRAWLEY PCN</c:v>
                </c:pt>
                <c:pt idx="29">
                  <c:v>EAST GRINSTEAD PCN</c:v>
                </c:pt>
                <c:pt idx="30">
                  <c:v>CHICHESTER ALLIANCE OF MEDICAL PRACTICES PCN</c:v>
                </c:pt>
                <c:pt idx="31">
                  <c:v>CRAWLEY CARE COLLABORATIVE PCN</c:v>
                </c:pt>
                <c:pt idx="32">
                  <c:v>HORSHAM COLLABORATIVE PCN</c:v>
                </c:pt>
                <c:pt idx="33">
                  <c:v>BURGESS HILL &amp; VILLAGES PCN</c:v>
                </c:pt>
                <c:pt idx="34">
                  <c:v>LANCING AND SOMPTING PCN</c:v>
                </c:pt>
                <c:pt idx="35">
                  <c:v>RURAL NORTH CHICHESTER PCN</c:v>
                </c:pt>
                <c:pt idx="36">
                  <c:v>HEALTHY CRAWLEY PCN</c:v>
                </c:pt>
                <c:pt idx="37">
                  <c:v>HORSHAM CENTRAL PCN</c:v>
                </c:pt>
                <c:pt idx="38">
                  <c:v>ARUN INTEGRATED CARE (AIC) PCN</c:v>
                </c:pt>
                <c:pt idx="39">
                  <c:v>RURAL ROTHER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0"/>
                <c:pt idx="0">
                  <c:v>HAILSHAM PCN</c:v>
                </c:pt>
                <c:pt idx="1">
                  <c:v>THE HAVENS PCN</c:v>
                </c:pt>
                <c:pt idx="2">
                  <c:v>FOUNDRY HEALTHCARE LEWES PCN</c:v>
                </c:pt>
                <c:pt idx="3">
                  <c:v>EASTBOURNE EAST PCN</c:v>
                </c:pt>
                <c:pt idx="4">
                  <c:v>BRIGHTON CLUSTER 5 PCN</c:v>
                </c:pt>
                <c:pt idx="5">
                  <c:v>HASTINGS &amp; ST LEONARDS PCN</c:v>
                </c:pt>
                <c:pt idx="6">
                  <c:v>SEAFORD PCN</c:v>
                </c:pt>
                <c:pt idx="7">
                  <c:v>ANGMERING COPPICE FITZALAN (ACF) PCN</c:v>
                </c:pt>
                <c:pt idx="8">
                  <c:v>GOLDSTONE PCN</c:v>
                </c:pt>
                <c:pt idx="9">
                  <c:v>WEST HOVE PCN</c:v>
                </c:pt>
                <c:pt idx="10">
                  <c:v>VICTORIA EASTBOURNE PCN</c:v>
                </c:pt>
                <c:pt idx="11">
                  <c:v>COASTAL AND SOUTH DOWNS PCN</c:v>
                </c:pt>
                <c:pt idx="12">
                  <c:v>REGIS HEALTHCARE PCN</c:v>
                </c:pt>
                <c:pt idx="13">
                  <c:v>GREATER WEALDEN PCN</c:v>
                </c:pt>
                <c:pt idx="14">
                  <c:v>EAST &amp; CENTRAL BRIGHTON 2 PCN</c:v>
                </c:pt>
                <c:pt idx="15">
                  <c:v>HIGH WEALD PCN</c:v>
                </c:pt>
                <c:pt idx="16">
                  <c:v>EAST &amp; CENTRAL BRIGHTON 1 PCN</c:v>
                </c:pt>
                <c:pt idx="17">
                  <c:v>CENTRAL WORTHING PRACTICES PCN</c:v>
                </c:pt>
                <c:pt idx="18">
                  <c:v>ICS</c:v>
                </c:pt>
                <c:pt idx="19">
                  <c:v>SHOREHAM AND SOUTHWICK PCN</c:v>
                </c:pt>
                <c:pt idx="20">
                  <c:v>CHANCTONBURY PCN</c:v>
                </c:pt>
                <c:pt idx="21">
                  <c:v>BEXHILL PCN</c:v>
                </c:pt>
                <c:pt idx="22">
                  <c:v>CISSBURY INTEGRATED CARE PCN</c:v>
                </c:pt>
                <c:pt idx="23">
                  <c:v>PRESTON PARK COMMUNITY PCN</c:v>
                </c:pt>
                <c:pt idx="24">
                  <c:v>BRIGHTON II PCN</c:v>
                </c:pt>
                <c:pt idx="25">
                  <c:v>ALPS GROUP PCN</c:v>
                </c:pt>
                <c:pt idx="26">
                  <c:v>HAYWARDS HEATH VILLAGES PCN</c:v>
                </c:pt>
                <c:pt idx="27">
                  <c:v>HAYWARDS HEATH CENTRAL PCN</c:v>
                </c:pt>
                <c:pt idx="28">
                  <c:v>SOUTH CRAWLEY PCN</c:v>
                </c:pt>
                <c:pt idx="29">
                  <c:v>EAST GRINSTEAD PCN</c:v>
                </c:pt>
                <c:pt idx="30">
                  <c:v>CHICHESTER ALLIANCE OF MEDICAL PRACTICES PCN</c:v>
                </c:pt>
                <c:pt idx="31">
                  <c:v>CRAWLEY CARE COLLABORATIVE PCN</c:v>
                </c:pt>
                <c:pt idx="32">
                  <c:v>HORSHAM COLLABORATIVE PCN</c:v>
                </c:pt>
                <c:pt idx="33">
                  <c:v>BURGESS HILL &amp; VILLAGES PCN</c:v>
                </c:pt>
                <c:pt idx="34">
                  <c:v>LANCING AND SOMPTING PCN</c:v>
                </c:pt>
                <c:pt idx="35">
                  <c:v>RURAL NORTH CHICHESTER PCN</c:v>
                </c:pt>
                <c:pt idx="36">
                  <c:v>HEALTHY CRAWLEY PCN</c:v>
                </c:pt>
                <c:pt idx="37">
                  <c:v>HORSHAM CENTRAL PCN</c:v>
                </c:pt>
                <c:pt idx="38">
                  <c:v>ARUN INTEGRATED CARE (AIC) PCN</c:v>
                </c:pt>
                <c:pt idx="39">
                  <c:v>RURAL ROTHER PCN</c:v>
                </c:pt>
              </c:strCache>
            </c:strRef>
          </c:cat>
          <c:val>
            <c:numRef>
              <c:f>Sheet1!$C$2:$C$45</c:f>
              <c:numCache>
                <c:formatCode>0%</c:formatCode>
                <c:ptCount val="44"/>
                <c:pt idx="0">
                  <c:v>0.63</c:v>
                </c:pt>
                <c:pt idx="1">
                  <c:v>0.65</c:v>
                </c:pt>
                <c:pt idx="2">
                  <c:v>0.65</c:v>
                </c:pt>
                <c:pt idx="3">
                  <c:v>0.69</c:v>
                </c:pt>
                <c:pt idx="4">
                  <c:v>0.71</c:v>
                </c:pt>
                <c:pt idx="5">
                  <c:v>0.71</c:v>
                </c:pt>
                <c:pt idx="6">
                  <c:v>0.72</c:v>
                </c:pt>
                <c:pt idx="7">
                  <c:v>0.74</c:v>
                </c:pt>
                <c:pt idx="8">
                  <c:v>0.74</c:v>
                </c:pt>
                <c:pt idx="9">
                  <c:v>0.75</c:v>
                </c:pt>
                <c:pt idx="10">
                  <c:v>0.75</c:v>
                </c:pt>
                <c:pt idx="11">
                  <c:v>0.75</c:v>
                </c:pt>
                <c:pt idx="12">
                  <c:v>0.76</c:v>
                </c:pt>
                <c:pt idx="13">
                  <c:v>0.76</c:v>
                </c:pt>
                <c:pt idx="14">
                  <c:v>0.76</c:v>
                </c:pt>
                <c:pt idx="15">
                  <c:v>0.76</c:v>
                </c:pt>
                <c:pt idx="16">
                  <c:v>0.77</c:v>
                </c:pt>
                <c:pt idx="17">
                  <c:v>0.77</c:v>
                </c:pt>
                <c:pt idx="18">
                  <c:v>-10</c:v>
                </c:pt>
                <c:pt idx="19">
                  <c:v>0.79</c:v>
                </c:pt>
                <c:pt idx="20">
                  <c:v>0.79</c:v>
                </c:pt>
                <c:pt idx="21">
                  <c:v>0.79</c:v>
                </c:pt>
                <c:pt idx="22">
                  <c:v>0.8</c:v>
                </c:pt>
                <c:pt idx="23">
                  <c:v>0.8</c:v>
                </c:pt>
                <c:pt idx="24">
                  <c:v>0.8</c:v>
                </c:pt>
                <c:pt idx="25">
                  <c:v>0.8</c:v>
                </c:pt>
                <c:pt idx="26">
                  <c:v>0.81</c:v>
                </c:pt>
                <c:pt idx="27">
                  <c:v>0.81</c:v>
                </c:pt>
                <c:pt idx="28">
                  <c:v>0.81</c:v>
                </c:pt>
                <c:pt idx="29">
                  <c:v>0.81</c:v>
                </c:pt>
                <c:pt idx="30">
                  <c:v>0.82</c:v>
                </c:pt>
                <c:pt idx="31">
                  <c:v>0.82</c:v>
                </c:pt>
                <c:pt idx="32">
                  <c:v>0.82</c:v>
                </c:pt>
                <c:pt idx="33">
                  <c:v>0.83</c:v>
                </c:pt>
                <c:pt idx="34">
                  <c:v>0.83</c:v>
                </c:pt>
                <c:pt idx="35">
                  <c:v>0.84</c:v>
                </c:pt>
                <c:pt idx="36">
                  <c:v>0.87</c:v>
                </c:pt>
                <c:pt idx="37">
                  <c:v>0.87</c:v>
                </c:pt>
                <c:pt idx="38">
                  <c:v>0.88</c:v>
                </c:pt>
                <c:pt idx="39">
                  <c:v>0.89</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0.78</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0852096"/>
        <c:axId val="100854400"/>
      </c:lineChart>
      <c:catAx>
        <c:axId val="10085209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0854400"/>
        <c:crosses val="autoZero"/>
        <c:auto val="1"/>
        <c:lblAlgn val="ctr"/>
        <c:lblOffset val="100"/>
        <c:noMultiLvlLbl val="0"/>
      </c:catAx>
      <c:valAx>
        <c:axId val="1008544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0852096"/>
        <c:crosses val="autoZero"/>
        <c:crossBetween val="between"/>
      </c:valAx>
      <c:valAx>
        <c:axId val="100864384"/>
        <c:scaling>
          <c:orientation val="minMax"/>
          <c:max val="1"/>
          <c:min val="0"/>
        </c:scaling>
        <c:delete val="0"/>
        <c:axPos val="r"/>
        <c:numFmt formatCode="0%" sourceLinked="1"/>
        <c:majorTickMark val="none"/>
        <c:minorTickMark val="none"/>
        <c:tickLblPos val="none"/>
        <c:spPr>
          <a:ln>
            <a:noFill/>
          </a:ln>
        </c:spPr>
        <c:crossAx val="100865920"/>
        <c:crosses val="max"/>
        <c:crossBetween val="between"/>
      </c:valAx>
      <c:catAx>
        <c:axId val="100865920"/>
        <c:scaling>
          <c:orientation val="minMax"/>
        </c:scaling>
        <c:delete val="1"/>
        <c:axPos val="b"/>
        <c:numFmt formatCode="General" sourceLinked="1"/>
        <c:majorTickMark val="out"/>
        <c:minorTickMark val="none"/>
        <c:tickLblPos val="nextTo"/>
        <c:crossAx val="10086438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13</c:v>
                </c:pt>
                <c:pt idx="1">
                  <c:v>39</c:v>
                </c:pt>
                <c:pt idx="2">
                  <c:v>8</c:v>
                </c:pt>
                <c:pt idx="3">
                  <c:v>25</c:v>
                </c:pt>
                <c:pt idx="4">
                  <c:v>31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03766272"/>
        <c:axId val="103764736"/>
      </c:barChart>
      <c:valAx>
        <c:axId val="103764736"/>
        <c:scaling>
          <c:orientation val="minMax"/>
        </c:scaling>
        <c:delete val="1"/>
        <c:axPos val="t"/>
        <c:numFmt formatCode="General" sourceLinked="1"/>
        <c:majorTickMark val="out"/>
        <c:minorTickMark val="none"/>
        <c:tickLblPos val="nextTo"/>
        <c:crossAx val="103766272"/>
        <c:crosses val="autoZero"/>
        <c:crossBetween val="between"/>
      </c:valAx>
      <c:catAx>
        <c:axId val="103766272"/>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03764736"/>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ANGMERING COPPICE FITZALAN (ACF) PCN</c:v>
                </c:pt>
                <c:pt idx="1">
                  <c:v>FOUNDRY HEALTHCARE LEWES PCN</c:v>
                </c:pt>
                <c:pt idx="2">
                  <c:v>BRIGHTON CLUSTER 5 PCN</c:v>
                </c:pt>
                <c:pt idx="3">
                  <c:v>GREATER WEALDEN PCN</c:v>
                </c:pt>
                <c:pt idx="4">
                  <c:v>LANCING AND SOMPTING PCN</c:v>
                </c:pt>
                <c:pt idx="5">
                  <c:v>THE HAVENS PCN</c:v>
                </c:pt>
                <c:pt idx="6">
                  <c:v>EAST GRINSTEAD PCN</c:v>
                </c:pt>
                <c:pt idx="7">
                  <c:v>SEAFORD PCN</c:v>
                </c:pt>
                <c:pt idx="8">
                  <c:v>REGIS HEALTHCARE PCN</c:v>
                </c:pt>
                <c:pt idx="9">
                  <c:v>WEST HOVE PCN</c:v>
                </c:pt>
                <c:pt idx="10">
                  <c:v>CRAWLEY CARE COLLABORATIVE PCN</c:v>
                </c:pt>
                <c:pt idx="11">
                  <c:v>HASTINGS &amp; ST LEONARDS PCN</c:v>
                </c:pt>
                <c:pt idx="12">
                  <c:v>CISSBURY INTEGRATED CARE PCN</c:v>
                </c:pt>
                <c:pt idx="13">
                  <c:v>EAST &amp; CENTRAL BRIGHTON 1 PCN</c:v>
                </c:pt>
                <c:pt idx="14">
                  <c:v>BEXHILL PCN</c:v>
                </c:pt>
                <c:pt idx="15">
                  <c:v>CENTRAL WORTHING PRACTICES PCN</c:v>
                </c:pt>
                <c:pt idx="16">
                  <c:v>HEALTHY CRAWLEY PCN</c:v>
                </c:pt>
                <c:pt idx="17">
                  <c:v>ARUN INTEGRATED CARE (AIC) PCN</c:v>
                </c:pt>
                <c:pt idx="18">
                  <c:v>VICTORIA EASTBOURNE PCN</c:v>
                </c:pt>
                <c:pt idx="19">
                  <c:v>CHANCTONBURY PCN</c:v>
                </c:pt>
                <c:pt idx="20">
                  <c:v>HAILSHAM PCN</c:v>
                </c:pt>
                <c:pt idx="21">
                  <c:v>ICS</c:v>
                </c:pt>
                <c:pt idx="22">
                  <c:v>CHICHESTER ALLIANCE OF MEDICAL PRACTICES PCN</c:v>
                </c:pt>
                <c:pt idx="23">
                  <c:v>SOUTH CRAWLEY PCN</c:v>
                </c:pt>
                <c:pt idx="24">
                  <c:v>EASTBOURNE EAST PCN</c:v>
                </c:pt>
                <c:pt idx="25">
                  <c:v>HIGH WEALD PCN</c:v>
                </c:pt>
                <c:pt idx="26">
                  <c:v>HAYWARDS HEATH VILLAGES PCN</c:v>
                </c:pt>
                <c:pt idx="27">
                  <c:v>SHOREHAM AND SOUTHWICK PCN</c:v>
                </c:pt>
                <c:pt idx="28">
                  <c:v>HORSHAM COLLABORATIVE PCN</c:v>
                </c:pt>
                <c:pt idx="29">
                  <c:v>GOLDSTONE PCN</c:v>
                </c:pt>
                <c:pt idx="30">
                  <c:v>HAYWARDS HEATH CENTRAL PCN</c:v>
                </c:pt>
                <c:pt idx="31">
                  <c:v>BURGESS HILL &amp; VILLAGES PCN</c:v>
                </c:pt>
                <c:pt idx="32">
                  <c:v>BRIGHTON II PCN</c:v>
                </c:pt>
                <c:pt idx="33">
                  <c:v>HORSHAM CENTRAL PCN</c:v>
                </c:pt>
                <c:pt idx="34">
                  <c:v>COASTAL AND SOUTH DOWNS PCN</c:v>
                </c:pt>
                <c:pt idx="35">
                  <c:v>RURAL NORTH CHICHESTER PCN</c:v>
                </c:pt>
                <c:pt idx="36">
                  <c:v>ALPS GROUP PCN</c:v>
                </c:pt>
                <c:pt idx="37">
                  <c:v>RURAL ROTHER PCN</c:v>
                </c:pt>
                <c:pt idx="38">
                  <c:v>EAST &amp; CENTRAL BRIGHTON 2 PCN</c:v>
                </c:pt>
                <c:pt idx="39">
                  <c:v>PRESTON PARK COMMUNITY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0"/>
                <c:pt idx="0">
                  <c:v>ANGMERING COPPICE FITZALAN (ACF) PCN</c:v>
                </c:pt>
                <c:pt idx="1">
                  <c:v>FOUNDRY HEALTHCARE LEWES PCN</c:v>
                </c:pt>
                <c:pt idx="2">
                  <c:v>BRIGHTON CLUSTER 5 PCN</c:v>
                </c:pt>
                <c:pt idx="3">
                  <c:v>GREATER WEALDEN PCN</c:v>
                </c:pt>
                <c:pt idx="4">
                  <c:v>LANCING AND SOMPTING PCN</c:v>
                </c:pt>
                <c:pt idx="5">
                  <c:v>THE HAVENS PCN</c:v>
                </c:pt>
                <c:pt idx="6">
                  <c:v>EAST GRINSTEAD PCN</c:v>
                </c:pt>
                <c:pt idx="7">
                  <c:v>SEAFORD PCN</c:v>
                </c:pt>
                <c:pt idx="8">
                  <c:v>REGIS HEALTHCARE PCN</c:v>
                </c:pt>
                <c:pt idx="9">
                  <c:v>WEST HOVE PCN</c:v>
                </c:pt>
                <c:pt idx="10">
                  <c:v>CRAWLEY CARE COLLABORATIVE PCN</c:v>
                </c:pt>
                <c:pt idx="11">
                  <c:v>HASTINGS &amp; ST LEONARDS PCN</c:v>
                </c:pt>
                <c:pt idx="12">
                  <c:v>CISSBURY INTEGRATED CARE PCN</c:v>
                </c:pt>
                <c:pt idx="13">
                  <c:v>EAST &amp; CENTRAL BRIGHTON 1 PCN</c:v>
                </c:pt>
                <c:pt idx="14">
                  <c:v>BEXHILL PCN</c:v>
                </c:pt>
                <c:pt idx="15">
                  <c:v>CENTRAL WORTHING PRACTICES PCN</c:v>
                </c:pt>
                <c:pt idx="16">
                  <c:v>HEALTHY CRAWLEY PCN</c:v>
                </c:pt>
                <c:pt idx="17">
                  <c:v>ARUN INTEGRATED CARE (AIC) PCN</c:v>
                </c:pt>
                <c:pt idx="18">
                  <c:v>VICTORIA EASTBOURNE PCN</c:v>
                </c:pt>
                <c:pt idx="19">
                  <c:v>CHANCTONBURY PCN</c:v>
                </c:pt>
                <c:pt idx="20">
                  <c:v>HAILSHAM PCN</c:v>
                </c:pt>
                <c:pt idx="21">
                  <c:v>ICS</c:v>
                </c:pt>
                <c:pt idx="22">
                  <c:v>CHICHESTER ALLIANCE OF MEDICAL PRACTICES PCN</c:v>
                </c:pt>
                <c:pt idx="23">
                  <c:v>SOUTH CRAWLEY PCN</c:v>
                </c:pt>
                <c:pt idx="24">
                  <c:v>EASTBOURNE EAST PCN</c:v>
                </c:pt>
                <c:pt idx="25">
                  <c:v>HIGH WEALD PCN</c:v>
                </c:pt>
                <c:pt idx="26">
                  <c:v>HAYWARDS HEATH VILLAGES PCN</c:v>
                </c:pt>
                <c:pt idx="27">
                  <c:v>SHOREHAM AND SOUTHWICK PCN</c:v>
                </c:pt>
                <c:pt idx="28">
                  <c:v>HORSHAM COLLABORATIVE PCN</c:v>
                </c:pt>
                <c:pt idx="29">
                  <c:v>GOLDSTONE PCN</c:v>
                </c:pt>
                <c:pt idx="30">
                  <c:v>HAYWARDS HEATH CENTRAL PCN</c:v>
                </c:pt>
                <c:pt idx="31">
                  <c:v>BURGESS HILL &amp; VILLAGES PCN</c:v>
                </c:pt>
                <c:pt idx="32">
                  <c:v>BRIGHTON II PCN</c:v>
                </c:pt>
                <c:pt idx="33">
                  <c:v>HORSHAM CENTRAL PCN</c:v>
                </c:pt>
                <c:pt idx="34">
                  <c:v>COASTAL AND SOUTH DOWNS PCN</c:v>
                </c:pt>
                <c:pt idx="35">
                  <c:v>RURAL NORTH CHICHESTER PCN</c:v>
                </c:pt>
                <c:pt idx="36">
                  <c:v>ALPS GROUP PCN</c:v>
                </c:pt>
                <c:pt idx="37">
                  <c:v>RURAL ROTHER PCN</c:v>
                </c:pt>
                <c:pt idx="38">
                  <c:v>EAST &amp; CENTRAL BRIGHTON 2 PCN</c:v>
                </c:pt>
                <c:pt idx="39">
                  <c:v>PRESTON PARK COMMUNITY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ANGMERING COPPICE FITZALAN (ACF) PCN</c:v>
                </c:pt>
                <c:pt idx="1">
                  <c:v>FOUNDRY HEALTHCARE LEWES PCN</c:v>
                </c:pt>
                <c:pt idx="2">
                  <c:v>BRIGHTON CLUSTER 5 PCN</c:v>
                </c:pt>
                <c:pt idx="3">
                  <c:v>GREATER WEALDEN PCN</c:v>
                </c:pt>
                <c:pt idx="4">
                  <c:v>LANCING AND SOMPTING PCN</c:v>
                </c:pt>
                <c:pt idx="5">
                  <c:v>THE HAVENS PCN</c:v>
                </c:pt>
                <c:pt idx="6">
                  <c:v>EAST GRINSTEAD PCN</c:v>
                </c:pt>
                <c:pt idx="7">
                  <c:v>SEAFORD PCN</c:v>
                </c:pt>
                <c:pt idx="8">
                  <c:v>REGIS HEALTHCARE PCN</c:v>
                </c:pt>
                <c:pt idx="9">
                  <c:v>WEST HOVE PCN</c:v>
                </c:pt>
                <c:pt idx="10">
                  <c:v>CRAWLEY CARE COLLABORATIVE PCN</c:v>
                </c:pt>
                <c:pt idx="11">
                  <c:v>HASTINGS &amp; ST LEONARDS PCN</c:v>
                </c:pt>
                <c:pt idx="12">
                  <c:v>CISSBURY INTEGRATED CARE PCN</c:v>
                </c:pt>
                <c:pt idx="13">
                  <c:v>EAST &amp; CENTRAL BRIGHTON 1 PCN</c:v>
                </c:pt>
                <c:pt idx="14">
                  <c:v>BEXHILL PCN</c:v>
                </c:pt>
                <c:pt idx="15">
                  <c:v>CENTRAL WORTHING PRACTICES PCN</c:v>
                </c:pt>
                <c:pt idx="16">
                  <c:v>HEALTHY CRAWLEY PCN</c:v>
                </c:pt>
                <c:pt idx="17">
                  <c:v>ARUN INTEGRATED CARE (AIC) PCN</c:v>
                </c:pt>
                <c:pt idx="18">
                  <c:v>VICTORIA EASTBOURNE PCN</c:v>
                </c:pt>
                <c:pt idx="19">
                  <c:v>CHANCTONBURY PCN</c:v>
                </c:pt>
                <c:pt idx="20">
                  <c:v>HAILSHAM PCN</c:v>
                </c:pt>
                <c:pt idx="21">
                  <c:v>ICS</c:v>
                </c:pt>
                <c:pt idx="22">
                  <c:v>CHICHESTER ALLIANCE OF MEDICAL PRACTICES PCN</c:v>
                </c:pt>
                <c:pt idx="23">
                  <c:v>SOUTH CRAWLEY PCN</c:v>
                </c:pt>
                <c:pt idx="24">
                  <c:v>EASTBOURNE EAST PCN</c:v>
                </c:pt>
                <c:pt idx="25">
                  <c:v>HIGH WEALD PCN</c:v>
                </c:pt>
                <c:pt idx="26">
                  <c:v>HAYWARDS HEATH VILLAGES PCN</c:v>
                </c:pt>
                <c:pt idx="27">
                  <c:v>SHOREHAM AND SOUTHWICK PCN</c:v>
                </c:pt>
                <c:pt idx="28">
                  <c:v>HORSHAM COLLABORATIVE PCN</c:v>
                </c:pt>
                <c:pt idx="29">
                  <c:v>GOLDSTONE PCN</c:v>
                </c:pt>
                <c:pt idx="30">
                  <c:v>HAYWARDS HEATH CENTRAL PCN</c:v>
                </c:pt>
                <c:pt idx="31">
                  <c:v>BURGESS HILL &amp; VILLAGES PCN</c:v>
                </c:pt>
                <c:pt idx="32">
                  <c:v>BRIGHTON II PCN</c:v>
                </c:pt>
                <c:pt idx="33">
                  <c:v>HORSHAM CENTRAL PCN</c:v>
                </c:pt>
                <c:pt idx="34">
                  <c:v>COASTAL AND SOUTH DOWNS PCN</c:v>
                </c:pt>
                <c:pt idx="35">
                  <c:v>RURAL NORTH CHICHESTER PCN</c:v>
                </c:pt>
                <c:pt idx="36">
                  <c:v>ALPS GROUP PCN</c:v>
                </c:pt>
                <c:pt idx="37">
                  <c:v>RURAL ROTHER PCN</c:v>
                </c:pt>
                <c:pt idx="38">
                  <c:v>EAST &amp; CENTRAL BRIGHTON 2 PCN</c:v>
                </c:pt>
                <c:pt idx="39">
                  <c:v>PRESTON PARK COMMUNITY PCN</c:v>
                </c:pt>
              </c:strCache>
            </c:strRef>
          </c:cat>
          <c:val>
            <c:numRef>
              <c:f>Sheet1!$F$2:$F$45</c:f>
              <c:numCache>
                <c:formatCode>General</c:formatCode>
                <c:ptCount val="44"/>
                <c:pt idx="0">
                  <c:v>0.52</c:v>
                </c:pt>
                <c:pt idx="1">
                  <c:v>0.54</c:v>
                </c:pt>
                <c:pt idx="2">
                  <c:v>0.59</c:v>
                </c:pt>
                <c:pt idx="3">
                  <c:v>0.62</c:v>
                </c:pt>
                <c:pt idx="4">
                  <c:v>0.63</c:v>
                </c:pt>
                <c:pt idx="5">
                  <c:v>0.64</c:v>
                </c:pt>
                <c:pt idx="6">
                  <c:v>0.64</c:v>
                </c:pt>
                <c:pt idx="7">
                  <c:v>0.65</c:v>
                </c:pt>
                <c:pt idx="8">
                  <c:v>0.65</c:v>
                </c:pt>
                <c:pt idx="9">
                  <c:v>0.65</c:v>
                </c:pt>
                <c:pt idx="10">
                  <c:v>0.65</c:v>
                </c:pt>
                <c:pt idx="11">
                  <c:v>0.65</c:v>
                </c:pt>
                <c:pt idx="12">
                  <c:v>0.66</c:v>
                </c:pt>
                <c:pt idx="13">
                  <c:v>0.66</c:v>
                </c:pt>
                <c:pt idx="14">
                  <c:v>0.67</c:v>
                </c:pt>
                <c:pt idx="15">
                  <c:v>0.68</c:v>
                </c:pt>
                <c:pt idx="16">
                  <c:v>0.68</c:v>
                </c:pt>
                <c:pt idx="17">
                  <c:v>0.68</c:v>
                </c:pt>
                <c:pt idx="18">
                  <c:v>0.68</c:v>
                </c:pt>
                <c:pt idx="19">
                  <c:v>0.68</c:v>
                </c:pt>
                <c:pt idx="20">
                  <c:v>0.68</c:v>
                </c:pt>
                <c:pt idx="21">
                  <c:v>0.69</c:v>
                </c:pt>
                <c:pt idx="22">
                  <c:v>0.69</c:v>
                </c:pt>
                <c:pt idx="23">
                  <c:v>0.69</c:v>
                </c:pt>
                <c:pt idx="24">
                  <c:v>0.69</c:v>
                </c:pt>
                <c:pt idx="25">
                  <c:v>0.69</c:v>
                </c:pt>
                <c:pt idx="26">
                  <c:v>0.71</c:v>
                </c:pt>
                <c:pt idx="27">
                  <c:v>0.71</c:v>
                </c:pt>
                <c:pt idx="28">
                  <c:v>0.71</c:v>
                </c:pt>
                <c:pt idx="29">
                  <c:v>0.72</c:v>
                </c:pt>
                <c:pt idx="30">
                  <c:v>0.73</c:v>
                </c:pt>
                <c:pt idx="31">
                  <c:v>0.74</c:v>
                </c:pt>
                <c:pt idx="32">
                  <c:v>0.74</c:v>
                </c:pt>
                <c:pt idx="33">
                  <c:v>0.74</c:v>
                </c:pt>
                <c:pt idx="34">
                  <c:v>0.74</c:v>
                </c:pt>
                <c:pt idx="35">
                  <c:v>0.75</c:v>
                </c:pt>
                <c:pt idx="36">
                  <c:v>0.75</c:v>
                </c:pt>
                <c:pt idx="37">
                  <c:v>0.77</c:v>
                </c:pt>
                <c:pt idx="38">
                  <c:v>0.78</c:v>
                </c:pt>
                <c:pt idx="39">
                  <c:v>0.79</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0"/>
                <c:pt idx="0">
                  <c:v>ANGMERING COPPICE FITZALAN (ACF) PCN</c:v>
                </c:pt>
                <c:pt idx="1">
                  <c:v>FOUNDRY HEALTHCARE LEWES PCN</c:v>
                </c:pt>
                <c:pt idx="2">
                  <c:v>BRIGHTON CLUSTER 5 PCN</c:v>
                </c:pt>
                <c:pt idx="3">
                  <c:v>GREATER WEALDEN PCN</c:v>
                </c:pt>
                <c:pt idx="4">
                  <c:v>LANCING AND SOMPTING PCN</c:v>
                </c:pt>
                <c:pt idx="5">
                  <c:v>THE HAVENS PCN</c:v>
                </c:pt>
                <c:pt idx="6">
                  <c:v>EAST GRINSTEAD PCN</c:v>
                </c:pt>
                <c:pt idx="7">
                  <c:v>SEAFORD PCN</c:v>
                </c:pt>
                <c:pt idx="8">
                  <c:v>REGIS HEALTHCARE PCN</c:v>
                </c:pt>
                <c:pt idx="9">
                  <c:v>WEST HOVE PCN</c:v>
                </c:pt>
                <c:pt idx="10">
                  <c:v>CRAWLEY CARE COLLABORATIVE PCN</c:v>
                </c:pt>
                <c:pt idx="11">
                  <c:v>HASTINGS &amp; ST LEONARDS PCN</c:v>
                </c:pt>
                <c:pt idx="12">
                  <c:v>CISSBURY INTEGRATED CARE PCN</c:v>
                </c:pt>
                <c:pt idx="13">
                  <c:v>EAST &amp; CENTRAL BRIGHTON 1 PCN</c:v>
                </c:pt>
                <c:pt idx="14">
                  <c:v>BEXHILL PCN</c:v>
                </c:pt>
                <c:pt idx="15">
                  <c:v>CENTRAL WORTHING PRACTICES PCN</c:v>
                </c:pt>
                <c:pt idx="16">
                  <c:v>HEALTHY CRAWLEY PCN</c:v>
                </c:pt>
                <c:pt idx="17">
                  <c:v>ARUN INTEGRATED CARE (AIC) PCN</c:v>
                </c:pt>
                <c:pt idx="18">
                  <c:v>VICTORIA EASTBOURNE PCN</c:v>
                </c:pt>
                <c:pt idx="19">
                  <c:v>CHANCTONBURY PCN</c:v>
                </c:pt>
                <c:pt idx="20">
                  <c:v>HAILSHAM PCN</c:v>
                </c:pt>
                <c:pt idx="21">
                  <c:v>ICS</c:v>
                </c:pt>
                <c:pt idx="22">
                  <c:v>CHICHESTER ALLIANCE OF MEDICAL PRACTICES PCN</c:v>
                </c:pt>
                <c:pt idx="23">
                  <c:v>SOUTH CRAWLEY PCN</c:v>
                </c:pt>
                <c:pt idx="24">
                  <c:v>EASTBOURNE EAST PCN</c:v>
                </c:pt>
                <c:pt idx="25">
                  <c:v>HIGH WEALD PCN</c:v>
                </c:pt>
                <c:pt idx="26">
                  <c:v>HAYWARDS HEATH VILLAGES PCN</c:v>
                </c:pt>
                <c:pt idx="27">
                  <c:v>SHOREHAM AND SOUTHWICK PCN</c:v>
                </c:pt>
                <c:pt idx="28">
                  <c:v>HORSHAM COLLABORATIVE PCN</c:v>
                </c:pt>
                <c:pt idx="29">
                  <c:v>GOLDSTONE PCN</c:v>
                </c:pt>
                <c:pt idx="30">
                  <c:v>HAYWARDS HEATH CENTRAL PCN</c:v>
                </c:pt>
                <c:pt idx="31">
                  <c:v>BURGESS HILL &amp; VILLAGES PCN</c:v>
                </c:pt>
                <c:pt idx="32">
                  <c:v>BRIGHTON II PCN</c:v>
                </c:pt>
                <c:pt idx="33">
                  <c:v>HORSHAM CENTRAL PCN</c:v>
                </c:pt>
                <c:pt idx="34">
                  <c:v>COASTAL AND SOUTH DOWNS PCN</c:v>
                </c:pt>
                <c:pt idx="35">
                  <c:v>RURAL NORTH CHICHESTER PCN</c:v>
                </c:pt>
                <c:pt idx="36">
                  <c:v>ALPS GROUP PCN</c:v>
                </c:pt>
                <c:pt idx="37">
                  <c:v>RURAL ROTHER PCN</c:v>
                </c:pt>
                <c:pt idx="38">
                  <c:v>EAST &amp; CENTRAL BRIGHTON 2 PCN</c:v>
                </c:pt>
                <c:pt idx="39">
                  <c:v>PRESTON PARK COMMUNITY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0"/>
                <c:pt idx="0">
                  <c:v>ANGMERING COPPICE FITZALAN (ACF) PCN</c:v>
                </c:pt>
                <c:pt idx="1">
                  <c:v>FOUNDRY HEALTHCARE LEWES PCN</c:v>
                </c:pt>
                <c:pt idx="2">
                  <c:v>BRIGHTON CLUSTER 5 PCN</c:v>
                </c:pt>
                <c:pt idx="3">
                  <c:v>GREATER WEALDEN PCN</c:v>
                </c:pt>
                <c:pt idx="4">
                  <c:v>LANCING AND SOMPTING PCN</c:v>
                </c:pt>
                <c:pt idx="5">
                  <c:v>THE HAVENS PCN</c:v>
                </c:pt>
                <c:pt idx="6">
                  <c:v>EAST GRINSTEAD PCN</c:v>
                </c:pt>
                <c:pt idx="7">
                  <c:v>SEAFORD PCN</c:v>
                </c:pt>
                <c:pt idx="8">
                  <c:v>REGIS HEALTHCARE PCN</c:v>
                </c:pt>
                <c:pt idx="9">
                  <c:v>WEST HOVE PCN</c:v>
                </c:pt>
                <c:pt idx="10">
                  <c:v>CRAWLEY CARE COLLABORATIVE PCN</c:v>
                </c:pt>
                <c:pt idx="11">
                  <c:v>HASTINGS &amp; ST LEONARDS PCN</c:v>
                </c:pt>
                <c:pt idx="12">
                  <c:v>CISSBURY INTEGRATED CARE PCN</c:v>
                </c:pt>
                <c:pt idx="13">
                  <c:v>EAST &amp; CENTRAL BRIGHTON 1 PCN</c:v>
                </c:pt>
                <c:pt idx="14">
                  <c:v>BEXHILL PCN</c:v>
                </c:pt>
                <c:pt idx="15">
                  <c:v>CENTRAL WORTHING PRACTICES PCN</c:v>
                </c:pt>
                <c:pt idx="16">
                  <c:v>HEALTHY CRAWLEY PCN</c:v>
                </c:pt>
                <c:pt idx="17">
                  <c:v>ARUN INTEGRATED CARE (AIC) PCN</c:v>
                </c:pt>
                <c:pt idx="18">
                  <c:v>VICTORIA EASTBOURNE PCN</c:v>
                </c:pt>
                <c:pt idx="19">
                  <c:v>CHANCTONBURY PCN</c:v>
                </c:pt>
                <c:pt idx="20">
                  <c:v>HAILSHAM PCN</c:v>
                </c:pt>
                <c:pt idx="21">
                  <c:v>ICS</c:v>
                </c:pt>
                <c:pt idx="22">
                  <c:v>CHICHESTER ALLIANCE OF MEDICAL PRACTICES PCN</c:v>
                </c:pt>
                <c:pt idx="23">
                  <c:v>SOUTH CRAWLEY PCN</c:v>
                </c:pt>
                <c:pt idx="24">
                  <c:v>EASTBOURNE EAST PCN</c:v>
                </c:pt>
                <c:pt idx="25">
                  <c:v>HIGH WEALD PCN</c:v>
                </c:pt>
                <c:pt idx="26">
                  <c:v>HAYWARDS HEATH VILLAGES PCN</c:v>
                </c:pt>
                <c:pt idx="27">
                  <c:v>SHOREHAM AND SOUTHWICK PCN</c:v>
                </c:pt>
                <c:pt idx="28">
                  <c:v>HORSHAM COLLABORATIVE PCN</c:v>
                </c:pt>
                <c:pt idx="29">
                  <c:v>GOLDSTONE PCN</c:v>
                </c:pt>
                <c:pt idx="30">
                  <c:v>HAYWARDS HEATH CENTRAL PCN</c:v>
                </c:pt>
                <c:pt idx="31">
                  <c:v>BURGESS HILL &amp; VILLAGES PCN</c:v>
                </c:pt>
                <c:pt idx="32">
                  <c:v>BRIGHTON II PCN</c:v>
                </c:pt>
                <c:pt idx="33">
                  <c:v>HORSHAM CENTRAL PCN</c:v>
                </c:pt>
                <c:pt idx="34">
                  <c:v>COASTAL AND SOUTH DOWNS PCN</c:v>
                </c:pt>
                <c:pt idx="35">
                  <c:v>RURAL NORTH CHICHESTER PCN</c:v>
                </c:pt>
                <c:pt idx="36">
                  <c:v>ALPS GROUP PCN</c:v>
                </c:pt>
                <c:pt idx="37">
                  <c:v>RURAL ROTHER PCN</c:v>
                </c:pt>
                <c:pt idx="38">
                  <c:v>EAST &amp; CENTRAL BRIGHTON 2 PCN</c:v>
                </c:pt>
                <c:pt idx="39">
                  <c:v>PRESTON PARK COMMUNITY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6779648"/>
        <c:axId val="1167781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ANGMERING COPPICE FITZALAN (ACF) PCN</c:v>
                </c:pt>
                <c:pt idx="1">
                  <c:v>FOUNDRY HEALTHCARE LEWES PCN</c:v>
                </c:pt>
                <c:pt idx="2">
                  <c:v>BRIGHTON CLUSTER 5 PCN</c:v>
                </c:pt>
                <c:pt idx="3">
                  <c:v>GREATER WEALDEN PCN</c:v>
                </c:pt>
                <c:pt idx="4">
                  <c:v>LANCING AND SOMPTING PCN</c:v>
                </c:pt>
                <c:pt idx="5">
                  <c:v>THE HAVENS PCN</c:v>
                </c:pt>
                <c:pt idx="6">
                  <c:v>EAST GRINSTEAD PCN</c:v>
                </c:pt>
                <c:pt idx="7">
                  <c:v>SEAFORD PCN</c:v>
                </c:pt>
                <c:pt idx="8">
                  <c:v>REGIS HEALTHCARE PCN</c:v>
                </c:pt>
                <c:pt idx="9">
                  <c:v>WEST HOVE PCN</c:v>
                </c:pt>
                <c:pt idx="10">
                  <c:v>CRAWLEY CARE COLLABORATIVE PCN</c:v>
                </c:pt>
                <c:pt idx="11">
                  <c:v>HASTINGS &amp; ST LEONARDS PCN</c:v>
                </c:pt>
                <c:pt idx="12">
                  <c:v>CISSBURY INTEGRATED CARE PCN</c:v>
                </c:pt>
                <c:pt idx="13">
                  <c:v>EAST &amp; CENTRAL BRIGHTON 1 PCN</c:v>
                </c:pt>
                <c:pt idx="14">
                  <c:v>BEXHILL PCN</c:v>
                </c:pt>
                <c:pt idx="15">
                  <c:v>CENTRAL WORTHING PRACTICES PCN</c:v>
                </c:pt>
                <c:pt idx="16">
                  <c:v>HEALTHY CRAWLEY PCN</c:v>
                </c:pt>
                <c:pt idx="17">
                  <c:v>ARUN INTEGRATED CARE (AIC) PCN</c:v>
                </c:pt>
                <c:pt idx="18">
                  <c:v>VICTORIA EASTBOURNE PCN</c:v>
                </c:pt>
                <c:pt idx="19">
                  <c:v>CHANCTONBURY PCN</c:v>
                </c:pt>
                <c:pt idx="20">
                  <c:v>HAILSHAM PCN</c:v>
                </c:pt>
                <c:pt idx="21">
                  <c:v>ICS</c:v>
                </c:pt>
                <c:pt idx="22">
                  <c:v>CHICHESTER ALLIANCE OF MEDICAL PRACTICES PCN</c:v>
                </c:pt>
                <c:pt idx="23">
                  <c:v>SOUTH CRAWLEY PCN</c:v>
                </c:pt>
                <c:pt idx="24">
                  <c:v>EASTBOURNE EAST PCN</c:v>
                </c:pt>
                <c:pt idx="25">
                  <c:v>HIGH WEALD PCN</c:v>
                </c:pt>
                <c:pt idx="26">
                  <c:v>HAYWARDS HEATH VILLAGES PCN</c:v>
                </c:pt>
                <c:pt idx="27">
                  <c:v>SHOREHAM AND SOUTHWICK PCN</c:v>
                </c:pt>
                <c:pt idx="28">
                  <c:v>HORSHAM COLLABORATIVE PCN</c:v>
                </c:pt>
                <c:pt idx="29">
                  <c:v>GOLDSTONE PCN</c:v>
                </c:pt>
                <c:pt idx="30">
                  <c:v>HAYWARDS HEATH CENTRAL PCN</c:v>
                </c:pt>
                <c:pt idx="31">
                  <c:v>BURGESS HILL &amp; VILLAGES PCN</c:v>
                </c:pt>
                <c:pt idx="32">
                  <c:v>BRIGHTON II PCN</c:v>
                </c:pt>
                <c:pt idx="33">
                  <c:v>HORSHAM CENTRAL PCN</c:v>
                </c:pt>
                <c:pt idx="34">
                  <c:v>COASTAL AND SOUTH DOWNS PCN</c:v>
                </c:pt>
                <c:pt idx="35">
                  <c:v>RURAL NORTH CHICHESTER PCN</c:v>
                </c:pt>
                <c:pt idx="36">
                  <c:v>ALPS GROUP PCN</c:v>
                </c:pt>
                <c:pt idx="37">
                  <c:v>RURAL ROTHER PCN</c:v>
                </c:pt>
                <c:pt idx="38">
                  <c:v>EAST &amp; CENTRAL BRIGHTON 2 PCN</c:v>
                </c:pt>
                <c:pt idx="39">
                  <c:v>PRESTON PARK COMMUNITY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0"/>
                <c:pt idx="0">
                  <c:v>ANGMERING COPPICE FITZALAN (ACF) PCN</c:v>
                </c:pt>
                <c:pt idx="1">
                  <c:v>FOUNDRY HEALTHCARE LEWES PCN</c:v>
                </c:pt>
                <c:pt idx="2">
                  <c:v>BRIGHTON CLUSTER 5 PCN</c:v>
                </c:pt>
                <c:pt idx="3">
                  <c:v>GREATER WEALDEN PCN</c:v>
                </c:pt>
                <c:pt idx="4">
                  <c:v>LANCING AND SOMPTING PCN</c:v>
                </c:pt>
                <c:pt idx="5">
                  <c:v>THE HAVENS PCN</c:v>
                </c:pt>
                <c:pt idx="6">
                  <c:v>EAST GRINSTEAD PCN</c:v>
                </c:pt>
                <c:pt idx="7">
                  <c:v>SEAFORD PCN</c:v>
                </c:pt>
                <c:pt idx="8">
                  <c:v>REGIS HEALTHCARE PCN</c:v>
                </c:pt>
                <c:pt idx="9">
                  <c:v>WEST HOVE PCN</c:v>
                </c:pt>
                <c:pt idx="10">
                  <c:v>CRAWLEY CARE COLLABORATIVE PCN</c:v>
                </c:pt>
                <c:pt idx="11">
                  <c:v>HASTINGS &amp; ST LEONARDS PCN</c:v>
                </c:pt>
                <c:pt idx="12">
                  <c:v>CISSBURY INTEGRATED CARE PCN</c:v>
                </c:pt>
                <c:pt idx="13">
                  <c:v>EAST &amp; CENTRAL BRIGHTON 1 PCN</c:v>
                </c:pt>
                <c:pt idx="14">
                  <c:v>BEXHILL PCN</c:v>
                </c:pt>
                <c:pt idx="15">
                  <c:v>CENTRAL WORTHING PRACTICES PCN</c:v>
                </c:pt>
                <c:pt idx="16">
                  <c:v>HEALTHY CRAWLEY PCN</c:v>
                </c:pt>
                <c:pt idx="17">
                  <c:v>ARUN INTEGRATED CARE (AIC) PCN</c:v>
                </c:pt>
                <c:pt idx="18">
                  <c:v>VICTORIA EASTBOURNE PCN</c:v>
                </c:pt>
                <c:pt idx="19">
                  <c:v>CHANCTONBURY PCN</c:v>
                </c:pt>
                <c:pt idx="20">
                  <c:v>HAILSHAM PCN</c:v>
                </c:pt>
                <c:pt idx="21">
                  <c:v>ICS</c:v>
                </c:pt>
                <c:pt idx="22">
                  <c:v>CHICHESTER ALLIANCE OF MEDICAL PRACTICES PCN</c:v>
                </c:pt>
                <c:pt idx="23">
                  <c:v>SOUTH CRAWLEY PCN</c:v>
                </c:pt>
                <c:pt idx="24">
                  <c:v>EASTBOURNE EAST PCN</c:v>
                </c:pt>
                <c:pt idx="25">
                  <c:v>HIGH WEALD PCN</c:v>
                </c:pt>
                <c:pt idx="26">
                  <c:v>HAYWARDS HEATH VILLAGES PCN</c:v>
                </c:pt>
                <c:pt idx="27">
                  <c:v>SHOREHAM AND SOUTHWICK PCN</c:v>
                </c:pt>
                <c:pt idx="28">
                  <c:v>HORSHAM COLLABORATIVE PCN</c:v>
                </c:pt>
                <c:pt idx="29">
                  <c:v>GOLDSTONE PCN</c:v>
                </c:pt>
                <c:pt idx="30">
                  <c:v>HAYWARDS HEATH CENTRAL PCN</c:v>
                </c:pt>
                <c:pt idx="31">
                  <c:v>BURGESS HILL &amp; VILLAGES PCN</c:v>
                </c:pt>
                <c:pt idx="32">
                  <c:v>BRIGHTON II PCN</c:v>
                </c:pt>
                <c:pt idx="33">
                  <c:v>HORSHAM CENTRAL PCN</c:v>
                </c:pt>
                <c:pt idx="34">
                  <c:v>COASTAL AND SOUTH DOWNS PCN</c:v>
                </c:pt>
                <c:pt idx="35">
                  <c:v>RURAL NORTH CHICHESTER PCN</c:v>
                </c:pt>
                <c:pt idx="36">
                  <c:v>ALPS GROUP PCN</c:v>
                </c:pt>
                <c:pt idx="37">
                  <c:v>RURAL ROTHER PCN</c:v>
                </c:pt>
                <c:pt idx="38">
                  <c:v>EAST &amp; CENTRAL BRIGHTON 2 PCN</c:v>
                </c:pt>
                <c:pt idx="39">
                  <c:v>PRESTON PARK COMMUNITY PCN</c:v>
                </c:pt>
              </c:strCache>
            </c:strRef>
          </c:cat>
          <c:val>
            <c:numRef>
              <c:f>Sheet1!$C$2:$C$45</c:f>
              <c:numCache>
                <c:formatCode>0%</c:formatCode>
                <c:ptCount val="44"/>
                <c:pt idx="0">
                  <c:v>0.52</c:v>
                </c:pt>
                <c:pt idx="1">
                  <c:v>0.54</c:v>
                </c:pt>
                <c:pt idx="2">
                  <c:v>0.59</c:v>
                </c:pt>
                <c:pt idx="3">
                  <c:v>0.62</c:v>
                </c:pt>
                <c:pt idx="4">
                  <c:v>0.63</c:v>
                </c:pt>
                <c:pt idx="5">
                  <c:v>0.64</c:v>
                </c:pt>
                <c:pt idx="6">
                  <c:v>0.64</c:v>
                </c:pt>
                <c:pt idx="7">
                  <c:v>0.65</c:v>
                </c:pt>
                <c:pt idx="8">
                  <c:v>0.65</c:v>
                </c:pt>
                <c:pt idx="9">
                  <c:v>0.65</c:v>
                </c:pt>
                <c:pt idx="10">
                  <c:v>0.65</c:v>
                </c:pt>
                <c:pt idx="11">
                  <c:v>0.65</c:v>
                </c:pt>
                <c:pt idx="12">
                  <c:v>0.66</c:v>
                </c:pt>
                <c:pt idx="13">
                  <c:v>0.66</c:v>
                </c:pt>
                <c:pt idx="14">
                  <c:v>0.67</c:v>
                </c:pt>
                <c:pt idx="15">
                  <c:v>0.68</c:v>
                </c:pt>
                <c:pt idx="16">
                  <c:v>0.68</c:v>
                </c:pt>
                <c:pt idx="17">
                  <c:v>0.68</c:v>
                </c:pt>
                <c:pt idx="18">
                  <c:v>0.68</c:v>
                </c:pt>
                <c:pt idx="19">
                  <c:v>0.68</c:v>
                </c:pt>
                <c:pt idx="20">
                  <c:v>0.68</c:v>
                </c:pt>
                <c:pt idx="21">
                  <c:v>-10</c:v>
                </c:pt>
                <c:pt idx="22">
                  <c:v>0.69</c:v>
                </c:pt>
                <c:pt idx="23">
                  <c:v>0.69</c:v>
                </c:pt>
                <c:pt idx="24">
                  <c:v>0.69</c:v>
                </c:pt>
                <c:pt idx="25">
                  <c:v>0.69</c:v>
                </c:pt>
                <c:pt idx="26">
                  <c:v>0.71</c:v>
                </c:pt>
                <c:pt idx="27">
                  <c:v>0.71</c:v>
                </c:pt>
                <c:pt idx="28">
                  <c:v>0.71</c:v>
                </c:pt>
                <c:pt idx="29">
                  <c:v>0.72</c:v>
                </c:pt>
                <c:pt idx="30">
                  <c:v>0.73</c:v>
                </c:pt>
                <c:pt idx="31">
                  <c:v>0.74</c:v>
                </c:pt>
                <c:pt idx="32">
                  <c:v>0.74</c:v>
                </c:pt>
                <c:pt idx="33">
                  <c:v>0.74</c:v>
                </c:pt>
                <c:pt idx="34">
                  <c:v>0.74</c:v>
                </c:pt>
                <c:pt idx="35">
                  <c:v>0.75</c:v>
                </c:pt>
                <c:pt idx="36">
                  <c:v>0.75</c:v>
                </c:pt>
                <c:pt idx="37">
                  <c:v>0.77</c:v>
                </c:pt>
                <c:pt idx="38">
                  <c:v>0.78</c:v>
                </c:pt>
                <c:pt idx="39">
                  <c:v>0.79</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0.69</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774016"/>
        <c:axId val="116776320"/>
      </c:lineChart>
      <c:catAx>
        <c:axId val="11677401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776320"/>
        <c:crosses val="autoZero"/>
        <c:auto val="1"/>
        <c:lblAlgn val="ctr"/>
        <c:lblOffset val="100"/>
        <c:noMultiLvlLbl val="0"/>
      </c:catAx>
      <c:valAx>
        <c:axId val="1167763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774016"/>
        <c:crosses val="autoZero"/>
        <c:crossBetween val="between"/>
      </c:valAx>
      <c:valAx>
        <c:axId val="116778112"/>
        <c:scaling>
          <c:orientation val="minMax"/>
          <c:max val="1"/>
          <c:min val="0"/>
        </c:scaling>
        <c:delete val="0"/>
        <c:axPos val="r"/>
        <c:numFmt formatCode="0%" sourceLinked="1"/>
        <c:majorTickMark val="none"/>
        <c:minorTickMark val="none"/>
        <c:tickLblPos val="none"/>
        <c:spPr>
          <a:ln>
            <a:noFill/>
          </a:ln>
        </c:spPr>
        <c:crossAx val="116779648"/>
        <c:crosses val="max"/>
        <c:crossBetween val="between"/>
      </c:valAx>
      <c:catAx>
        <c:axId val="116779648"/>
        <c:scaling>
          <c:orientation val="minMax"/>
        </c:scaling>
        <c:delete val="1"/>
        <c:axPos val="b"/>
        <c:numFmt formatCode="General" sourceLinked="1"/>
        <c:majorTickMark val="out"/>
        <c:minorTickMark val="none"/>
        <c:tickLblPos val="nextTo"/>
        <c:crossAx val="1167781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85</c:v>
                </c:pt>
                <c:pt idx="1">
                  <c:v>13</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CRAWLEY CARE COLLABORATIVE PCN</c:v>
                </c:pt>
                <c:pt idx="1">
                  <c:v>THE HAVENS PCN</c:v>
                </c:pt>
                <c:pt idx="2">
                  <c:v>COASTAL AND SOUTH DOWNS PCN</c:v>
                </c:pt>
                <c:pt idx="3">
                  <c:v>HAILSHAM PCN</c:v>
                </c:pt>
                <c:pt idx="4">
                  <c:v>ANGMERING COPPICE FITZALAN (ACF) PCN</c:v>
                </c:pt>
                <c:pt idx="5">
                  <c:v>FOUNDRY HEALTHCARE LEWES PCN</c:v>
                </c:pt>
                <c:pt idx="6">
                  <c:v>EAST GRINSTEAD PCN</c:v>
                </c:pt>
                <c:pt idx="7">
                  <c:v>EAST &amp; CENTRAL BRIGHTON 1 PCN</c:v>
                </c:pt>
                <c:pt idx="8">
                  <c:v>HEALTHY CRAWLEY PCN</c:v>
                </c:pt>
                <c:pt idx="9">
                  <c:v>SOUTH CRAWLEY PCN</c:v>
                </c:pt>
                <c:pt idx="10">
                  <c:v>GREATER WEALDEN PCN</c:v>
                </c:pt>
                <c:pt idx="11">
                  <c:v>EAST &amp; CENTRAL BRIGHTON 2 PCN</c:v>
                </c:pt>
                <c:pt idx="12">
                  <c:v>HASTINGS &amp; ST LEONARDS PCN</c:v>
                </c:pt>
                <c:pt idx="13">
                  <c:v>REGIS HEALTHCARE PCN</c:v>
                </c:pt>
                <c:pt idx="14">
                  <c:v>GOLDSTONE PCN</c:v>
                </c:pt>
                <c:pt idx="15">
                  <c:v>HAYWARDS HEATH VILLAGES PCN</c:v>
                </c:pt>
                <c:pt idx="16">
                  <c:v>BEXHILL PCN</c:v>
                </c:pt>
                <c:pt idx="17">
                  <c:v>ICS</c:v>
                </c:pt>
                <c:pt idx="18">
                  <c:v>CENTRAL WORTHING PRACTICES PCN</c:v>
                </c:pt>
                <c:pt idx="19">
                  <c:v>BRIGHTON II PCN</c:v>
                </c:pt>
                <c:pt idx="20">
                  <c:v>HORSHAM CENTRAL PCN</c:v>
                </c:pt>
                <c:pt idx="21">
                  <c:v>EASTBOURNE EAST PCN</c:v>
                </c:pt>
                <c:pt idx="22">
                  <c:v>HORSHAM COLLABORATIVE PCN</c:v>
                </c:pt>
                <c:pt idx="23">
                  <c:v>SEAFORD PCN</c:v>
                </c:pt>
                <c:pt idx="24">
                  <c:v>BURGESS HILL &amp; VILLAGES PCN</c:v>
                </c:pt>
                <c:pt idx="25">
                  <c:v>WEST HOVE PCN</c:v>
                </c:pt>
                <c:pt idx="26">
                  <c:v>CISSBURY INTEGRATED CARE PCN</c:v>
                </c:pt>
                <c:pt idx="27">
                  <c:v>ARUN INTEGRATED CARE (AIC) PCN</c:v>
                </c:pt>
                <c:pt idx="28">
                  <c:v>CHICHESTER ALLIANCE OF MEDICAL PRACTICES PCN</c:v>
                </c:pt>
                <c:pt idx="29">
                  <c:v>VICTORIA EASTBOURNE PCN</c:v>
                </c:pt>
                <c:pt idx="30">
                  <c:v>ALPS GROUP PCN</c:v>
                </c:pt>
                <c:pt idx="31">
                  <c:v>CHANCTONBURY PCN</c:v>
                </c:pt>
                <c:pt idx="32">
                  <c:v>HAYWARDS HEATH CENTRAL PCN</c:v>
                </c:pt>
                <c:pt idx="33">
                  <c:v>SHOREHAM AND SOUTHWICK PCN</c:v>
                </c:pt>
                <c:pt idx="34">
                  <c:v>LANCING AND SOMPTING PCN</c:v>
                </c:pt>
                <c:pt idx="35">
                  <c:v>RURAL NORTH CHICHESTER PCN</c:v>
                </c:pt>
                <c:pt idx="36">
                  <c:v>HIGH WEALD PCN</c:v>
                </c:pt>
                <c:pt idx="37">
                  <c:v>PRESTON PARK COMMUNITY PCN</c:v>
                </c:pt>
                <c:pt idx="38">
                  <c:v>BRIGHTON CLUSTER 5 PCN</c:v>
                </c:pt>
                <c:pt idx="39">
                  <c:v>RURAL ROTHER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0"/>
                <c:pt idx="0">
                  <c:v>CRAWLEY CARE COLLABORATIVE PCN</c:v>
                </c:pt>
                <c:pt idx="1">
                  <c:v>THE HAVENS PCN</c:v>
                </c:pt>
                <c:pt idx="2">
                  <c:v>COASTAL AND SOUTH DOWNS PCN</c:v>
                </c:pt>
                <c:pt idx="3">
                  <c:v>HAILSHAM PCN</c:v>
                </c:pt>
                <c:pt idx="4">
                  <c:v>ANGMERING COPPICE FITZALAN (ACF) PCN</c:v>
                </c:pt>
                <c:pt idx="5">
                  <c:v>FOUNDRY HEALTHCARE LEWES PCN</c:v>
                </c:pt>
                <c:pt idx="6">
                  <c:v>EAST GRINSTEAD PCN</c:v>
                </c:pt>
                <c:pt idx="7">
                  <c:v>EAST &amp; CENTRAL BRIGHTON 1 PCN</c:v>
                </c:pt>
                <c:pt idx="8">
                  <c:v>HEALTHY CRAWLEY PCN</c:v>
                </c:pt>
                <c:pt idx="9">
                  <c:v>SOUTH CRAWLEY PCN</c:v>
                </c:pt>
                <c:pt idx="10">
                  <c:v>GREATER WEALDEN PCN</c:v>
                </c:pt>
                <c:pt idx="11">
                  <c:v>EAST &amp; CENTRAL BRIGHTON 2 PCN</c:v>
                </c:pt>
                <c:pt idx="12">
                  <c:v>HASTINGS &amp; ST LEONARDS PCN</c:v>
                </c:pt>
                <c:pt idx="13">
                  <c:v>REGIS HEALTHCARE PCN</c:v>
                </c:pt>
                <c:pt idx="14">
                  <c:v>GOLDSTONE PCN</c:v>
                </c:pt>
                <c:pt idx="15">
                  <c:v>HAYWARDS HEATH VILLAGES PCN</c:v>
                </c:pt>
                <c:pt idx="16">
                  <c:v>BEXHILL PCN</c:v>
                </c:pt>
                <c:pt idx="17">
                  <c:v>ICS</c:v>
                </c:pt>
                <c:pt idx="18">
                  <c:v>CENTRAL WORTHING PRACTICES PCN</c:v>
                </c:pt>
                <c:pt idx="19">
                  <c:v>BRIGHTON II PCN</c:v>
                </c:pt>
                <c:pt idx="20">
                  <c:v>HORSHAM CENTRAL PCN</c:v>
                </c:pt>
                <c:pt idx="21">
                  <c:v>EASTBOURNE EAST PCN</c:v>
                </c:pt>
                <c:pt idx="22">
                  <c:v>HORSHAM COLLABORATIVE PCN</c:v>
                </c:pt>
                <c:pt idx="23">
                  <c:v>SEAFORD PCN</c:v>
                </c:pt>
                <c:pt idx="24">
                  <c:v>BURGESS HILL &amp; VILLAGES PCN</c:v>
                </c:pt>
                <c:pt idx="25">
                  <c:v>WEST HOVE PCN</c:v>
                </c:pt>
                <c:pt idx="26">
                  <c:v>CISSBURY INTEGRATED CARE PCN</c:v>
                </c:pt>
                <c:pt idx="27">
                  <c:v>ARUN INTEGRATED CARE (AIC) PCN</c:v>
                </c:pt>
                <c:pt idx="28">
                  <c:v>CHICHESTER ALLIANCE OF MEDICAL PRACTICES PCN</c:v>
                </c:pt>
                <c:pt idx="29">
                  <c:v>VICTORIA EASTBOURNE PCN</c:v>
                </c:pt>
                <c:pt idx="30">
                  <c:v>ALPS GROUP PCN</c:v>
                </c:pt>
                <c:pt idx="31">
                  <c:v>CHANCTONBURY PCN</c:v>
                </c:pt>
                <c:pt idx="32">
                  <c:v>HAYWARDS HEATH CENTRAL PCN</c:v>
                </c:pt>
                <c:pt idx="33">
                  <c:v>SHOREHAM AND SOUTHWICK PCN</c:v>
                </c:pt>
                <c:pt idx="34">
                  <c:v>LANCING AND SOMPTING PCN</c:v>
                </c:pt>
                <c:pt idx="35">
                  <c:v>RURAL NORTH CHICHESTER PCN</c:v>
                </c:pt>
                <c:pt idx="36">
                  <c:v>HIGH WEALD PCN</c:v>
                </c:pt>
                <c:pt idx="37">
                  <c:v>PRESTON PARK COMMUNITY PCN</c:v>
                </c:pt>
                <c:pt idx="38">
                  <c:v>BRIGHTON CLUSTER 5 PCN</c:v>
                </c:pt>
                <c:pt idx="39">
                  <c:v>RURAL ROTHER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CRAWLEY CARE COLLABORATIVE PCN</c:v>
                </c:pt>
                <c:pt idx="1">
                  <c:v>THE HAVENS PCN</c:v>
                </c:pt>
                <c:pt idx="2">
                  <c:v>COASTAL AND SOUTH DOWNS PCN</c:v>
                </c:pt>
                <c:pt idx="3">
                  <c:v>HAILSHAM PCN</c:v>
                </c:pt>
                <c:pt idx="4">
                  <c:v>ANGMERING COPPICE FITZALAN (ACF) PCN</c:v>
                </c:pt>
                <c:pt idx="5">
                  <c:v>FOUNDRY HEALTHCARE LEWES PCN</c:v>
                </c:pt>
                <c:pt idx="6">
                  <c:v>EAST GRINSTEAD PCN</c:v>
                </c:pt>
                <c:pt idx="7">
                  <c:v>EAST &amp; CENTRAL BRIGHTON 1 PCN</c:v>
                </c:pt>
                <c:pt idx="8">
                  <c:v>HEALTHY CRAWLEY PCN</c:v>
                </c:pt>
                <c:pt idx="9">
                  <c:v>SOUTH CRAWLEY PCN</c:v>
                </c:pt>
                <c:pt idx="10">
                  <c:v>GREATER WEALDEN PCN</c:v>
                </c:pt>
                <c:pt idx="11">
                  <c:v>EAST &amp; CENTRAL BRIGHTON 2 PCN</c:v>
                </c:pt>
                <c:pt idx="12">
                  <c:v>HASTINGS &amp; ST LEONARDS PCN</c:v>
                </c:pt>
                <c:pt idx="13">
                  <c:v>REGIS HEALTHCARE PCN</c:v>
                </c:pt>
                <c:pt idx="14">
                  <c:v>GOLDSTONE PCN</c:v>
                </c:pt>
                <c:pt idx="15">
                  <c:v>HAYWARDS HEATH VILLAGES PCN</c:v>
                </c:pt>
                <c:pt idx="16">
                  <c:v>BEXHILL PCN</c:v>
                </c:pt>
                <c:pt idx="17">
                  <c:v>ICS</c:v>
                </c:pt>
                <c:pt idx="18">
                  <c:v>CENTRAL WORTHING PRACTICES PCN</c:v>
                </c:pt>
                <c:pt idx="19">
                  <c:v>BRIGHTON II PCN</c:v>
                </c:pt>
                <c:pt idx="20">
                  <c:v>HORSHAM CENTRAL PCN</c:v>
                </c:pt>
                <c:pt idx="21">
                  <c:v>EASTBOURNE EAST PCN</c:v>
                </c:pt>
                <c:pt idx="22">
                  <c:v>HORSHAM COLLABORATIVE PCN</c:v>
                </c:pt>
                <c:pt idx="23">
                  <c:v>SEAFORD PCN</c:v>
                </c:pt>
                <c:pt idx="24">
                  <c:v>BURGESS HILL &amp; VILLAGES PCN</c:v>
                </c:pt>
                <c:pt idx="25">
                  <c:v>WEST HOVE PCN</c:v>
                </c:pt>
                <c:pt idx="26">
                  <c:v>CISSBURY INTEGRATED CARE PCN</c:v>
                </c:pt>
                <c:pt idx="27">
                  <c:v>ARUN INTEGRATED CARE (AIC) PCN</c:v>
                </c:pt>
                <c:pt idx="28">
                  <c:v>CHICHESTER ALLIANCE OF MEDICAL PRACTICES PCN</c:v>
                </c:pt>
                <c:pt idx="29">
                  <c:v>VICTORIA EASTBOURNE PCN</c:v>
                </c:pt>
                <c:pt idx="30">
                  <c:v>ALPS GROUP PCN</c:v>
                </c:pt>
                <c:pt idx="31">
                  <c:v>CHANCTONBURY PCN</c:v>
                </c:pt>
                <c:pt idx="32">
                  <c:v>HAYWARDS HEATH CENTRAL PCN</c:v>
                </c:pt>
                <c:pt idx="33">
                  <c:v>SHOREHAM AND SOUTHWICK PCN</c:v>
                </c:pt>
                <c:pt idx="34">
                  <c:v>LANCING AND SOMPTING PCN</c:v>
                </c:pt>
                <c:pt idx="35">
                  <c:v>RURAL NORTH CHICHESTER PCN</c:v>
                </c:pt>
                <c:pt idx="36">
                  <c:v>HIGH WEALD PCN</c:v>
                </c:pt>
                <c:pt idx="37">
                  <c:v>PRESTON PARK COMMUNITY PCN</c:v>
                </c:pt>
                <c:pt idx="38">
                  <c:v>BRIGHTON CLUSTER 5 PCN</c:v>
                </c:pt>
                <c:pt idx="39">
                  <c:v>RURAL ROTHER PCN</c:v>
                </c:pt>
              </c:strCache>
            </c:strRef>
          </c:cat>
          <c:val>
            <c:numRef>
              <c:f>Sheet1!$F$2:$F$45</c:f>
              <c:numCache>
                <c:formatCode>General</c:formatCode>
                <c:ptCount val="44"/>
                <c:pt idx="0">
                  <c:v>0.79</c:v>
                </c:pt>
                <c:pt idx="1">
                  <c:v>0.8</c:v>
                </c:pt>
                <c:pt idx="2">
                  <c:v>0.8</c:v>
                </c:pt>
                <c:pt idx="3">
                  <c:v>0.8</c:v>
                </c:pt>
                <c:pt idx="4">
                  <c:v>0.81</c:v>
                </c:pt>
                <c:pt idx="5">
                  <c:v>0.81</c:v>
                </c:pt>
                <c:pt idx="6">
                  <c:v>0.81</c:v>
                </c:pt>
                <c:pt idx="7">
                  <c:v>0.82</c:v>
                </c:pt>
                <c:pt idx="8">
                  <c:v>0.82</c:v>
                </c:pt>
                <c:pt idx="9">
                  <c:v>0.82</c:v>
                </c:pt>
                <c:pt idx="10">
                  <c:v>0.82</c:v>
                </c:pt>
                <c:pt idx="11">
                  <c:v>0.82</c:v>
                </c:pt>
                <c:pt idx="12">
                  <c:v>0.82</c:v>
                </c:pt>
                <c:pt idx="13">
                  <c:v>0.83</c:v>
                </c:pt>
                <c:pt idx="14">
                  <c:v>0.83</c:v>
                </c:pt>
                <c:pt idx="15">
                  <c:v>0.84</c:v>
                </c:pt>
                <c:pt idx="16">
                  <c:v>0.84</c:v>
                </c:pt>
                <c:pt idx="17">
                  <c:v>0.85</c:v>
                </c:pt>
                <c:pt idx="18">
                  <c:v>0.85</c:v>
                </c:pt>
                <c:pt idx="19">
                  <c:v>0.85</c:v>
                </c:pt>
                <c:pt idx="20">
                  <c:v>0.85</c:v>
                </c:pt>
                <c:pt idx="21">
                  <c:v>0.85</c:v>
                </c:pt>
                <c:pt idx="22">
                  <c:v>0.85</c:v>
                </c:pt>
                <c:pt idx="23">
                  <c:v>0.86</c:v>
                </c:pt>
                <c:pt idx="24">
                  <c:v>0.86</c:v>
                </c:pt>
                <c:pt idx="25">
                  <c:v>0.86</c:v>
                </c:pt>
                <c:pt idx="26">
                  <c:v>0.87</c:v>
                </c:pt>
                <c:pt idx="27">
                  <c:v>0.87</c:v>
                </c:pt>
                <c:pt idx="28">
                  <c:v>0.87</c:v>
                </c:pt>
                <c:pt idx="29">
                  <c:v>0.87</c:v>
                </c:pt>
                <c:pt idx="30">
                  <c:v>0.87</c:v>
                </c:pt>
                <c:pt idx="31">
                  <c:v>0.87</c:v>
                </c:pt>
                <c:pt idx="32">
                  <c:v>0.88</c:v>
                </c:pt>
                <c:pt idx="33">
                  <c:v>0.88</c:v>
                </c:pt>
                <c:pt idx="34">
                  <c:v>0.88</c:v>
                </c:pt>
                <c:pt idx="35">
                  <c:v>0.89</c:v>
                </c:pt>
                <c:pt idx="36">
                  <c:v>0.89</c:v>
                </c:pt>
                <c:pt idx="37">
                  <c:v>0.9</c:v>
                </c:pt>
                <c:pt idx="38">
                  <c:v>0.91</c:v>
                </c:pt>
                <c:pt idx="39">
                  <c:v>0.92</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0"/>
                <c:pt idx="0">
                  <c:v>CRAWLEY CARE COLLABORATIVE PCN</c:v>
                </c:pt>
                <c:pt idx="1">
                  <c:v>THE HAVENS PCN</c:v>
                </c:pt>
                <c:pt idx="2">
                  <c:v>COASTAL AND SOUTH DOWNS PCN</c:v>
                </c:pt>
                <c:pt idx="3">
                  <c:v>HAILSHAM PCN</c:v>
                </c:pt>
                <c:pt idx="4">
                  <c:v>ANGMERING COPPICE FITZALAN (ACF) PCN</c:v>
                </c:pt>
                <c:pt idx="5">
                  <c:v>FOUNDRY HEALTHCARE LEWES PCN</c:v>
                </c:pt>
                <c:pt idx="6">
                  <c:v>EAST GRINSTEAD PCN</c:v>
                </c:pt>
                <c:pt idx="7">
                  <c:v>EAST &amp; CENTRAL BRIGHTON 1 PCN</c:v>
                </c:pt>
                <c:pt idx="8">
                  <c:v>HEALTHY CRAWLEY PCN</c:v>
                </c:pt>
                <c:pt idx="9">
                  <c:v>SOUTH CRAWLEY PCN</c:v>
                </c:pt>
                <c:pt idx="10">
                  <c:v>GREATER WEALDEN PCN</c:v>
                </c:pt>
                <c:pt idx="11">
                  <c:v>EAST &amp; CENTRAL BRIGHTON 2 PCN</c:v>
                </c:pt>
                <c:pt idx="12">
                  <c:v>HASTINGS &amp; ST LEONARDS PCN</c:v>
                </c:pt>
                <c:pt idx="13">
                  <c:v>REGIS HEALTHCARE PCN</c:v>
                </c:pt>
                <c:pt idx="14">
                  <c:v>GOLDSTONE PCN</c:v>
                </c:pt>
                <c:pt idx="15">
                  <c:v>HAYWARDS HEATH VILLAGES PCN</c:v>
                </c:pt>
                <c:pt idx="16">
                  <c:v>BEXHILL PCN</c:v>
                </c:pt>
                <c:pt idx="17">
                  <c:v>ICS</c:v>
                </c:pt>
                <c:pt idx="18">
                  <c:v>CENTRAL WORTHING PRACTICES PCN</c:v>
                </c:pt>
                <c:pt idx="19">
                  <c:v>BRIGHTON II PCN</c:v>
                </c:pt>
                <c:pt idx="20">
                  <c:v>HORSHAM CENTRAL PCN</c:v>
                </c:pt>
                <c:pt idx="21">
                  <c:v>EASTBOURNE EAST PCN</c:v>
                </c:pt>
                <c:pt idx="22">
                  <c:v>HORSHAM COLLABORATIVE PCN</c:v>
                </c:pt>
                <c:pt idx="23">
                  <c:v>SEAFORD PCN</c:v>
                </c:pt>
                <c:pt idx="24">
                  <c:v>BURGESS HILL &amp; VILLAGES PCN</c:v>
                </c:pt>
                <c:pt idx="25">
                  <c:v>WEST HOVE PCN</c:v>
                </c:pt>
                <c:pt idx="26">
                  <c:v>CISSBURY INTEGRATED CARE PCN</c:v>
                </c:pt>
                <c:pt idx="27">
                  <c:v>ARUN INTEGRATED CARE (AIC) PCN</c:v>
                </c:pt>
                <c:pt idx="28">
                  <c:v>CHICHESTER ALLIANCE OF MEDICAL PRACTICES PCN</c:v>
                </c:pt>
                <c:pt idx="29">
                  <c:v>VICTORIA EASTBOURNE PCN</c:v>
                </c:pt>
                <c:pt idx="30">
                  <c:v>ALPS GROUP PCN</c:v>
                </c:pt>
                <c:pt idx="31">
                  <c:v>CHANCTONBURY PCN</c:v>
                </c:pt>
                <c:pt idx="32">
                  <c:v>HAYWARDS HEATH CENTRAL PCN</c:v>
                </c:pt>
                <c:pt idx="33">
                  <c:v>SHOREHAM AND SOUTHWICK PCN</c:v>
                </c:pt>
                <c:pt idx="34">
                  <c:v>LANCING AND SOMPTING PCN</c:v>
                </c:pt>
                <c:pt idx="35">
                  <c:v>RURAL NORTH CHICHESTER PCN</c:v>
                </c:pt>
                <c:pt idx="36">
                  <c:v>HIGH WEALD PCN</c:v>
                </c:pt>
                <c:pt idx="37">
                  <c:v>PRESTON PARK COMMUNITY PCN</c:v>
                </c:pt>
                <c:pt idx="38">
                  <c:v>BRIGHTON CLUSTER 5 PCN</c:v>
                </c:pt>
                <c:pt idx="39">
                  <c:v>RURAL ROTHER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0"/>
                <c:pt idx="0">
                  <c:v>CRAWLEY CARE COLLABORATIVE PCN</c:v>
                </c:pt>
                <c:pt idx="1">
                  <c:v>THE HAVENS PCN</c:v>
                </c:pt>
                <c:pt idx="2">
                  <c:v>COASTAL AND SOUTH DOWNS PCN</c:v>
                </c:pt>
                <c:pt idx="3">
                  <c:v>HAILSHAM PCN</c:v>
                </c:pt>
                <c:pt idx="4">
                  <c:v>ANGMERING COPPICE FITZALAN (ACF) PCN</c:v>
                </c:pt>
                <c:pt idx="5">
                  <c:v>FOUNDRY HEALTHCARE LEWES PCN</c:v>
                </c:pt>
                <c:pt idx="6">
                  <c:v>EAST GRINSTEAD PCN</c:v>
                </c:pt>
                <c:pt idx="7">
                  <c:v>EAST &amp; CENTRAL BRIGHTON 1 PCN</c:v>
                </c:pt>
                <c:pt idx="8">
                  <c:v>HEALTHY CRAWLEY PCN</c:v>
                </c:pt>
                <c:pt idx="9">
                  <c:v>SOUTH CRAWLEY PCN</c:v>
                </c:pt>
                <c:pt idx="10">
                  <c:v>GREATER WEALDEN PCN</c:v>
                </c:pt>
                <c:pt idx="11">
                  <c:v>EAST &amp; CENTRAL BRIGHTON 2 PCN</c:v>
                </c:pt>
                <c:pt idx="12">
                  <c:v>HASTINGS &amp; ST LEONARDS PCN</c:v>
                </c:pt>
                <c:pt idx="13">
                  <c:v>REGIS HEALTHCARE PCN</c:v>
                </c:pt>
                <c:pt idx="14">
                  <c:v>GOLDSTONE PCN</c:v>
                </c:pt>
                <c:pt idx="15">
                  <c:v>HAYWARDS HEATH VILLAGES PCN</c:v>
                </c:pt>
                <c:pt idx="16">
                  <c:v>BEXHILL PCN</c:v>
                </c:pt>
                <c:pt idx="17">
                  <c:v>ICS</c:v>
                </c:pt>
                <c:pt idx="18">
                  <c:v>CENTRAL WORTHING PRACTICES PCN</c:v>
                </c:pt>
                <c:pt idx="19">
                  <c:v>BRIGHTON II PCN</c:v>
                </c:pt>
                <c:pt idx="20">
                  <c:v>HORSHAM CENTRAL PCN</c:v>
                </c:pt>
                <c:pt idx="21">
                  <c:v>EASTBOURNE EAST PCN</c:v>
                </c:pt>
                <c:pt idx="22">
                  <c:v>HORSHAM COLLABORATIVE PCN</c:v>
                </c:pt>
                <c:pt idx="23">
                  <c:v>SEAFORD PCN</c:v>
                </c:pt>
                <c:pt idx="24">
                  <c:v>BURGESS HILL &amp; VILLAGES PCN</c:v>
                </c:pt>
                <c:pt idx="25">
                  <c:v>WEST HOVE PCN</c:v>
                </c:pt>
                <c:pt idx="26">
                  <c:v>CISSBURY INTEGRATED CARE PCN</c:v>
                </c:pt>
                <c:pt idx="27">
                  <c:v>ARUN INTEGRATED CARE (AIC) PCN</c:v>
                </c:pt>
                <c:pt idx="28">
                  <c:v>CHICHESTER ALLIANCE OF MEDICAL PRACTICES PCN</c:v>
                </c:pt>
                <c:pt idx="29">
                  <c:v>VICTORIA EASTBOURNE PCN</c:v>
                </c:pt>
                <c:pt idx="30">
                  <c:v>ALPS GROUP PCN</c:v>
                </c:pt>
                <c:pt idx="31">
                  <c:v>CHANCTONBURY PCN</c:v>
                </c:pt>
                <c:pt idx="32">
                  <c:v>HAYWARDS HEATH CENTRAL PCN</c:v>
                </c:pt>
                <c:pt idx="33">
                  <c:v>SHOREHAM AND SOUTHWICK PCN</c:v>
                </c:pt>
                <c:pt idx="34">
                  <c:v>LANCING AND SOMPTING PCN</c:v>
                </c:pt>
                <c:pt idx="35">
                  <c:v>RURAL NORTH CHICHESTER PCN</c:v>
                </c:pt>
                <c:pt idx="36">
                  <c:v>HIGH WEALD PCN</c:v>
                </c:pt>
                <c:pt idx="37">
                  <c:v>PRESTON PARK COMMUNITY PCN</c:v>
                </c:pt>
                <c:pt idx="38">
                  <c:v>BRIGHTON CLUSTER 5 PCN</c:v>
                </c:pt>
                <c:pt idx="39">
                  <c:v>RURAL ROTHER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348864"/>
        <c:axId val="1213429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CRAWLEY CARE COLLABORATIVE PCN</c:v>
                </c:pt>
                <c:pt idx="1">
                  <c:v>THE HAVENS PCN</c:v>
                </c:pt>
                <c:pt idx="2">
                  <c:v>COASTAL AND SOUTH DOWNS PCN</c:v>
                </c:pt>
                <c:pt idx="3">
                  <c:v>HAILSHAM PCN</c:v>
                </c:pt>
                <c:pt idx="4">
                  <c:v>ANGMERING COPPICE FITZALAN (ACF) PCN</c:v>
                </c:pt>
                <c:pt idx="5">
                  <c:v>FOUNDRY HEALTHCARE LEWES PCN</c:v>
                </c:pt>
                <c:pt idx="6">
                  <c:v>EAST GRINSTEAD PCN</c:v>
                </c:pt>
                <c:pt idx="7">
                  <c:v>EAST &amp; CENTRAL BRIGHTON 1 PCN</c:v>
                </c:pt>
                <c:pt idx="8">
                  <c:v>HEALTHY CRAWLEY PCN</c:v>
                </c:pt>
                <c:pt idx="9">
                  <c:v>SOUTH CRAWLEY PCN</c:v>
                </c:pt>
                <c:pt idx="10">
                  <c:v>GREATER WEALDEN PCN</c:v>
                </c:pt>
                <c:pt idx="11">
                  <c:v>EAST &amp; CENTRAL BRIGHTON 2 PCN</c:v>
                </c:pt>
                <c:pt idx="12">
                  <c:v>HASTINGS &amp; ST LEONARDS PCN</c:v>
                </c:pt>
                <c:pt idx="13">
                  <c:v>REGIS HEALTHCARE PCN</c:v>
                </c:pt>
                <c:pt idx="14">
                  <c:v>GOLDSTONE PCN</c:v>
                </c:pt>
                <c:pt idx="15">
                  <c:v>HAYWARDS HEATH VILLAGES PCN</c:v>
                </c:pt>
                <c:pt idx="16">
                  <c:v>BEXHILL PCN</c:v>
                </c:pt>
                <c:pt idx="17">
                  <c:v>ICS</c:v>
                </c:pt>
                <c:pt idx="18">
                  <c:v>CENTRAL WORTHING PRACTICES PCN</c:v>
                </c:pt>
                <c:pt idx="19">
                  <c:v>BRIGHTON II PCN</c:v>
                </c:pt>
                <c:pt idx="20">
                  <c:v>HORSHAM CENTRAL PCN</c:v>
                </c:pt>
                <c:pt idx="21">
                  <c:v>EASTBOURNE EAST PCN</c:v>
                </c:pt>
                <c:pt idx="22">
                  <c:v>HORSHAM COLLABORATIVE PCN</c:v>
                </c:pt>
                <c:pt idx="23">
                  <c:v>SEAFORD PCN</c:v>
                </c:pt>
                <c:pt idx="24">
                  <c:v>BURGESS HILL &amp; VILLAGES PCN</c:v>
                </c:pt>
                <c:pt idx="25">
                  <c:v>WEST HOVE PCN</c:v>
                </c:pt>
                <c:pt idx="26">
                  <c:v>CISSBURY INTEGRATED CARE PCN</c:v>
                </c:pt>
                <c:pt idx="27">
                  <c:v>ARUN INTEGRATED CARE (AIC) PCN</c:v>
                </c:pt>
                <c:pt idx="28">
                  <c:v>CHICHESTER ALLIANCE OF MEDICAL PRACTICES PCN</c:v>
                </c:pt>
                <c:pt idx="29">
                  <c:v>VICTORIA EASTBOURNE PCN</c:v>
                </c:pt>
                <c:pt idx="30">
                  <c:v>ALPS GROUP PCN</c:v>
                </c:pt>
                <c:pt idx="31">
                  <c:v>CHANCTONBURY PCN</c:v>
                </c:pt>
                <c:pt idx="32">
                  <c:v>HAYWARDS HEATH CENTRAL PCN</c:v>
                </c:pt>
                <c:pt idx="33">
                  <c:v>SHOREHAM AND SOUTHWICK PCN</c:v>
                </c:pt>
                <c:pt idx="34">
                  <c:v>LANCING AND SOMPTING PCN</c:v>
                </c:pt>
                <c:pt idx="35">
                  <c:v>RURAL NORTH CHICHESTER PCN</c:v>
                </c:pt>
                <c:pt idx="36">
                  <c:v>HIGH WEALD PCN</c:v>
                </c:pt>
                <c:pt idx="37">
                  <c:v>PRESTON PARK COMMUNITY PCN</c:v>
                </c:pt>
                <c:pt idx="38">
                  <c:v>BRIGHTON CLUSTER 5 PCN</c:v>
                </c:pt>
                <c:pt idx="39">
                  <c:v>RURAL ROTHER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0"/>
                <c:pt idx="0">
                  <c:v>CRAWLEY CARE COLLABORATIVE PCN</c:v>
                </c:pt>
                <c:pt idx="1">
                  <c:v>THE HAVENS PCN</c:v>
                </c:pt>
                <c:pt idx="2">
                  <c:v>COASTAL AND SOUTH DOWNS PCN</c:v>
                </c:pt>
                <c:pt idx="3">
                  <c:v>HAILSHAM PCN</c:v>
                </c:pt>
                <c:pt idx="4">
                  <c:v>ANGMERING COPPICE FITZALAN (ACF) PCN</c:v>
                </c:pt>
                <c:pt idx="5">
                  <c:v>FOUNDRY HEALTHCARE LEWES PCN</c:v>
                </c:pt>
                <c:pt idx="6">
                  <c:v>EAST GRINSTEAD PCN</c:v>
                </c:pt>
                <c:pt idx="7">
                  <c:v>EAST &amp; CENTRAL BRIGHTON 1 PCN</c:v>
                </c:pt>
                <c:pt idx="8">
                  <c:v>HEALTHY CRAWLEY PCN</c:v>
                </c:pt>
                <c:pt idx="9">
                  <c:v>SOUTH CRAWLEY PCN</c:v>
                </c:pt>
                <c:pt idx="10">
                  <c:v>GREATER WEALDEN PCN</c:v>
                </c:pt>
                <c:pt idx="11">
                  <c:v>EAST &amp; CENTRAL BRIGHTON 2 PCN</c:v>
                </c:pt>
                <c:pt idx="12">
                  <c:v>HASTINGS &amp; ST LEONARDS PCN</c:v>
                </c:pt>
                <c:pt idx="13">
                  <c:v>REGIS HEALTHCARE PCN</c:v>
                </c:pt>
                <c:pt idx="14">
                  <c:v>GOLDSTONE PCN</c:v>
                </c:pt>
                <c:pt idx="15">
                  <c:v>HAYWARDS HEATH VILLAGES PCN</c:v>
                </c:pt>
                <c:pt idx="16">
                  <c:v>BEXHILL PCN</c:v>
                </c:pt>
                <c:pt idx="17">
                  <c:v>ICS</c:v>
                </c:pt>
                <c:pt idx="18">
                  <c:v>CENTRAL WORTHING PRACTICES PCN</c:v>
                </c:pt>
                <c:pt idx="19">
                  <c:v>BRIGHTON II PCN</c:v>
                </c:pt>
                <c:pt idx="20">
                  <c:v>HORSHAM CENTRAL PCN</c:v>
                </c:pt>
                <c:pt idx="21">
                  <c:v>EASTBOURNE EAST PCN</c:v>
                </c:pt>
                <c:pt idx="22">
                  <c:v>HORSHAM COLLABORATIVE PCN</c:v>
                </c:pt>
                <c:pt idx="23">
                  <c:v>SEAFORD PCN</c:v>
                </c:pt>
                <c:pt idx="24">
                  <c:v>BURGESS HILL &amp; VILLAGES PCN</c:v>
                </c:pt>
                <c:pt idx="25">
                  <c:v>WEST HOVE PCN</c:v>
                </c:pt>
                <c:pt idx="26">
                  <c:v>CISSBURY INTEGRATED CARE PCN</c:v>
                </c:pt>
                <c:pt idx="27">
                  <c:v>ARUN INTEGRATED CARE (AIC) PCN</c:v>
                </c:pt>
                <c:pt idx="28">
                  <c:v>CHICHESTER ALLIANCE OF MEDICAL PRACTICES PCN</c:v>
                </c:pt>
                <c:pt idx="29">
                  <c:v>VICTORIA EASTBOURNE PCN</c:v>
                </c:pt>
                <c:pt idx="30">
                  <c:v>ALPS GROUP PCN</c:v>
                </c:pt>
                <c:pt idx="31">
                  <c:v>CHANCTONBURY PCN</c:v>
                </c:pt>
                <c:pt idx="32">
                  <c:v>HAYWARDS HEATH CENTRAL PCN</c:v>
                </c:pt>
                <c:pt idx="33">
                  <c:v>SHOREHAM AND SOUTHWICK PCN</c:v>
                </c:pt>
                <c:pt idx="34">
                  <c:v>LANCING AND SOMPTING PCN</c:v>
                </c:pt>
                <c:pt idx="35">
                  <c:v>RURAL NORTH CHICHESTER PCN</c:v>
                </c:pt>
                <c:pt idx="36">
                  <c:v>HIGH WEALD PCN</c:v>
                </c:pt>
                <c:pt idx="37">
                  <c:v>PRESTON PARK COMMUNITY PCN</c:v>
                </c:pt>
                <c:pt idx="38">
                  <c:v>BRIGHTON CLUSTER 5 PCN</c:v>
                </c:pt>
                <c:pt idx="39">
                  <c:v>RURAL ROTHER PCN</c:v>
                </c:pt>
              </c:strCache>
            </c:strRef>
          </c:cat>
          <c:val>
            <c:numRef>
              <c:f>Sheet1!$C$2:$C$45</c:f>
              <c:numCache>
                <c:formatCode>0%</c:formatCode>
                <c:ptCount val="44"/>
                <c:pt idx="0">
                  <c:v>0.79</c:v>
                </c:pt>
                <c:pt idx="1">
                  <c:v>0.8</c:v>
                </c:pt>
                <c:pt idx="2">
                  <c:v>0.8</c:v>
                </c:pt>
                <c:pt idx="3">
                  <c:v>0.8</c:v>
                </c:pt>
                <c:pt idx="4">
                  <c:v>0.81</c:v>
                </c:pt>
                <c:pt idx="5">
                  <c:v>0.81</c:v>
                </c:pt>
                <c:pt idx="6">
                  <c:v>0.81</c:v>
                </c:pt>
                <c:pt idx="7">
                  <c:v>0.82</c:v>
                </c:pt>
                <c:pt idx="8">
                  <c:v>0.82</c:v>
                </c:pt>
                <c:pt idx="9">
                  <c:v>0.82</c:v>
                </c:pt>
                <c:pt idx="10">
                  <c:v>0.82</c:v>
                </c:pt>
                <c:pt idx="11">
                  <c:v>0.82</c:v>
                </c:pt>
                <c:pt idx="12">
                  <c:v>0.82</c:v>
                </c:pt>
                <c:pt idx="13">
                  <c:v>0.83</c:v>
                </c:pt>
                <c:pt idx="14">
                  <c:v>0.83</c:v>
                </c:pt>
                <c:pt idx="15">
                  <c:v>0.84</c:v>
                </c:pt>
                <c:pt idx="16">
                  <c:v>0.84</c:v>
                </c:pt>
                <c:pt idx="17">
                  <c:v>-10</c:v>
                </c:pt>
                <c:pt idx="18">
                  <c:v>0.85</c:v>
                </c:pt>
                <c:pt idx="19">
                  <c:v>0.85</c:v>
                </c:pt>
                <c:pt idx="20">
                  <c:v>0.85</c:v>
                </c:pt>
                <c:pt idx="21">
                  <c:v>0.85</c:v>
                </c:pt>
                <c:pt idx="22">
                  <c:v>0.85</c:v>
                </c:pt>
                <c:pt idx="23">
                  <c:v>0.86</c:v>
                </c:pt>
                <c:pt idx="24">
                  <c:v>0.86</c:v>
                </c:pt>
                <c:pt idx="25">
                  <c:v>0.86</c:v>
                </c:pt>
                <c:pt idx="26">
                  <c:v>0.87</c:v>
                </c:pt>
                <c:pt idx="27">
                  <c:v>0.87</c:v>
                </c:pt>
                <c:pt idx="28">
                  <c:v>0.87</c:v>
                </c:pt>
                <c:pt idx="29">
                  <c:v>0.87</c:v>
                </c:pt>
                <c:pt idx="30">
                  <c:v>0.87</c:v>
                </c:pt>
                <c:pt idx="31">
                  <c:v>0.87</c:v>
                </c:pt>
                <c:pt idx="32">
                  <c:v>0.88</c:v>
                </c:pt>
                <c:pt idx="33">
                  <c:v>0.88</c:v>
                </c:pt>
                <c:pt idx="34">
                  <c:v>0.88</c:v>
                </c:pt>
                <c:pt idx="35">
                  <c:v>0.89</c:v>
                </c:pt>
                <c:pt idx="36">
                  <c:v>0.89</c:v>
                </c:pt>
                <c:pt idx="37">
                  <c:v>0.9</c:v>
                </c:pt>
                <c:pt idx="38">
                  <c:v>0.91</c:v>
                </c:pt>
                <c:pt idx="39">
                  <c:v>0.92</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0.85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326592"/>
        <c:axId val="121341440"/>
      </c:lineChart>
      <c:catAx>
        <c:axId val="12132659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341440"/>
        <c:crosses val="autoZero"/>
        <c:auto val="1"/>
        <c:lblAlgn val="ctr"/>
        <c:lblOffset val="100"/>
        <c:noMultiLvlLbl val="0"/>
      </c:catAx>
      <c:valAx>
        <c:axId val="1213414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326592"/>
        <c:crosses val="autoZero"/>
        <c:crossBetween val="between"/>
      </c:valAx>
      <c:valAx>
        <c:axId val="121342976"/>
        <c:scaling>
          <c:orientation val="minMax"/>
          <c:max val="1"/>
          <c:min val="0"/>
        </c:scaling>
        <c:delete val="0"/>
        <c:axPos val="r"/>
        <c:numFmt formatCode="0%" sourceLinked="1"/>
        <c:majorTickMark val="none"/>
        <c:minorTickMark val="none"/>
        <c:tickLblPos val="none"/>
        <c:spPr>
          <a:ln>
            <a:noFill/>
          </a:ln>
        </c:spPr>
        <c:crossAx val="121348864"/>
        <c:crosses val="max"/>
        <c:crossBetween val="between"/>
      </c:valAx>
      <c:catAx>
        <c:axId val="121348864"/>
        <c:scaling>
          <c:orientation val="minMax"/>
        </c:scaling>
        <c:delete val="1"/>
        <c:axPos val="b"/>
        <c:numFmt formatCode="General" sourceLinked="1"/>
        <c:majorTickMark val="out"/>
        <c:minorTickMark val="none"/>
        <c:tickLblPos val="nextTo"/>
        <c:crossAx val="1213429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6</c:v>
                </c:pt>
                <c:pt idx="1">
                  <c:v>7</c:v>
                </c:pt>
                <c:pt idx="2">
                  <c:v>2</c:v>
                </c:pt>
                <c:pt idx="3">
                  <c:v>3</c:v>
                </c:pt>
                <c:pt idx="4">
                  <c:v>8</c:v>
                </c:pt>
                <c:pt idx="5">
                  <c:v>9</c:v>
                </c:pt>
                <c:pt idx="6">
                  <c:v>5</c:v>
                </c:pt>
                <c:pt idx="7">
                  <c:v>3</c:v>
                </c:pt>
                <c:pt idx="8">
                  <c:v>15</c:v>
                </c:pt>
                <c:pt idx="9">
                  <c:v>8</c:v>
                </c:pt>
                <c:pt idx="10">
                  <c:v>22</c:v>
                </c:pt>
                <c:pt idx="11">
                  <c:v>30</c:v>
                </c:pt>
                <c:pt idx="12">
                  <c:v>12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711232"/>
        <c:axId val="121733504"/>
      </c:barChart>
      <c:catAx>
        <c:axId val="12171123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733504"/>
        <c:crosses val="autoZero"/>
        <c:auto val="1"/>
        <c:lblAlgn val="ctr"/>
        <c:lblOffset val="100"/>
        <c:noMultiLvlLbl val="0"/>
      </c:catAx>
      <c:valAx>
        <c:axId val="12173350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71123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39</c:v>
                </c:pt>
                <c:pt idx="2">
                  <c:v>15</c:v>
                </c:pt>
                <c:pt idx="3">
                  <c:v>8</c:v>
                </c:pt>
                <c:pt idx="4">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70</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273216"/>
        <c:axId val="125274752"/>
      </c:lineChart>
      <c:catAx>
        <c:axId val="12527321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274752"/>
        <c:crosses val="autoZero"/>
        <c:auto val="1"/>
        <c:lblAlgn val="ctr"/>
        <c:lblOffset val="100"/>
        <c:noMultiLvlLbl val="0"/>
      </c:catAx>
      <c:valAx>
        <c:axId val="12527475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27321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FOUNDRY HEALTHCARE LEWES PCN</c:v>
                </c:pt>
                <c:pt idx="1">
                  <c:v>ANGMERING COPPICE FITZALAN (ACF) PCN</c:v>
                </c:pt>
                <c:pt idx="2">
                  <c:v>THE HAVENS PCN</c:v>
                </c:pt>
                <c:pt idx="3">
                  <c:v>CRAWLEY CARE COLLABORATIVE PCN</c:v>
                </c:pt>
                <c:pt idx="4">
                  <c:v>HASTINGS &amp; ST LEONARDS PCN</c:v>
                </c:pt>
                <c:pt idx="5">
                  <c:v>GREATER WEALDEN PCN</c:v>
                </c:pt>
                <c:pt idx="6">
                  <c:v>HAILSHAM PCN</c:v>
                </c:pt>
                <c:pt idx="7">
                  <c:v>GOLDSTONE PCN</c:v>
                </c:pt>
                <c:pt idx="8">
                  <c:v>REGIS HEALTHCARE PCN</c:v>
                </c:pt>
                <c:pt idx="9">
                  <c:v>SOUTH CRAWLEY PCN</c:v>
                </c:pt>
                <c:pt idx="10">
                  <c:v>VICTORIA EASTBOURNE PCN</c:v>
                </c:pt>
                <c:pt idx="11">
                  <c:v>EAST GRINSTEAD PCN</c:v>
                </c:pt>
                <c:pt idx="12">
                  <c:v>COASTAL AND SOUTH DOWNS PCN</c:v>
                </c:pt>
                <c:pt idx="13">
                  <c:v>WEST HOVE PCN</c:v>
                </c:pt>
                <c:pt idx="14">
                  <c:v>CHICHESTER ALLIANCE OF MEDICAL PRACTICES PCN</c:v>
                </c:pt>
                <c:pt idx="15">
                  <c:v>SHOREHAM AND SOUTHWICK PCN</c:v>
                </c:pt>
                <c:pt idx="16">
                  <c:v>ICS</c:v>
                </c:pt>
                <c:pt idx="17">
                  <c:v>EAST &amp; CENTRAL BRIGHTON 1 PCN</c:v>
                </c:pt>
                <c:pt idx="18">
                  <c:v>ARUN INTEGRATED CARE (AIC) PCN</c:v>
                </c:pt>
                <c:pt idx="19">
                  <c:v>EASTBOURNE EAST PCN</c:v>
                </c:pt>
                <c:pt idx="20">
                  <c:v>BEXHILL PCN</c:v>
                </c:pt>
                <c:pt idx="21">
                  <c:v>SEAFORD PCN</c:v>
                </c:pt>
                <c:pt idx="22">
                  <c:v>HEALTHY CRAWLEY PCN</c:v>
                </c:pt>
                <c:pt idx="23">
                  <c:v>EAST &amp; CENTRAL BRIGHTON 2 PCN</c:v>
                </c:pt>
                <c:pt idx="24">
                  <c:v>CISSBURY INTEGRATED CARE PCN</c:v>
                </c:pt>
                <c:pt idx="25">
                  <c:v>CENTRAL WORTHING PRACTICES PCN</c:v>
                </c:pt>
                <c:pt idx="26">
                  <c:v>HORSHAM COLLABORATIVE PCN</c:v>
                </c:pt>
                <c:pt idx="27">
                  <c:v>HIGH WEALD PCN</c:v>
                </c:pt>
                <c:pt idx="28">
                  <c:v>CHANCTONBURY PCN</c:v>
                </c:pt>
                <c:pt idx="29">
                  <c:v>HAYWARDS HEATH VILLAGES PCN</c:v>
                </c:pt>
                <c:pt idx="30">
                  <c:v>HAYWARDS HEATH CENTRAL PCN</c:v>
                </c:pt>
                <c:pt idx="31">
                  <c:v>BURGESS HILL &amp; VILLAGES PCN</c:v>
                </c:pt>
                <c:pt idx="32">
                  <c:v>HORSHAM CENTRAL PCN</c:v>
                </c:pt>
                <c:pt idx="33">
                  <c:v>BRIGHTON II PCN</c:v>
                </c:pt>
                <c:pt idx="34">
                  <c:v>LANCING AND SOMPTING PCN</c:v>
                </c:pt>
                <c:pt idx="35">
                  <c:v>RURAL NORTH CHICHESTER PCN</c:v>
                </c:pt>
                <c:pt idx="36">
                  <c:v>BRIGHTON CLUSTER 5 PCN</c:v>
                </c:pt>
                <c:pt idx="37">
                  <c:v>ALPS GROUP PCN</c:v>
                </c:pt>
                <c:pt idx="38">
                  <c:v>PRESTON PARK COMMUNITY PCN</c:v>
                </c:pt>
                <c:pt idx="39">
                  <c:v>RURAL ROTHER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40"/>
                <c:pt idx="0">
                  <c:v>FOUNDRY HEALTHCARE LEWES PCN</c:v>
                </c:pt>
                <c:pt idx="1">
                  <c:v>ANGMERING COPPICE FITZALAN (ACF) PCN</c:v>
                </c:pt>
                <c:pt idx="2">
                  <c:v>THE HAVENS PCN</c:v>
                </c:pt>
                <c:pt idx="3">
                  <c:v>CRAWLEY CARE COLLABORATIVE PCN</c:v>
                </c:pt>
                <c:pt idx="4">
                  <c:v>HASTINGS &amp; ST LEONARDS PCN</c:v>
                </c:pt>
                <c:pt idx="5">
                  <c:v>GREATER WEALDEN PCN</c:v>
                </c:pt>
                <c:pt idx="6">
                  <c:v>HAILSHAM PCN</c:v>
                </c:pt>
                <c:pt idx="7">
                  <c:v>GOLDSTONE PCN</c:v>
                </c:pt>
                <c:pt idx="8">
                  <c:v>REGIS HEALTHCARE PCN</c:v>
                </c:pt>
                <c:pt idx="9">
                  <c:v>SOUTH CRAWLEY PCN</c:v>
                </c:pt>
                <c:pt idx="10">
                  <c:v>VICTORIA EASTBOURNE PCN</c:v>
                </c:pt>
                <c:pt idx="11">
                  <c:v>EAST GRINSTEAD PCN</c:v>
                </c:pt>
                <c:pt idx="12">
                  <c:v>COASTAL AND SOUTH DOWNS PCN</c:v>
                </c:pt>
                <c:pt idx="13">
                  <c:v>WEST HOVE PCN</c:v>
                </c:pt>
                <c:pt idx="14">
                  <c:v>CHICHESTER ALLIANCE OF MEDICAL PRACTICES PCN</c:v>
                </c:pt>
                <c:pt idx="15">
                  <c:v>SHOREHAM AND SOUTHWICK PCN</c:v>
                </c:pt>
                <c:pt idx="16">
                  <c:v>ICS</c:v>
                </c:pt>
                <c:pt idx="17">
                  <c:v>EAST &amp; CENTRAL BRIGHTON 1 PCN</c:v>
                </c:pt>
                <c:pt idx="18">
                  <c:v>ARUN INTEGRATED CARE (AIC) PCN</c:v>
                </c:pt>
                <c:pt idx="19">
                  <c:v>EASTBOURNE EAST PCN</c:v>
                </c:pt>
                <c:pt idx="20">
                  <c:v>BEXHILL PCN</c:v>
                </c:pt>
                <c:pt idx="21">
                  <c:v>SEAFORD PCN</c:v>
                </c:pt>
                <c:pt idx="22">
                  <c:v>HEALTHY CRAWLEY PCN</c:v>
                </c:pt>
                <c:pt idx="23">
                  <c:v>EAST &amp; CENTRAL BRIGHTON 2 PCN</c:v>
                </c:pt>
                <c:pt idx="24">
                  <c:v>CISSBURY INTEGRATED CARE PCN</c:v>
                </c:pt>
                <c:pt idx="25">
                  <c:v>CENTRAL WORTHING PRACTICES PCN</c:v>
                </c:pt>
                <c:pt idx="26">
                  <c:v>HORSHAM COLLABORATIVE PCN</c:v>
                </c:pt>
                <c:pt idx="27">
                  <c:v>HIGH WEALD PCN</c:v>
                </c:pt>
                <c:pt idx="28">
                  <c:v>CHANCTONBURY PCN</c:v>
                </c:pt>
                <c:pt idx="29">
                  <c:v>HAYWARDS HEATH VILLAGES PCN</c:v>
                </c:pt>
                <c:pt idx="30">
                  <c:v>HAYWARDS HEATH CENTRAL PCN</c:v>
                </c:pt>
                <c:pt idx="31">
                  <c:v>BURGESS HILL &amp; VILLAGES PCN</c:v>
                </c:pt>
                <c:pt idx="32">
                  <c:v>HORSHAM CENTRAL PCN</c:v>
                </c:pt>
                <c:pt idx="33">
                  <c:v>BRIGHTON II PCN</c:v>
                </c:pt>
                <c:pt idx="34">
                  <c:v>LANCING AND SOMPTING PCN</c:v>
                </c:pt>
                <c:pt idx="35">
                  <c:v>RURAL NORTH CHICHESTER PCN</c:v>
                </c:pt>
                <c:pt idx="36">
                  <c:v>BRIGHTON CLUSTER 5 PCN</c:v>
                </c:pt>
                <c:pt idx="37">
                  <c:v>ALPS GROUP PCN</c:v>
                </c:pt>
                <c:pt idx="38">
                  <c:v>PRESTON PARK COMMUNITY PCN</c:v>
                </c:pt>
                <c:pt idx="39">
                  <c:v>RURAL ROTHER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FOUNDRY HEALTHCARE LEWES PCN</c:v>
                </c:pt>
                <c:pt idx="1">
                  <c:v>ANGMERING COPPICE FITZALAN (ACF) PCN</c:v>
                </c:pt>
                <c:pt idx="2">
                  <c:v>THE HAVENS PCN</c:v>
                </c:pt>
                <c:pt idx="3">
                  <c:v>CRAWLEY CARE COLLABORATIVE PCN</c:v>
                </c:pt>
                <c:pt idx="4">
                  <c:v>HASTINGS &amp; ST LEONARDS PCN</c:v>
                </c:pt>
                <c:pt idx="5">
                  <c:v>GREATER WEALDEN PCN</c:v>
                </c:pt>
                <c:pt idx="6">
                  <c:v>HAILSHAM PCN</c:v>
                </c:pt>
                <c:pt idx="7">
                  <c:v>GOLDSTONE PCN</c:v>
                </c:pt>
                <c:pt idx="8">
                  <c:v>REGIS HEALTHCARE PCN</c:v>
                </c:pt>
                <c:pt idx="9">
                  <c:v>SOUTH CRAWLEY PCN</c:v>
                </c:pt>
                <c:pt idx="10">
                  <c:v>VICTORIA EASTBOURNE PCN</c:v>
                </c:pt>
                <c:pt idx="11">
                  <c:v>EAST GRINSTEAD PCN</c:v>
                </c:pt>
                <c:pt idx="12">
                  <c:v>COASTAL AND SOUTH DOWNS PCN</c:v>
                </c:pt>
                <c:pt idx="13">
                  <c:v>WEST HOVE PCN</c:v>
                </c:pt>
                <c:pt idx="14">
                  <c:v>CHICHESTER ALLIANCE OF MEDICAL PRACTICES PCN</c:v>
                </c:pt>
                <c:pt idx="15">
                  <c:v>SHOREHAM AND SOUTHWICK PCN</c:v>
                </c:pt>
                <c:pt idx="16">
                  <c:v>ICS</c:v>
                </c:pt>
                <c:pt idx="17">
                  <c:v>EAST &amp; CENTRAL BRIGHTON 1 PCN</c:v>
                </c:pt>
                <c:pt idx="18">
                  <c:v>ARUN INTEGRATED CARE (AIC) PCN</c:v>
                </c:pt>
                <c:pt idx="19">
                  <c:v>EASTBOURNE EAST PCN</c:v>
                </c:pt>
                <c:pt idx="20">
                  <c:v>BEXHILL PCN</c:v>
                </c:pt>
                <c:pt idx="21">
                  <c:v>SEAFORD PCN</c:v>
                </c:pt>
                <c:pt idx="22">
                  <c:v>HEALTHY CRAWLEY PCN</c:v>
                </c:pt>
                <c:pt idx="23">
                  <c:v>EAST &amp; CENTRAL BRIGHTON 2 PCN</c:v>
                </c:pt>
                <c:pt idx="24">
                  <c:v>CISSBURY INTEGRATED CARE PCN</c:v>
                </c:pt>
                <c:pt idx="25">
                  <c:v>CENTRAL WORTHING PRACTICES PCN</c:v>
                </c:pt>
                <c:pt idx="26">
                  <c:v>HORSHAM COLLABORATIVE PCN</c:v>
                </c:pt>
                <c:pt idx="27">
                  <c:v>HIGH WEALD PCN</c:v>
                </c:pt>
                <c:pt idx="28">
                  <c:v>CHANCTONBURY PCN</c:v>
                </c:pt>
                <c:pt idx="29">
                  <c:v>HAYWARDS HEATH VILLAGES PCN</c:v>
                </c:pt>
                <c:pt idx="30">
                  <c:v>HAYWARDS HEATH CENTRAL PCN</c:v>
                </c:pt>
                <c:pt idx="31">
                  <c:v>BURGESS HILL &amp; VILLAGES PCN</c:v>
                </c:pt>
                <c:pt idx="32">
                  <c:v>HORSHAM CENTRAL PCN</c:v>
                </c:pt>
                <c:pt idx="33">
                  <c:v>BRIGHTON II PCN</c:v>
                </c:pt>
                <c:pt idx="34">
                  <c:v>LANCING AND SOMPTING PCN</c:v>
                </c:pt>
                <c:pt idx="35">
                  <c:v>RURAL NORTH CHICHESTER PCN</c:v>
                </c:pt>
                <c:pt idx="36">
                  <c:v>BRIGHTON CLUSTER 5 PCN</c:v>
                </c:pt>
                <c:pt idx="37">
                  <c:v>ALPS GROUP PCN</c:v>
                </c:pt>
                <c:pt idx="38">
                  <c:v>PRESTON PARK COMMUNITY PCN</c:v>
                </c:pt>
                <c:pt idx="39">
                  <c:v>RURAL ROTHER PCN</c:v>
                </c:pt>
              </c:strCache>
            </c:strRef>
          </c:cat>
          <c:val>
            <c:numRef>
              <c:f>Sheet1!$F$2:$F$45</c:f>
              <c:numCache>
                <c:formatCode>General</c:formatCode>
                <c:ptCount val="44"/>
                <c:pt idx="0">
                  <c:v>0.57999999999999996</c:v>
                </c:pt>
                <c:pt idx="1">
                  <c:v>0.6</c:v>
                </c:pt>
                <c:pt idx="2">
                  <c:v>0.61</c:v>
                </c:pt>
                <c:pt idx="3">
                  <c:v>0.61</c:v>
                </c:pt>
                <c:pt idx="4">
                  <c:v>0.66</c:v>
                </c:pt>
                <c:pt idx="5">
                  <c:v>0.68</c:v>
                </c:pt>
                <c:pt idx="6">
                  <c:v>0.68</c:v>
                </c:pt>
                <c:pt idx="7">
                  <c:v>0.7</c:v>
                </c:pt>
                <c:pt idx="8">
                  <c:v>0.71</c:v>
                </c:pt>
                <c:pt idx="9">
                  <c:v>0.71</c:v>
                </c:pt>
                <c:pt idx="10">
                  <c:v>0.71</c:v>
                </c:pt>
                <c:pt idx="11">
                  <c:v>0.71</c:v>
                </c:pt>
                <c:pt idx="12">
                  <c:v>0.72</c:v>
                </c:pt>
                <c:pt idx="13">
                  <c:v>0.73</c:v>
                </c:pt>
                <c:pt idx="14">
                  <c:v>0.73</c:v>
                </c:pt>
                <c:pt idx="15">
                  <c:v>0.73</c:v>
                </c:pt>
                <c:pt idx="16">
                  <c:v>0.74</c:v>
                </c:pt>
                <c:pt idx="17">
                  <c:v>0.74</c:v>
                </c:pt>
                <c:pt idx="18">
                  <c:v>0.74</c:v>
                </c:pt>
                <c:pt idx="19">
                  <c:v>0.74</c:v>
                </c:pt>
                <c:pt idx="20">
                  <c:v>0.74</c:v>
                </c:pt>
                <c:pt idx="21">
                  <c:v>0.75</c:v>
                </c:pt>
                <c:pt idx="22">
                  <c:v>0.75</c:v>
                </c:pt>
                <c:pt idx="23">
                  <c:v>0.75</c:v>
                </c:pt>
                <c:pt idx="24">
                  <c:v>0.76</c:v>
                </c:pt>
                <c:pt idx="25">
                  <c:v>0.76</c:v>
                </c:pt>
                <c:pt idx="26">
                  <c:v>0.76</c:v>
                </c:pt>
                <c:pt idx="27">
                  <c:v>0.77</c:v>
                </c:pt>
                <c:pt idx="28">
                  <c:v>0.77</c:v>
                </c:pt>
                <c:pt idx="29">
                  <c:v>0.78</c:v>
                </c:pt>
                <c:pt idx="30">
                  <c:v>0.79</c:v>
                </c:pt>
                <c:pt idx="31">
                  <c:v>0.79</c:v>
                </c:pt>
                <c:pt idx="32">
                  <c:v>0.79</c:v>
                </c:pt>
                <c:pt idx="33">
                  <c:v>0.8</c:v>
                </c:pt>
                <c:pt idx="34">
                  <c:v>0.8</c:v>
                </c:pt>
                <c:pt idx="35">
                  <c:v>0.81</c:v>
                </c:pt>
                <c:pt idx="36">
                  <c:v>0.81</c:v>
                </c:pt>
                <c:pt idx="37">
                  <c:v>0.82</c:v>
                </c:pt>
                <c:pt idx="38">
                  <c:v>0.84</c:v>
                </c:pt>
                <c:pt idx="39">
                  <c:v>0.86</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40"/>
                <c:pt idx="0">
                  <c:v>FOUNDRY HEALTHCARE LEWES PCN</c:v>
                </c:pt>
                <c:pt idx="1">
                  <c:v>ANGMERING COPPICE FITZALAN (ACF) PCN</c:v>
                </c:pt>
                <c:pt idx="2">
                  <c:v>THE HAVENS PCN</c:v>
                </c:pt>
                <c:pt idx="3">
                  <c:v>CRAWLEY CARE COLLABORATIVE PCN</c:v>
                </c:pt>
                <c:pt idx="4">
                  <c:v>HASTINGS &amp; ST LEONARDS PCN</c:v>
                </c:pt>
                <c:pt idx="5">
                  <c:v>GREATER WEALDEN PCN</c:v>
                </c:pt>
                <c:pt idx="6">
                  <c:v>HAILSHAM PCN</c:v>
                </c:pt>
                <c:pt idx="7">
                  <c:v>GOLDSTONE PCN</c:v>
                </c:pt>
                <c:pt idx="8">
                  <c:v>REGIS HEALTHCARE PCN</c:v>
                </c:pt>
                <c:pt idx="9">
                  <c:v>SOUTH CRAWLEY PCN</c:v>
                </c:pt>
                <c:pt idx="10">
                  <c:v>VICTORIA EASTBOURNE PCN</c:v>
                </c:pt>
                <c:pt idx="11">
                  <c:v>EAST GRINSTEAD PCN</c:v>
                </c:pt>
                <c:pt idx="12">
                  <c:v>COASTAL AND SOUTH DOWNS PCN</c:v>
                </c:pt>
                <c:pt idx="13">
                  <c:v>WEST HOVE PCN</c:v>
                </c:pt>
                <c:pt idx="14">
                  <c:v>CHICHESTER ALLIANCE OF MEDICAL PRACTICES PCN</c:v>
                </c:pt>
                <c:pt idx="15">
                  <c:v>SHOREHAM AND SOUTHWICK PCN</c:v>
                </c:pt>
                <c:pt idx="16">
                  <c:v>ICS</c:v>
                </c:pt>
                <c:pt idx="17">
                  <c:v>EAST &amp; CENTRAL BRIGHTON 1 PCN</c:v>
                </c:pt>
                <c:pt idx="18">
                  <c:v>ARUN INTEGRATED CARE (AIC) PCN</c:v>
                </c:pt>
                <c:pt idx="19">
                  <c:v>EASTBOURNE EAST PCN</c:v>
                </c:pt>
                <c:pt idx="20">
                  <c:v>BEXHILL PCN</c:v>
                </c:pt>
                <c:pt idx="21">
                  <c:v>SEAFORD PCN</c:v>
                </c:pt>
                <c:pt idx="22">
                  <c:v>HEALTHY CRAWLEY PCN</c:v>
                </c:pt>
                <c:pt idx="23">
                  <c:v>EAST &amp; CENTRAL BRIGHTON 2 PCN</c:v>
                </c:pt>
                <c:pt idx="24">
                  <c:v>CISSBURY INTEGRATED CARE PCN</c:v>
                </c:pt>
                <c:pt idx="25">
                  <c:v>CENTRAL WORTHING PRACTICES PCN</c:v>
                </c:pt>
                <c:pt idx="26">
                  <c:v>HORSHAM COLLABORATIVE PCN</c:v>
                </c:pt>
                <c:pt idx="27">
                  <c:v>HIGH WEALD PCN</c:v>
                </c:pt>
                <c:pt idx="28">
                  <c:v>CHANCTONBURY PCN</c:v>
                </c:pt>
                <c:pt idx="29">
                  <c:v>HAYWARDS HEATH VILLAGES PCN</c:v>
                </c:pt>
                <c:pt idx="30">
                  <c:v>HAYWARDS HEATH CENTRAL PCN</c:v>
                </c:pt>
                <c:pt idx="31">
                  <c:v>BURGESS HILL &amp; VILLAGES PCN</c:v>
                </c:pt>
                <c:pt idx="32">
                  <c:v>HORSHAM CENTRAL PCN</c:v>
                </c:pt>
                <c:pt idx="33">
                  <c:v>BRIGHTON II PCN</c:v>
                </c:pt>
                <c:pt idx="34">
                  <c:v>LANCING AND SOMPTING PCN</c:v>
                </c:pt>
                <c:pt idx="35">
                  <c:v>RURAL NORTH CHICHESTER PCN</c:v>
                </c:pt>
                <c:pt idx="36">
                  <c:v>BRIGHTON CLUSTER 5 PCN</c:v>
                </c:pt>
                <c:pt idx="37">
                  <c:v>ALPS GROUP PCN</c:v>
                </c:pt>
                <c:pt idx="38">
                  <c:v>PRESTON PARK COMMUNITY PCN</c:v>
                </c:pt>
                <c:pt idx="39">
                  <c:v>RURAL ROTHER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40"/>
                <c:pt idx="0">
                  <c:v>FOUNDRY HEALTHCARE LEWES PCN</c:v>
                </c:pt>
                <c:pt idx="1">
                  <c:v>ANGMERING COPPICE FITZALAN (ACF) PCN</c:v>
                </c:pt>
                <c:pt idx="2">
                  <c:v>THE HAVENS PCN</c:v>
                </c:pt>
                <c:pt idx="3">
                  <c:v>CRAWLEY CARE COLLABORATIVE PCN</c:v>
                </c:pt>
                <c:pt idx="4">
                  <c:v>HASTINGS &amp; ST LEONARDS PCN</c:v>
                </c:pt>
                <c:pt idx="5">
                  <c:v>GREATER WEALDEN PCN</c:v>
                </c:pt>
                <c:pt idx="6">
                  <c:v>HAILSHAM PCN</c:v>
                </c:pt>
                <c:pt idx="7">
                  <c:v>GOLDSTONE PCN</c:v>
                </c:pt>
                <c:pt idx="8">
                  <c:v>REGIS HEALTHCARE PCN</c:v>
                </c:pt>
                <c:pt idx="9">
                  <c:v>SOUTH CRAWLEY PCN</c:v>
                </c:pt>
                <c:pt idx="10">
                  <c:v>VICTORIA EASTBOURNE PCN</c:v>
                </c:pt>
                <c:pt idx="11">
                  <c:v>EAST GRINSTEAD PCN</c:v>
                </c:pt>
                <c:pt idx="12">
                  <c:v>COASTAL AND SOUTH DOWNS PCN</c:v>
                </c:pt>
                <c:pt idx="13">
                  <c:v>WEST HOVE PCN</c:v>
                </c:pt>
                <c:pt idx="14">
                  <c:v>CHICHESTER ALLIANCE OF MEDICAL PRACTICES PCN</c:v>
                </c:pt>
                <c:pt idx="15">
                  <c:v>SHOREHAM AND SOUTHWICK PCN</c:v>
                </c:pt>
                <c:pt idx="16">
                  <c:v>ICS</c:v>
                </c:pt>
                <c:pt idx="17">
                  <c:v>EAST &amp; CENTRAL BRIGHTON 1 PCN</c:v>
                </c:pt>
                <c:pt idx="18">
                  <c:v>ARUN INTEGRATED CARE (AIC) PCN</c:v>
                </c:pt>
                <c:pt idx="19">
                  <c:v>EASTBOURNE EAST PCN</c:v>
                </c:pt>
                <c:pt idx="20">
                  <c:v>BEXHILL PCN</c:v>
                </c:pt>
                <c:pt idx="21">
                  <c:v>SEAFORD PCN</c:v>
                </c:pt>
                <c:pt idx="22">
                  <c:v>HEALTHY CRAWLEY PCN</c:v>
                </c:pt>
                <c:pt idx="23">
                  <c:v>EAST &amp; CENTRAL BRIGHTON 2 PCN</c:v>
                </c:pt>
                <c:pt idx="24">
                  <c:v>CISSBURY INTEGRATED CARE PCN</c:v>
                </c:pt>
                <c:pt idx="25">
                  <c:v>CENTRAL WORTHING PRACTICES PCN</c:v>
                </c:pt>
                <c:pt idx="26">
                  <c:v>HORSHAM COLLABORATIVE PCN</c:v>
                </c:pt>
                <c:pt idx="27">
                  <c:v>HIGH WEALD PCN</c:v>
                </c:pt>
                <c:pt idx="28">
                  <c:v>CHANCTONBURY PCN</c:v>
                </c:pt>
                <c:pt idx="29">
                  <c:v>HAYWARDS HEATH VILLAGES PCN</c:v>
                </c:pt>
                <c:pt idx="30">
                  <c:v>HAYWARDS HEATH CENTRAL PCN</c:v>
                </c:pt>
                <c:pt idx="31">
                  <c:v>BURGESS HILL &amp; VILLAGES PCN</c:v>
                </c:pt>
                <c:pt idx="32">
                  <c:v>HORSHAM CENTRAL PCN</c:v>
                </c:pt>
                <c:pt idx="33">
                  <c:v>BRIGHTON II PCN</c:v>
                </c:pt>
                <c:pt idx="34">
                  <c:v>LANCING AND SOMPTING PCN</c:v>
                </c:pt>
                <c:pt idx="35">
                  <c:v>RURAL NORTH CHICHESTER PCN</c:v>
                </c:pt>
                <c:pt idx="36">
                  <c:v>BRIGHTON CLUSTER 5 PCN</c:v>
                </c:pt>
                <c:pt idx="37">
                  <c:v>ALPS GROUP PCN</c:v>
                </c:pt>
                <c:pt idx="38">
                  <c:v>PRESTON PARK COMMUNITY PCN</c:v>
                </c:pt>
                <c:pt idx="39">
                  <c:v>RURAL ROTHER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472128"/>
        <c:axId val="1254705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FOUNDRY HEALTHCARE LEWES PCN</c:v>
                </c:pt>
                <c:pt idx="1">
                  <c:v>ANGMERING COPPICE FITZALAN (ACF) PCN</c:v>
                </c:pt>
                <c:pt idx="2">
                  <c:v>THE HAVENS PCN</c:v>
                </c:pt>
                <c:pt idx="3">
                  <c:v>CRAWLEY CARE COLLABORATIVE PCN</c:v>
                </c:pt>
                <c:pt idx="4">
                  <c:v>HASTINGS &amp; ST LEONARDS PCN</c:v>
                </c:pt>
                <c:pt idx="5">
                  <c:v>GREATER WEALDEN PCN</c:v>
                </c:pt>
                <c:pt idx="6">
                  <c:v>HAILSHAM PCN</c:v>
                </c:pt>
                <c:pt idx="7">
                  <c:v>GOLDSTONE PCN</c:v>
                </c:pt>
                <c:pt idx="8">
                  <c:v>REGIS HEALTHCARE PCN</c:v>
                </c:pt>
                <c:pt idx="9">
                  <c:v>SOUTH CRAWLEY PCN</c:v>
                </c:pt>
                <c:pt idx="10">
                  <c:v>VICTORIA EASTBOURNE PCN</c:v>
                </c:pt>
                <c:pt idx="11">
                  <c:v>EAST GRINSTEAD PCN</c:v>
                </c:pt>
                <c:pt idx="12">
                  <c:v>COASTAL AND SOUTH DOWNS PCN</c:v>
                </c:pt>
                <c:pt idx="13">
                  <c:v>WEST HOVE PCN</c:v>
                </c:pt>
                <c:pt idx="14">
                  <c:v>CHICHESTER ALLIANCE OF MEDICAL PRACTICES PCN</c:v>
                </c:pt>
                <c:pt idx="15">
                  <c:v>SHOREHAM AND SOUTHWICK PCN</c:v>
                </c:pt>
                <c:pt idx="16">
                  <c:v>ICS</c:v>
                </c:pt>
                <c:pt idx="17">
                  <c:v>EAST &amp; CENTRAL BRIGHTON 1 PCN</c:v>
                </c:pt>
                <c:pt idx="18">
                  <c:v>ARUN INTEGRATED CARE (AIC) PCN</c:v>
                </c:pt>
                <c:pt idx="19">
                  <c:v>EASTBOURNE EAST PCN</c:v>
                </c:pt>
                <c:pt idx="20">
                  <c:v>BEXHILL PCN</c:v>
                </c:pt>
                <c:pt idx="21">
                  <c:v>SEAFORD PCN</c:v>
                </c:pt>
                <c:pt idx="22">
                  <c:v>HEALTHY CRAWLEY PCN</c:v>
                </c:pt>
                <c:pt idx="23">
                  <c:v>EAST &amp; CENTRAL BRIGHTON 2 PCN</c:v>
                </c:pt>
                <c:pt idx="24">
                  <c:v>CISSBURY INTEGRATED CARE PCN</c:v>
                </c:pt>
                <c:pt idx="25">
                  <c:v>CENTRAL WORTHING PRACTICES PCN</c:v>
                </c:pt>
                <c:pt idx="26">
                  <c:v>HORSHAM COLLABORATIVE PCN</c:v>
                </c:pt>
                <c:pt idx="27">
                  <c:v>HIGH WEALD PCN</c:v>
                </c:pt>
                <c:pt idx="28">
                  <c:v>CHANCTONBURY PCN</c:v>
                </c:pt>
                <c:pt idx="29">
                  <c:v>HAYWARDS HEATH VILLAGES PCN</c:v>
                </c:pt>
                <c:pt idx="30">
                  <c:v>HAYWARDS HEATH CENTRAL PCN</c:v>
                </c:pt>
                <c:pt idx="31">
                  <c:v>BURGESS HILL &amp; VILLAGES PCN</c:v>
                </c:pt>
                <c:pt idx="32">
                  <c:v>HORSHAM CENTRAL PCN</c:v>
                </c:pt>
                <c:pt idx="33">
                  <c:v>BRIGHTON II PCN</c:v>
                </c:pt>
                <c:pt idx="34">
                  <c:v>LANCING AND SOMPTING PCN</c:v>
                </c:pt>
                <c:pt idx="35">
                  <c:v>RURAL NORTH CHICHESTER PCN</c:v>
                </c:pt>
                <c:pt idx="36">
                  <c:v>BRIGHTON CLUSTER 5 PCN</c:v>
                </c:pt>
                <c:pt idx="37">
                  <c:v>ALPS GROUP PCN</c:v>
                </c:pt>
                <c:pt idx="38">
                  <c:v>PRESTON PARK COMMUNITY PCN</c:v>
                </c:pt>
                <c:pt idx="39">
                  <c:v>RURAL ROTHER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40"/>
                <c:pt idx="0">
                  <c:v>FOUNDRY HEALTHCARE LEWES PCN</c:v>
                </c:pt>
                <c:pt idx="1">
                  <c:v>ANGMERING COPPICE FITZALAN (ACF) PCN</c:v>
                </c:pt>
                <c:pt idx="2">
                  <c:v>THE HAVENS PCN</c:v>
                </c:pt>
                <c:pt idx="3">
                  <c:v>CRAWLEY CARE COLLABORATIVE PCN</c:v>
                </c:pt>
                <c:pt idx="4">
                  <c:v>HASTINGS &amp; ST LEONARDS PCN</c:v>
                </c:pt>
                <c:pt idx="5">
                  <c:v>GREATER WEALDEN PCN</c:v>
                </c:pt>
                <c:pt idx="6">
                  <c:v>HAILSHAM PCN</c:v>
                </c:pt>
                <c:pt idx="7">
                  <c:v>GOLDSTONE PCN</c:v>
                </c:pt>
                <c:pt idx="8">
                  <c:v>REGIS HEALTHCARE PCN</c:v>
                </c:pt>
                <c:pt idx="9">
                  <c:v>SOUTH CRAWLEY PCN</c:v>
                </c:pt>
                <c:pt idx="10">
                  <c:v>VICTORIA EASTBOURNE PCN</c:v>
                </c:pt>
                <c:pt idx="11">
                  <c:v>EAST GRINSTEAD PCN</c:v>
                </c:pt>
                <c:pt idx="12">
                  <c:v>COASTAL AND SOUTH DOWNS PCN</c:v>
                </c:pt>
                <c:pt idx="13">
                  <c:v>WEST HOVE PCN</c:v>
                </c:pt>
                <c:pt idx="14">
                  <c:v>CHICHESTER ALLIANCE OF MEDICAL PRACTICES PCN</c:v>
                </c:pt>
                <c:pt idx="15">
                  <c:v>SHOREHAM AND SOUTHWICK PCN</c:v>
                </c:pt>
                <c:pt idx="16">
                  <c:v>ICS</c:v>
                </c:pt>
                <c:pt idx="17">
                  <c:v>EAST &amp; CENTRAL BRIGHTON 1 PCN</c:v>
                </c:pt>
                <c:pt idx="18">
                  <c:v>ARUN INTEGRATED CARE (AIC) PCN</c:v>
                </c:pt>
                <c:pt idx="19">
                  <c:v>EASTBOURNE EAST PCN</c:v>
                </c:pt>
                <c:pt idx="20">
                  <c:v>BEXHILL PCN</c:v>
                </c:pt>
                <c:pt idx="21">
                  <c:v>SEAFORD PCN</c:v>
                </c:pt>
                <c:pt idx="22">
                  <c:v>HEALTHY CRAWLEY PCN</c:v>
                </c:pt>
                <c:pt idx="23">
                  <c:v>EAST &amp; CENTRAL BRIGHTON 2 PCN</c:v>
                </c:pt>
                <c:pt idx="24">
                  <c:v>CISSBURY INTEGRATED CARE PCN</c:v>
                </c:pt>
                <c:pt idx="25">
                  <c:v>CENTRAL WORTHING PRACTICES PCN</c:v>
                </c:pt>
                <c:pt idx="26">
                  <c:v>HORSHAM COLLABORATIVE PCN</c:v>
                </c:pt>
                <c:pt idx="27">
                  <c:v>HIGH WEALD PCN</c:v>
                </c:pt>
                <c:pt idx="28">
                  <c:v>CHANCTONBURY PCN</c:v>
                </c:pt>
                <c:pt idx="29">
                  <c:v>HAYWARDS HEATH VILLAGES PCN</c:v>
                </c:pt>
                <c:pt idx="30">
                  <c:v>HAYWARDS HEATH CENTRAL PCN</c:v>
                </c:pt>
                <c:pt idx="31">
                  <c:v>BURGESS HILL &amp; VILLAGES PCN</c:v>
                </c:pt>
                <c:pt idx="32">
                  <c:v>HORSHAM CENTRAL PCN</c:v>
                </c:pt>
                <c:pt idx="33">
                  <c:v>BRIGHTON II PCN</c:v>
                </c:pt>
                <c:pt idx="34">
                  <c:v>LANCING AND SOMPTING PCN</c:v>
                </c:pt>
                <c:pt idx="35">
                  <c:v>RURAL NORTH CHICHESTER PCN</c:v>
                </c:pt>
                <c:pt idx="36">
                  <c:v>BRIGHTON CLUSTER 5 PCN</c:v>
                </c:pt>
                <c:pt idx="37">
                  <c:v>ALPS GROUP PCN</c:v>
                </c:pt>
                <c:pt idx="38">
                  <c:v>PRESTON PARK COMMUNITY PCN</c:v>
                </c:pt>
                <c:pt idx="39">
                  <c:v>RURAL ROTHER PCN</c:v>
                </c:pt>
              </c:strCache>
            </c:strRef>
          </c:cat>
          <c:val>
            <c:numRef>
              <c:f>Sheet1!$C$2:$C$45</c:f>
              <c:numCache>
                <c:formatCode>0%</c:formatCode>
                <c:ptCount val="44"/>
                <c:pt idx="0">
                  <c:v>0.57999999999999996</c:v>
                </c:pt>
                <c:pt idx="1">
                  <c:v>0.6</c:v>
                </c:pt>
                <c:pt idx="2">
                  <c:v>0.61</c:v>
                </c:pt>
                <c:pt idx="3">
                  <c:v>0.61</c:v>
                </c:pt>
                <c:pt idx="4">
                  <c:v>0.66</c:v>
                </c:pt>
                <c:pt idx="5">
                  <c:v>0.68</c:v>
                </c:pt>
                <c:pt idx="6">
                  <c:v>0.68</c:v>
                </c:pt>
                <c:pt idx="7">
                  <c:v>0.7</c:v>
                </c:pt>
                <c:pt idx="8">
                  <c:v>0.71</c:v>
                </c:pt>
                <c:pt idx="9">
                  <c:v>0.71</c:v>
                </c:pt>
                <c:pt idx="10">
                  <c:v>0.71</c:v>
                </c:pt>
                <c:pt idx="11">
                  <c:v>0.71</c:v>
                </c:pt>
                <c:pt idx="12">
                  <c:v>0.72</c:v>
                </c:pt>
                <c:pt idx="13">
                  <c:v>0.73</c:v>
                </c:pt>
                <c:pt idx="14">
                  <c:v>0.73</c:v>
                </c:pt>
                <c:pt idx="15">
                  <c:v>0.73</c:v>
                </c:pt>
                <c:pt idx="16">
                  <c:v>-10</c:v>
                </c:pt>
                <c:pt idx="17">
                  <c:v>0.74</c:v>
                </c:pt>
                <c:pt idx="18">
                  <c:v>0.74</c:v>
                </c:pt>
                <c:pt idx="19">
                  <c:v>0.74</c:v>
                </c:pt>
                <c:pt idx="20">
                  <c:v>0.74</c:v>
                </c:pt>
                <c:pt idx="21">
                  <c:v>0.75</c:v>
                </c:pt>
                <c:pt idx="22">
                  <c:v>0.75</c:v>
                </c:pt>
                <c:pt idx="23">
                  <c:v>0.75</c:v>
                </c:pt>
                <c:pt idx="24">
                  <c:v>0.76</c:v>
                </c:pt>
                <c:pt idx="25">
                  <c:v>0.76</c:v>
                </c:pt>
                <c:pt idx="26">
                  <c:v>0.76</c:v>
                </c:pt>
                <c:pt idx="27">
                  <c:v>0.77</c:v>
                </c:pt>
                <c:pt idx="28">
                  <c:v>0.77</c:v>
                </c:pt>
                <c:pt idx="29">
                  <c:v>0.78</c:v>
                </c:pt>
                <c:pt idx="30">
                  <c:v>0.79</c:v>
                </c:pt>
                <c:pt idx="31">
                  <c:v>0.79</c:v>
                </c:pt>
                <c:pt idx="32">
                  <c:v>0.79</c:v>
                </c:pt>
                <c:pt idx="33">
                  <c:v>0.8</c:v>
                </c:pt>
                <c:pt idx="34">
                  <c:v>0.8</c:v>
                </c:pt>
                <c:pt idx="35">
                  <c:v>0.81</c:v>
                </c:pt>
                <c:pt idx="36">
                  <c:v>0.81</c:v>
                </c:pt>
                <c:pt idx="37">
                  <c:v>0.82</c:v>
                </c:pt>
                <c:pt idx="38">
                  <c:v>0.84</c:v>
                </c:pt>
                <c:pt idx="39">
                  <c:v>0.86</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0.74</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458304"/>
        <c:axId val="125469056"/>
      </c:lineChart>
      <c:catAx>
        <c:axId val="12545830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469056"/>
        <c:crosses val="autoZero"/>
        <c:auto val="1"/>
        <c:lblAlgn val="ctr"/>
        <c:lblOffset val="100"/>
        <c:noMultiLvlLbl val="0"/>
      </c:catAx>
      <c:valAx>
        <c:axId val="1254690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458304"/>
        <c:crosses val="autoZero"/>
        <c:crossBetween val="between"/>
      </c:valAx>
      <c:valAx>
        <c:axId val="125470592"/>
        <c:scaling>
          <c:orientation val="minMax"/>
          <c:max val="1"/>
          <c:min val="0"/>
        </c:scaling>
        <c:delete val="0"/>
        <c:axPos val="r"/>
        <c:numFmt formatCode="0%" sourceLinked="1"/>
        <c:majorTickMark val="none"/>
        <c:minorTickMark val="none"/>
        <c:tickLblPos val="none"/>
        <c:spPr>
          <a:ln>
            <a:noFill/>
          </a:ln>
        </c:spPr>
        <c:crossAx val="125472128"/>
        <c:crosses val="max"/>
        <c:crossBetween val="between"/>
      </c:valAx>
      <c:catAx>
        <c:axId val="125472128"/>
        <c:scaling>
          <c:orientation val="minMax"/>
        </c:scaling>
        <c:delete val="1"/>
        <c:axPos val="b"/>
        <c:numFmt formatCode="General" sourceLinked="1"/>
        <c:majorTickMark val="out"/>
        <c:minorTickMark val="none"/>
        <c:tickLblPos val="nextTo"/>
        <c:crossAx val="1254705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33</c:v>
                </c:pt>
                <c:pt idx="1">
                  <c:v>62</c:v>
                </c:pt>
                <c:pt idx="2">
                  <c:v>3</c:v>
                </c:pt>
                <c:pt idx="3">
                  <c:v>2</c:v>
                </c:pt>
                <c:pt idx="4">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725312"/>
        <c:axId val="125731200"/>
      </c:barChart>
      <c:catAx>
        <c:axId val="12572531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731200"/>
        <c:crosses val="autoZero"/>
        <c:auto val="1"/>
        <c:lblAlgn val="ctr"/>
        <c:lblOffset val="100"/>
        <c:noMultiLvlLbl val="0"/>
      </c:catAx>
      <c:valAx>
        <c:axId val="12573120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72531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45</c:v>
                </c:pt>
                <c:pt idx="1">
                  <c:v>70</c:v>
                </c:pt>
                <c:pt idx="2">
                  <c:v>8</c:v>
                </c:pt>
                <c:pt idx="3">
                  <c:v>4</c:v>
                </c:pt>
                <c:pt idx="4">
                  <c:v>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24</c:v>
                </c:pt>
                <c:pt idx="1">
                  <c:v>51</c:v>
                </c:pt>
                <c:pt idx="2">
                  <c:v>1</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841408"/>
        <c:axId val="125842944"/>
      </c:stockChart>
      <c:catAx>
        <c:axId val="125841408"/>
        <c:scaling>
          <c:orientation val="minMax"/>
        </c:scaling>
        <c:delete val="1"/>
        <c:axPos val="b"/>
        <c:numFmt formatCode="m/d/yyyy" sourceLinked="1"/>
        <c:majorTickMark val="out"/>
        <c:minorTickMark val="none"/>
        <c:tickLblPos val="nextTo"/>
        <c:crossAx val="125842944"/>
        <c:crosses val="autoZero"/>
        <c:auto val="1"/>
        <c:lblAlgn val="ctr"/>
        <c:lblOffset val="100"/>
        <c:noMultiLvlLbl val="0"/>
      </c:catAx>
      <c:valAx>
        <c:axId val="125842944"/>
        <c:scaling>
          <c:orientation val="minMax"/>
          <c:max val="100"/>
          <c:min val="0"/>
        </c:scaling>
        <c:delete val="1"/>
        <c:axPos val="l"/>
        <c:numFmt formatCode="m/d/yyyy" sourceLinked="1"/>
        <c:majorTickMark val="out"/>
        <c:minorTickMark val="none"/>
        <c:tickLblPos val="nextTo"/>
        <c:crossAx val="125841408"/>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74</c:v>
                </c:pt>
                <c:pt idx="1">
                  <c:v>18</c:v>
                </c:pt>
                <c:pt idx="2">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SEAFORD PCN</c:v>
                </c:pt>
                <c:pt idx="1">
                  <c:v>EASTBOURNE EAST PCN</c:v>
                </c:pt>
                <c:pt idx="2">
                  <c:v>CISSBURY INTEGRATED CARE PCN</c:v>
                </c:pt>
                <c:pt idx="3">
                  <c:v>LANCING AND SOMPTING PCN</c:v>
                </c:pt>
                <c:pt idx="4">
                  <c:v>HAILSHAM PCN</c:v>
                </c:pt>
                <c:pt idx="5">
                  <c:v>HASTINGS &amp; ST LEONARDS PCN</c:v>
                </c:pt>
                <c:pt idx="6">
                  <c:v>BRIGHTON II PCN</c:v>
                </c:pt>
                <c:pt idx="7">
                  <c:v>HORSHAM CENTRAL PCN</c:v>
                </c:pt>
                <c:pt idx="8">
                  <c:v>SOUTH CRAWLEY PCN</c:v>
                </c:pt>
                <c:pt idx="9">
                  <c:v>FOUNDRY HEALTHCARE LEWES PCN</c:v>
                </c:pt>
                <c:pt idx="10">
                  <c:v>ALPS GROUP PCN</c:v>
                </c:pt>
                <c:pt idx="11">
                  <c:v>CHANCTONBURY PCN</c:v>
                </c:pt>
                <c:pt idx="12">
                  <c:v>ANGMERING COPPICE FITZALAN (ACF) PCN</c:v>
                </c:pt>
                <c:pt idx="13">
                  <c:v>CENTRAL WORTHING PRACTICES PCN</c:v>
                </c:pt>
                <c:pt idx="14">
                  <c:v>WEST HOVE PCN</c:v>
                </c:pt>
                <c:pt idx="15">
                  <c:v>ARUN INTEGRATED CARE (AIC) PCN</c:v>
                </c:pt>
                <c:pt idx="16">
                  <c:v>VICTORIA EASTBOURNE PCN</c:v>
                </c:pt>
                <c:pt idx="17">
                  <c:v>BEXHILL PCN</c:v>
                </c:pt>
                <c:pt idx="18">
                  <c:v>COASTAL AND SOUTH DOWNS PCN</c:v>
                </c:pt>
                <c:pt idx="19">
                  <c:v>ICS</c:v>
                </c:pt>
                <c:pt idx="20">
                  <c:v>REGIS HEALTHCARE PCN</c:v>
                </c:pt>
                <c:pt idx="21">
                  <c:v>HEALTHY CRAWLEY PCN</c:v>
                </c:pt>
                <c:pt idx="22">
                  <c:v>THE HAVENS PCN</c:v>
                </c:pt>
                <c:pt idx="23">
                  <c:v>HAYWARDS HEATH VILLAGES PCN</c:v>
                </c:pt>
                <c:pt idx="24">
                  <c:v>RURAL NORTH CHICHESTER PCN</c:v>
                </c:pt>
                <c:pt idx="25">
                  <c:v>CRAWLEY CARE COLLABORATIVE PCN</c:v>
                </c:pt>
                <c:pt idx="26">
                  <c:v>GREATER WEALDEN PCN</c:v>
                </c:pt>
                <c:pt idx="27">
                  <c:v>SHOREHAM AND SOUTHWICK PCN</c:v>
                </c:pt>
                <c:pt idx="28">
                  <c:v>EAST &amp; CENTRAL BRIGHTON 1 PCN</c:v>
                </c:pt>
                <c:pt idx="29">
                  <c:v>PRESTON PARK COMMUNITY PCN</c:v>
                </c:pt>
                <c:pt idx="30">
                  <c:v>CHICHESTER ALLIANCE OF MEDICAL PRACTICES PCN</c:v>
                </c:pt>
                <c:pt idx="31">
                  <c:v>GOLDSTONE PCN</c:v>
                </c:pt>
                <c:pt idx="32">
                  <c:v>BRIGHTON CLUSTER 5 PCN</c:v>
                </c:pt>
                <c:pt idx="33">
                  <c:v>HORSHAM COLLABORATIVE PCN</c:v>
                </c:pt>
                <c:pt idx="34">
                  <c:v>HAYWARDS HEATH CENTRAL PCN</c:v>
                </c:pt>
                <c:pt idx="35">
                  <c:v>EAST &amp; CENTRAL BRIGHTON 2 PCN</c:v>
                </c:pt>
                <c:pt idx="36">
                  <c:v>HIGH WEALD PCN</c:v>
                </c:pt>
                <c:pt idx="37">
                  <c:v>RURAL ROTHER PCN</c:v>
                </c:pt>
                <c:pt idx="38">
                  <c:v>EAST GRINSTEAD PCN</c:v>
                </c:pt>
                <c:pt idx="39">
                  <c:v>BURGESS HILL &amp; VILLAGES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0"/>
                <c:pt idx="0">
                  <c:v>SEAFORD PCN</c:v>
                </c:pt>
                <c:pt idx="1">
                  <c:v>EASTBOURNE EAST PCN</c:v>
                </c:pt>
                <c:pt idx="2">
                  <c:v>CISSBURY INTEGRATED CARE PCN</c:v>
                </c:pt>
                <c:pt idx="3">
                  <c:v>LANCING AND SOMPTING PCN</c:v>
                </c:pt>
                <c:pt idx="4">
                  <c:v>HAILSHAM PCN</c:v>
                </c:pt>
                <c:pt idx="5">
                  <c:v>HASTINGS &amp; ST LEONARDS PCN</c:v>
                </c:pt>
                <c:pt idx="6">
                  <c:v>BRIGHTON II PCN</c:v>
                </c:pt>
                <c:pt idx="7">
                  <c:v>HORSHAM CENTRAL PCN</c:v>
                </c:pt>
                <c:pt idx="8">
                  <c:v>SOUTH CRAWLEY PCN</c:v>
                </c:pt>
                <c:pt idx="9">
                  <c:v>FOUNDRY HEALTHCARE LEWES PCN</c:v>
                </c:pt>
                <c:pt idx="10">
                  <c:v>ALPS GROUP PCN</c:v>
                </c:pt>
                <c:pt idx="11">
                  <c:v>CHANCTONBURY PCN</c:v>
                </c:pt>
                <c:pt idx="12">
                  <c:v>ANGMERING COPPICE FITZALAN (ACF) PCN</c:v>
                </c:pt>
                <c:pt idx="13">
                  <c:v>CENTRAL WORTHING PRACTICES PCN</c:v>
                </c:pt>
                <c:pt idx="14">
                  <c:v>WEST HOVE PCN</c:v>
                </c:pt>
                <c:pt idx="15">
                  <c:v>ARUN INTEGRATED CARE (AIC) PCN</c:v>
                </c:pt>
                <c:pt idx="16">
                  <c:v>VICTORIA EASTBOURNE PCN</c:v>
                </c:pt>
                <c:pt idx="17">
                  <c:v>BEXHILL PCN</c:v>
                </c:pt>
                <c:pt idx="18">
                  <c:v>COASTAL AND SOUTH DOWNS PCN</c:v>
                </c:pt>
                <c:pt idx="19">
                  <c:v>ICS</c:v>
                </c:pt>
                <c:pt idx="20">
                  <c:v>REGIS HEALTHCARE PCN</c:v>
                </c:pt>
                <c:pt idx="21">
                  <c:v>HEALTHY CRAWLEY PCN</c:v>
                </c:pt>
                <c:pt idx="22">
                  <c:v>THE HAVENS PCN</c:v>
                </c:pt>
                <c:pt idx="23">
                  <c:v>HAYWARDS HEATH VILLAGES PCN</c:v>
                </c:pt>
                <c:pt idx="24">
                  <c:v>RURAL NORTH CHICHESTER PCN</c:v>
                </c:pt>
                <c:pt idx="25">
                  <c:v>CRAWLEY CARE COLLABORATIVE PCN</c:v>
                </c:pt>
                <c:pt idx="26">
                  <c:v>GREATER WEALDEN PCN</c:v>
                </c:pt>
                <c:pt idx="27">
                  <c:v>SHOREHAM AND SOUTHWICK PCN</c:v>
                </c:pt>
                <c:pt idx="28">
                  <c:v>EAST &amp; CENTRAL BRIGHTON 1 PCN</c:v>
                </c:pt>
                <c:pt idx="29">
                  <c:v>PRESTON PARK COMMUNITY PCN</c:v>
                </c:pt>
                <c:pt idx="30">
                  <c:v>CHICHESTER ALLIANCE OF MEDICAL PRACTICES PCN</c:v>
                </c:pt>
                <c:pt idx="31">
                  <c:v>GOLDSTONE PCN</c:v>
                </c:pt>
                <c:pt idx="32">
                  <c:v>BRIGHTON CLUSTER 5 PCN</c:v>
                </c:pt>
                <c:pt idx="33">
                  <c:v>HORSHAM COLLABORATIVE PCN</c:v>
                </c:pt>
                <c:pt idx="34">
                  <c:v>HAYWARDS HEATH CENTRAL PCN</c:v>
                </c:pt>
                <c:pt idx="35">
                  <c:v>EAST &amp; CENTRAL BRIGHTON 2 PCN</c:v>
                </c:pt>
                <c:pt idx="36">
                  <c:v>HIGH WEALD PCN</c:v>
                </c:pt>
                <c:pt idx="37">
                  <c:v>RURAL ROTHER PCN</c:v>
                </c:pt>
                <c:pt idx="38">
                  <c:v>EAST GRINSTEAD PCN</c:v>
                </c:pt>
                <c:pt idx="39">
                  <c:v>BURGESS HILL &amp; VILLAGES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SEAFORD PCN</c:v>
                </c:pt>
                <c:pt idx="1">
                  <c:v>EASTBOURNE EAST PCN</c:v>
                </c:pt>
                <c:pt idx="2">
                  <c:v>CISSBURY INTEGRATED CARE PCN</c:v>
                </c:pt>
                <c:pt idx="3">
                  <c:v>LANCING AND SOMPTING PCN</c:v>
                </c:pt>
                <c:pt idx="4">
                  <c:v>HAILSHAM PCN</c:v>
                </c:pt>
                <c:pt idx="5">
                  <c:v>HASTINGS &amp; ST LEONARDS PCN</c:v>
                </c:pt>
                <c:pt idx="6">
                  <c:v>BRIGHTON II PCN</c:v>
                </c:pt>
                <c:pt idx="7">
                  <c:v>HORSHAM CENTRAL PCN</c:v>
                </c:pt>
                <c:pt idx="8">
                  <c:v>SOUTH CRAWLEY PCN</c:v>
                </c:pt>
                <c:pt idx="9">
                  <c:v>FOUNDRY HEALTHCARE LEWES PCN</c:v>
                </c:pt>
                <c:pt idx="10">
                  <c:v>ALPS GROUP PCN</c:v>
                </c:pt>
                <c:pt idx="11">
                  <c:v>CHANCTONBURY PCN</c:v>
                </c:pt>
                <c:pt idx="12">
                  <c:v>ANGMERING COPPICE FITZALAN (ACF) PCN</c:v>
                </c:pt>
                <c:pt idx="13">
                  <c:v>CENTRAL WORTHING PRACTICES PCN</c:v>
                </c:pt>
                <c:pt idx="14">
                  <c:v>WEST HOVE PCN</c:v>
                </c:pt>
                <c:pt idx="15">
                  <c:v>ARUN INTEGRATED CARE (AIC) PCN</c:v>
                </c:pt>
                <c:pt idx="16">
                  <c:v>VICTORIA EASTBOURNE PCN</c:v>
                </c:pt>
                <c:pt idx="17">
                  <c:v>BEXHILL PCN</c:v>
                </c:pt>
                <c:pt idx="18">
                  <c:v>COASTAL AND SOUTH DOWNS PCN</c:v>
                </c:pt>
                <c:pt idx="19">
                  <c:v>ICS</c:v>
                </c:pt>
                <c:pt idx="20">
                  <c:v>REGIS HEALTHCARE PCN</c:v>
                </c:pt>
                <c:pt idx="21">
                  <c:v>HEALTHY CRAWLEY PCN</c:v>
                </c:pt>
                <c:pt idx="22">
                  <c:v>THE HAVENS PCN</c:v>
                </c:pt>
                <c:pt idx="23">
                  <c:v>HAYWARDS HEATH VILLAGES PCN</c:v>
                </c:pt>
                <c:pt idx="24">
                  <c:v>RURAL NORTH CHICHESTER PCN</c:v>
                </c:pt>
                <c:pt idx="25">
                  <c:v>CRAWLEY CARE COLLABORATIVE PCN</c:v>
                </c:pt>
                <c:pt idx="26">
                  <c:v>GREATER WEALDEN PCN</c:v>
                </c:pt>
                <c:pt idx="27">
                  <c:v>SHOREHAM AND SOUTHWICK PCN</c:v>
                </c:pt>
                <c:pt idx="28">
                  <c:v>EAST &amp; CENTRAL BRIGHTON 1 PCN</c:v>
                </c:pt>
                <c:pt idx="29">
                  <c:v>PRESTON PARK COMMUNITY PCN</c:v>
                </c:pt>
                <c:pt idx="30">
                  <c:v>CHICHESTER ALLIANCE OF MEDICAL PRACTICES PCN</c:v>
                </c:pt>
                <c:pt idx="31">
                  <c:v>GOLDSTONE PCN</c:v>
                </c:pt>
                <c:pt idx="32">
                  <c:v>BRIGHTON CLUSTER 5 PCN</c:v>
                </c:pt>
                <c:pt idx="33">
                  <c:v>HORSHAM COLLABORATIVE PCN</c:v>
                </c:pt>
                <c:pt idx="34">
                  <c:v>HAYWARDS HEATH CENTRAL PCN</c:v>
                </c:pt>
                <c:pt idx="35">
                  <c:v>EAST &amp; CENTRAL BRIGHTON 2 PCN</c:v>
                </c:pt>
                <c:pt idx="36">
                  <c:v>HIGH WEALD PCN</c:v>
                </c:pt>
                <c:pt idx="37">
                  <c:v>RURAL ROTHER PCN</c:v>
                </c:pt>
                <c:pt idx="38">
                  <c:v>EAST GRINSTEAD PCN</c:v>
                </c:pt>
                <c:pt idx="39">
                  <c:v>BURGESS HILL &amp; VILLAGES PCN</c:v>
                </c:pt>
              </c:strCache>
            </c:strRef>
          </c:cat>
          <c:val>
            <c:numRef>
              <c:f>Sheet1!$F$2:$F$45</c:f>
              <c:numCache>
                <c:formatCode>General</c:formatCode>
                <c:ptCount val="44"/>
                <c:pt idx="0">
                  <c:v>0.82</c:v>
                </c:pt>
                <c:pt idx="1">
                  <c:v>0.84</c:v>
                </c:pt>
                <c:pt idx="2">
                  <c:v>0.86</c:v>
                </c:pt>
                <c:pt idx="3">
                  <c:v>0.86</c:v>
                </c:pt>
                <c:pt idx="4">
                  <c:v>0.86</c:v>
                </c:pt>
                <c:pt idx="5">
                  <c:v>0.87</c:v>
                </c:pt>
                <c:pt idx="6">
                  <c:v>0.89</c:v>
                </c:pt>
                <c:pt idx="7">
                  <c:v>0.89</c:v>
                </c:pt>
                <c:pt idx="8">
                  <c:v>0.89</c:v>
                </c:pt>
                <c:pt idx="9">
                  <c:v>0.89</c:v>
                </c:pt>
                <c:pt idx="10">
                  <c:v>0.89</c:v>
                </c:pt>
                <c:pt idx="11">
                  <c:v>0.89</c:v>
                </c:pt>
                <c:pt idx="12">
                  <c:v>0.9</c:v>
                </c:pt>
                <c:pt idx="13">
                  <c:v>0.9</c:v>
                </c:pt>
                <c:pt idx="14">
                  <c:v>0.9</c:v>
                </c:pt>
                <c:pt idx="15">
                  <c:v>0.9</c:v>
                </c:pt>
                <c:pt idx="16">
                  <c:v>0.9</c:v>
                </c:pt>
                <c:pt idx="17">
                  <c:v>0.9</c:v>
                </c:pt>
                <c:pt idx="18">
                  <c:v>0.91</c:v>
                </c:pt>
                <c:pt idx="19">
                  <c:v>0.92</c:v>
                </c:pt>
                <c:pt idx="20">
                  <c:v>0.92</c:v>
                </c:pt>
                <c:pt idx="21">
                  <c:v>0.92</c:v>
                </c:pt>
                <c:pt idx="22">
                  <c:v>0.92</c:v>
                </c:pt>
                <c:pt idx="23">
                  <c:v>0.93</c:v>
                </c:pt>
                <c:pt idx="24">
                  <c:v>0.93</c:v>
                </c:pt>
                <c:pt idx="25">
                  <c:v>0.93</c:v>
                </c:pt>
                <c:pt idx="26">
                  <c:v>0.94</c:v>
                </c:pt>
                <c:pt idx="27">
                  <c:v>0.94</c:v>
                </c:pt>
                <c:pt idx="28">
                  <c:v>0.95</c:v>
                </c:pt>
                <c:pt idx="29">
                  <c:v>0.95</c:v>
                </c:pt>
                <c:pt idx="30">
                  <c:v>0.95</c:v>
                </c:pt>
                <c:pt idx="31">
                  <c:v>0.95</c:v>
                </c:pt>
                <c:pt idx="32">
                  <c:v>0.95</c:v>
                </c:pt>
                <c:pt idx="33">
                  <c:v>0.95</c:v>
                </c:pt>
                <c:pt idx="34">
                  <c:v>0.96</c:v>
                </c:pt>
                <c:pt idx="35">
                  <c:v>0.96</c:v>
                </c:pt>
                <c:pt idx="36">
                  <c:v>0.96</c:v>
                </c:pt>
                <c:pt idx="37">
                  <c:v>0.96</c:v>
                </c:pt>
                <c:pt idx="38">
                  <c:v>0.96</c:v>
                </c:pt>
                <c:pt idx="39">
                  <c:v>0.97</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0"/>
                <c:pt idx="0">
                  <c:v>SEAFORD PCN</c:v>
                </c:pt>
                <c:pt idx="1">
                  <c:v>EASTBOURNE EAST PCN</c:v>
                </c:pt>
                <c:pt idx="2">
                  <c:v>CISSBURY INTEGRATED CARE PCN</c:v>
                </c:pt>
                <c:pt idx="3">
                  <c:v>LANCING AND SOMPTING PCN</c:v>
                </c:pt>
                <c:pt idx="4">
                  <c:v>HAILSHAM PCN</c:v>
                </c:pt>
                <c:pt idx="5">
                  <c:v>HASTINGS &amp; ST LEONARDS PCN</c:v>
                </c:pt>
                <c:pt idx="6">
                  <c:v>BRIGHTON II PCN</c:v>
                </c:pt>
                <c:pt idx="7">
                  <c:v>HORSHAM CENTRAL PCN</c:v>
                </c:pt>
                <c:pt idx="8">
                  <c:v>SOUTH CRAWLEY PCN</c:v>
                </c:pt>
                <c:pt idx="9">
                  <c:v>FOUNDRY HEALTHCARE LEWES PCN</c:v>
                </c:pt>
                <c:pt idx="10">
                  <c:v>ALPS GROUP PCN</c:v>
                </c:pt>
                <c:pt idx="11">
                  <c:v>CHANCTONBURY PCN</c:v>
                </c:pt>
                <c:pt idx="12">
                  <c:v>ANGMERING COPPICE FITZALAN (ACF) PCN</c:v>
                </c:pt>
                <c:pt idx="13">
                  <c:v>CENTRAL WORTHING PRACTICES PCN</c:v>
                </c:pt>
                <c:pt idx="14">
                  <c:v>WEST HOVE PCN</c:v>
                </c:pt>
                <c:pt idx="15">
                  <c:v>ARUN INTEGRATED CARE (AIC) PCN</c:v>
                </c:pt>
                <c:pt idx="16">
                  <c:v>VICTORIA EASTBOURNE PCN</c:v>
                </c:pt>
                <c:pt idx="17">
                  <c:v>BEXHILL PCN</c:v>
                </c:pt>
                <c:pt idx="18">
                  <c:v>COASTAL AND SOUTH DOWNS PCN</c:v>
                </c:pt>
                <c:pt idx="19">
                  <c:v>ICS</c:v>
                </c:pt>
                <c:pt idx="20">
                  <c:v>REGIS HEALTHCARE PCN</c:v>
                </c:pt>
                <c:pt idx="21">
                  <c:v>HEALTHY CRAWLEY PCN</c:v>
                </c:pt>
                <c:pt idx="22">
                  <c:v>THE HAVENS PCN</c:v>
                </c:pt>
                <c:pt idx="23">
                  <c:v>HAYWARDS HEATH VILLAGES PCN</c:v>
                </c:pt>
                <c:pt idx="24">
                  <c:v>RURAL NORTH CHICHESTER PCN</c:v>
                </c:pt>
                <c:pt idx="25">
                  <c:v>CRAWLEY CARE COLLABORATIVE PCN</c:v>
                </c:pt>
                <c:pt idx="26">
                  <c:v>GREATER WEALDEN PCN</c:v>
                </c:pt>
                <c:pt idx="27">
                  <c:v>SHOREHAM AND SOUTHWICK PCN</c:v>
                </c:pt>
                <c:pt idx="28">
                  <c:v>EAST &amp; CENTRAL BRIGHTON 1 PCN</c:v>
                </c:pt>
                <c:pt idx="29">
                  <c:v>PRESTON PARK COMMUNITY PCN</c:v>
                </c:pt>
                <c:pt idx="30">
                  <c:v>CHICHESTER ALLIANCE OF MEDICAL PRACTICES PCN</c:v>
                </c:pt>
                <c:pt idx="31">
                  <c:v>GOLDSTONE PCN</c:v>
                </c:pt>
                <c:pt idx="32">
                  <c:v>BRIGHTON CLUSTER 5 PCN</c:v>
                </c:pt>
                <c:pt idx="33">
                  <c:v>HORSHAM COLLABORATIVE PCN</c:v>
                </c:pt>
                <c:pt idx="34">
                  <c:v>HAYWARDS HEATH CENTRAL PCN</c:v>
                </c:pt>
                <c:pt idx="35">
                  <c:v>EAST &amp; CENTRAL BRIGHTON 2 PCN</c:v>
                </c:pt>
                <c:pt idx="36">
                  <c:v>HIGH WEALD PCN</c:v>
                </c:pt>
                <c:pt idx="37">
                  <c:v>RURAL ROTHER PCN</c:v>
                </c:pt>
                <c:pt idx="38">
                  <c:v>EAST GRINSTEAD PCN</c:v>
                </c:pt>
                <c:pt idx="39">
                  <c:v>BURGESS HILL &amp; VILLAGES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0"/>
                <c:pt idx="0">
                  <c:v>SEAFORD PCN</c:v>
                </c:pt>
                <c:pt idx="1">
                  <c:v>EASTBOURNE EAST PCN</c:v>
                </c:pt>
                <c:pt idx="2">
                  <c:v>CISSBURY INTEGRATED CARE PCN</c:v>
                </c:pt>
                <c:pt idx="3">
                  <c:v>LANCING AND SOMPTING PCN</c:v>
                </c:pt>
                <c:pt idx="4">
                  <c:v>HAILSHAM PCN</c:v>
                </c:pt>
                <c:pt idx="5">
                  <c:v>HASTINGS &amp; ST LEONARDS PCN</c:v>
                </c:pt>
                <c:pt idx="6">
                  <c:v>BRIGHTON II PCN</c:v>
                </c:pt>
                <c:pt idx="7">
                  <c:v>HORSHAM CENTRAL PCN</c:v>
                </c:pt>
                <c:pt idx="8">
                  <c:v>SOUTH CRAWLEY PCN</c:v>
                </c:pt>
                <c:pt idx="9">
                  <c:v>FOUNDRY HEALTHCARE LEWES PCN</c:v>
                </c:pt>
                <c:pt idx="10">
                  <c:v>ALPS GROUP PCN</c:v>
                </c:pt>
                <c:pt idx="11">
                  <c:v>CHANCTONBURY PCN</c:v>
                </c:pt>
                <c:pt idx="12">
                  <c:v>ANGMERING COPPICE FITZALAN (ACF) PCN</c:v>
                </c:pt>
                <c:pt idx="13">
                  <c:v>CENTRAL WORTHING PRACTICES PCN</c:v>
                </c:pt>
                <c:pt idx="14">
                  <c:v>WEST HOVE PCN</c:v>
                </c:pt>
                <c:pt idx="15">
                  <c:v>ARUN INTEGRATED CARE (AIC) PCN</c:v>
                </c:pt>
                <c:pt idx="16">
                  <c:v>VICTORIA EASTBOURNE PCN</c:v>
                </c:pt>
                <c:pt idx="17">
                  <c:v>BEXHILL PCN</c:v>
                </c:pt>
                <c:pt idx="18">
                  <c:v>COASTAL AND SOUTH DOWNS PCN</c:v>
                </c:pt>
                <c:pt idx="19">
                  <c:v>ICS</c:v>
                </c:pt>
                <c:pt idx="20">
                  <c:v>REGIS HEALTHCARE PCN</c:v>
                </c:pt>
                <c:pt idx="21">
                  <c:v>HEALTHY CRAWLEY PCN</c:v>
                </c:pt>
                <c:pt idx="22">
                  <c:v>THE HAVENS PCN</c:v>
                </c:pt>
                <c:pt idx="23">
                  <c:v>HAYWARDS HEATH VILLAGES PCN</c:v>
                </c:pt>
                <c:pt idx="24">
                  <c:v>RURAL NORTH CHICHESTER PCN</c:v>
                </c:pt>
                <c:pt idx="25">
                  <c:v>CRAWLEY CARE COLLABORATIVE PCN</c:v>
                </c:pt>
                <c:pt idx="26">
                  <c:v>GREATER WEALDEN PCN</c:v>
                </c:pt>
                <c:pt idx="27">
                  <c:v>SHOREHAM AND SOUTHWICK PCN</c:v>
                </c:pt>
                <c:pt idx="28">
                  <c:v>EAST &amp; CENTRAL BRIGHTON 1 PCN</c:v>
                </c:pt>
                <c:pt idx="29">
                  <c:v>PRESTON PARK COMMUNITY PCN</c:v>
                </c:pt>
                <c:pt idx="30">
                  <c:v>CHICHESTER ALLIANCE OF MEDICAL PRACTICES PCN</c:v>
                </c:pt>
                <c:pt idx="31">
                  <c:v>GOLDSTONE PCN</c:v>
                </c:pt>
                <c:pt idx="32">
                  <c:v>BRIGHTON CLUSTER 5 PCN</c:v>
                </c:pt>
                <c:pt idx="33">
                  <c:v>HORSHAM COLLABORATIVE PCN</c:v>
                </c:pt>
                <c:pt idx="34">
                  <c:v>HAYWARDS HEATH CENTRAL PCN</c:v>
                </c:pt>
                <c:pt idx="35">
                  <c:v>EAST &amp; CENTRAL BRIGHTON 2 PCN</c:v>
                </c:pt>
                <c:pt idx="36">
                  <c:v>HIGH WEALD PCN</c:v>
                </c:pt>
                <c:pt idx="37">
                  <c:v>RURAL ROTHER PCN</c:v>
                </c:pt>
                <c:pt idx="38">
                  <c:v>EAST GRINSTEAD PCN</c:v>
                </c:pt>
                <c:pt idx="39">
                  <c:v>BURGESS HILL &amp; VILLAGES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6982016"/>
        <c:axId val="12698048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SEAFORD PCN</c:v>
                </c:pt>
                <c:pt idx="1">
                  <c:v>EASTBOURNE EAST PCN</c:v>
                </c:pt>
                <c:pt idx="2">
                  <c:v>CISSBURY INTEGRATED CARE PCN</c:v>
                </c:pt>
                <c:pt idx="3">
                  <c:v>LANCING AND SOMPTING PCN</c:v>
                </c:pt>
                <c:pt idx="4">
                  <c:v>HAILSHAM PCN</c:v>
                </c:pt>
                <c:pt idx="5">
                  <c:v>HASTINGS &amp; ST LEONARDS PCN</c:v>
                </c:pt>
                <c:pt idx="6">
                  <c:v>BRIGHTON II PCN</c:v>
                </c:pt>
                <c:pt idx="7">
                  <c:v>HORSHAM CENTRAL PCN</c:v>
                </c:pt>
                <c:pt idx="8">
                  <c:v>SOUTH CRAWLEY PCN</c:v>
                </c:pt>
                <c:pt idx="9">
                  <c:v>FOUNDRY HEALTHCARE LEWES PCN</c:v>
                </c:pt>
                <c:pt idx="10">
                  <c:v>ALPS GROUP PCN</c:v>
                </c:pt>
                <c:pt idx="11">
                  <c:v>CHANCTONBURY PCN</c:v>
                </c:pt>
                <c:pt idx="12">
                  <c:v>ANGMERING COPPICE FITZALAN (ACF) PCN</c:v>
                </c:pt>
                <c:pt idx="13">
                  <c:v>CENTRAL WORTHING PRACTICES PCN</c:v>
                </c:pt>
                <c:pt idx="14">
                  <c:v>WEST HOVE PCN</c:v>
                </c:pt>
                <c:pt idx="15">
                  <c:v>ARUN INTEGRATED CARE (AIC) PCN</c:v>
                </c:pt>
                <c:pt idx="16">
                  <c:v>VICTORIA EASTBOURNE PCN</c:v>
                </c:pt>
                <c:pt idx="17">
                  <c:v>BEXHILL PCN</c:v>
                </c:pt>
                <c:pt idx="18">
                  <c:v>COASTAL AND SOUTH DOWNS PCN</c:v>
                </c:pt>
                <c:pt idx="19">
                  <c:v>ICS</c:v>
                </c:pt>
                <c:pt idx="20">
                  <c:v>REGIS HEALTHCARE PCN</c:v>
                </c:pt>
                <c:pt idx="21">
                  <c:v>HEALTHY CRAWLEY PCN</c:v>
                </c:pt>
                <c:pt idx="22">
                  <c:v>THE HAVENS PCN</c:v>
                </c:pt>
                <c:pt idx="23">
                  <c:v>HAYWARDS HEATH VILLAGES PCN</c:v>
                </c:pt>
                <c:pt idx="24">
                  <c:v>RURAL NORTH CHICHESTER PCN</c:v>
                </c:pt>
                <c:pt idx="25">
                  <c:v>CRAWLEY CARE COLLABORATIVE PCN</c:v>
                </c:pt>
                <c:pt idx="26">
                  <c:v>GREATER WEALDEN PCN</c:v>
                </c:pt>
                <c:pt idx="27">
                  <c:v>SHOREHAM AND SOUTHWICK PCN</c:v>
                </c:pt>
                <c:pt idx="28">
                  <c:v>EAST &amp; CENTRAL BRIGHTON 1 PCN</c:v>
                </c:pt>
                <c:pt idx="29">
                  <c:v>PRESTON PARK COMMUNITY PCN</c:v>
                </c:pt>
                <c:pt idx="30">
                  <c:v>CHICHESTER ALLIANCE OF MEDICAL PRACTICES PCN</c:v>
                </c:pt>
                <c:pt idx="31">
                  <c:v>GOLDSTONE PCN</c:v>
                </c:pt>
                <c:pt idx="32">
                  <c:v>BRIGHTON CLUSTER 5 PCN</c:v>
                </c:pt>
                <c:pt idx="33">
                  <c:v>HORSHAM COLLABORATIVE PCN</c:v>
                </c:pt>
                <c:pt idx="34">
                  <c:v>HAYWARDS HEATH CENTRAL PCN</c:v>
                </c:pt>
                <c:pt idx="35">
                  <c:v>EAST &amp; CENTRAL BRIGHTON 2 PCN</c:v>
                </c:pt>
                <c:pt idx="36">
                  <c:v>HIGH WEALD PCN</c:v>
                </c:pt>
                <c:pt idx="37">
                  <c:v>RURAL ROTHER PCN</c:v>
                </c:pt>
                <c:pt idx="38">
                  <c:v>EAST GRINSTEAD PCN</c:v>
                </c:pt>
                <c:pt idx="39">
                  <c:v>BURGESS HILL &amp; VILLAGES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0"/>
                <c:pt idx="0">
                  <c:v>SEAFORD PCN</c:v>
                </c:pt>
                <c:pt idx="1">
                  <c:v>EASTBOURNE EAST PCN</c:v>
                </c:pt>
                <c:pt idx="2">
                  <c:v>CISSBURY INTEGRATED CARE PCN</c:v>
                </c:pt>
                <c:pt idx="3">
                  <c:v>LANCING AND SOMPTING PCN</c:v>
                </c:pt>
                <c:pt idx="4">
                  <c:v>HAILSHAM PCN</c:v>
                </c:pt>
                <c:pt idx="5">
                  <c:v>HASTINGS &amp; ST LEONARDS PCN</c:v>
                </c:pt>
                <c:pt idx="6">
                  <c:v>BRIGHTON II PCN</c:v>
                </c:pt>
                <c:pt idx="7">
                  <c:v>HORSHAM CENTRAL PCN</c:v>
                </c:pt>
                <c:pt idx="8">
                  <c:v>SOUTH CRAWLEY PCN</c:v>
                </c:pt>
                <c:pt idx="9">
                  <c:v>FOUNDRY HEALTHCARE LEWES PCN</c:v>
                </c:pt>
                <c:pt idx="10">
                  <c:v>ALPS GROUP PCN</c:v>
                </c:pt>
                <c:pt idx="11">
                  <c:v>CHANCTONBURY PCN</c:v>
                </c:pt>
                <c:pt idx="12">
                  <c:v>ANGMERING COPPICE FITZALAN (ACF) PCN</c:v>
                </c:pt>
                <c:pt idx="13">
                  <c:v>CENTRAL WORTHING PRACTICES PCN</c:v>
                </c:pt>
                <c:pt idx="14">
                  <c:v>WEST HOVE PCN</c:v>
                </c:pt>
                <c:pt idx="15">
                  <c:v>ARUN INTEGRATED CARE (AIC) PCN</c:v>
                </c:pt>
                <c:pt idx="16">
                  <c:v>VICTORIA EASTBOURNE PCN</c:v>
                </c:pt>
                <c:pt idx="17">
                  <c:v>BEXHILL PCN</c:v>
                </c:pt>
                <c:pt idx="18">
                  <c:v>COASTAL AND SOUTH DOWNS PCN</c:v>
                </c:pt>
                <c:pt idx="19">
                  <c:v>ICS</c:v>
                </c:pt>
                <c:pt idx="20">
                  <c:v>REGIS HEALTHCARE PCN</c:v>
                </c:pt>
                <c:pt idx="21">
                  <c:v>HEALTHY CRAWLEY PCN</c:v>
                </c:pt>
                <c:pt idx="22">
                  <c:v>THE HAVENS PCN</c:v>
                </c:pt>
                <c:pt idx="23">
                  <c:v>HAYWARDS HEATH VILLAGES PCN</c:v>
                </c:pt>
                <c:pt idx="24">
                  <c:v>RURAL NORTH CHICHESTER PCN</c:v>
                </c:pt>
                <c:pt idx="25">
                  <c:v>CRAWLEY CARE COLLABORATIVE PCN</c:v>
                </c:pt>
                <c:pt idx="26">
                  <c:v>GREATER WEALDEN PCN</c:v>
                </c:pt>
                <c:pt idx="27">
                  <c:v>SHOREHAM AND SOUTHWICK PCN</c:v>
                </c:pt>
                <c:pt idx="28">
                  <c:v>EAST &amp; CENTRAL BRIGHTON 1 PCN</c:v>
                </c:pt>
                <c:pt idx="29">
                  <c:v>PRESTON PARK COMMUNITY PCN</c:v>
                </c:pt>
                <c:pt idx="30">
                  <c:v>CHICHESTER ALLIANCE OF MEDICAL PRACTICES PCN</c:v>
                </c:pt>
                <c:pt idx="31">
                  <c:v>GOLDSTONE PCN</c:v>
                </c:pt>
                <c:pt idx="32">
                  <c:v>BRIGHTON CLUSTER 5 PCN</c:v>
                </c:pt>
                <c:pt idx="33">
                  <c:v>HORSHAM COLLABORATIVE PCN</c:v>
                </c:pt>
                <c:pt idx="34">
                  <c:v>HAYWARDS HEATH CENTRAL PCN</c:v>
                </c:pt>
                <c:pt idx="35">
                  <c:v>EAST &amp; CENTRAL BRIGHTON 2 PCN</c:v>
                </c:pt>
                <c:pt idx="36">
                  <c:v>HIGH WEALD PCN</c:v>
                </c:pt>
                <c:pt idx="37">
                  <c:v>RURAL ROTHER PCN</c:v>
                </c:pt>
                <c:pt idx="38">
                  <c:v>EAST GRINSTEAD PCN</c:v>
                </c:pt>
                <c:pt idx="39">
                  <c:v>BURGESS HILL &amp; VILLAGES PCN</c:v>
                </c:pt>
              </c:strCache>
            </c:strRef>
          </c:cat>
          <c:val>
            <c:numRef>
              <c:f>Sheet1!$C$2:$C$45</c:f>
              <c:numCache>
                <c:formatCode>0%</c:formatCode>
                <c:ptCount val="44"/>
                <c:pt idx="0">
                  <c:v>0.82</c:v>
                </c:pt>
                <c:pt idx="1">
                  <c:v>0.84</c:v>
                </c:pt>
                <c:pt idx="2">
                  <c:v>0.86</c:v>
                </c:pt>
                <c:pt idx="3">
                  <c:v>0.86</c:v>
                </c:pt>
                <c:pt idx="4">
                  <c:v>0.86</c:v>
                </c:pt>
                <c:pt idx="5">
                  <c:v>0.87</c:v>
                </c:pt>
                <c:pt idx="6">
                  <c:v>0.89</c:v>
                </c:pt>
                <c:pt idx="7">
                  <c:v>0.89</c:v>
                </c:pt>
                <c:pt idx="8">
                  <c:v>0.89</c:v>
                </c:pt>
                <c:pt idx="9">
                  <c:v>0.89</c:v>
                </c:pt>
                <c:pt idx="10">
                  <c:v>0.89</c:v>
                </c:pt>
                <c:pt idx="11">
                  <c:v>0.89</c:v>
                </c:pt>
                <c:pt idx="12">
                  <c:v>0.9</c:v>
                </c:pt>
                <c:pt idx="13">
                  <c:v>0.9</c:v>
                </c:pt>
                <c:pt idx="14">
                  <c:v>0.9</c:v>
                </c:pt>
                <c:pt idx="15">
                  <c:v>0.9</c:v>
                </c:pt>
                <c:pt idx="16">
                  <c:v>0.9</c:v>
                </c:pt>
                <c:pt idx="17">
                  <c:v>0.9</c:v>
                </c:pt>
                <c:pt idx="18">
                  <c:v>0.91</c:v>
                </c:pt>
                <c:pt idx="19">
                  <c:v>-10</c:v>
                </c:pt>
                <c:pt idx="20">
                  <c:v>0.92</c:v>
                </c:pt>
                <c:pt idx="21">
                  <c:v>0.92</c:v>
                </c:pt>
                <c:pt idx="22">
                  <c:v>0.92</c:v>
                </c:pt>
                <c:pt idx="23">
                  <c:v>0.93</c:v>
                </c:pt>
                <c:pt idx="24">
                  <c:v>0.93</c:v>
                </c:pt>
                <c:pt idx="25">
                  <c:v>0.93</c:v>
                </c:pt>
                <c:pt idx="26">
                  <c:v>0.94</c:v>
                </c:pt>
                <c:pt idx="27">
                  <c:v>0.94</c:v>
                </c:pt>
                <c:pt idx="28">
                  <c:v>0.95</c:v>
                </c:pt>
                <c:pt idx="29">
                  <c:v>0.95</c:v>
                </c:pt>
                <c:pt idx="30">
                  <c:v>0.95</c:v>
                </c:pt>
                <c:pt idx="31">
                  <c:v>0.95</c:v>
                </c:pt>
                <c:pt idx="32">
                  <c:v>0.95</c:v>
                </c:pt>
                <c:pt idx="33">
                  <c:v>0.95</c:v>
                </c:pt>
                <c:pt idx="34">
                  <c:v>0.96</c:v>
                </c:pt>
                <c:pt idx="35">
                  <c:v>0.96</c:v>
                </c:pt>
                <c:pt idx="36">
                  <c:v>0.96</c:v>
                </c:pt>
                <c:pt idx="37">
                  <c:v>0.96</c:v>
                </c:pt>
                <c:pt idx="38">
                  <c:v>0.96</c:v>
                </c:pt>
                <c:pt idx="39">
                  <c:v>0.97</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0.92</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6968192"/>
        <c:axId val="126970496"/>
      </c:lineChart>
      <c:catAx>
        <c:axId val="12696819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6970496"/>
        <c:crosses val="autoZero"/>
        <c:auto val="1"/>
        <c:lblAlgn val="ctr"/>
        <c:lblOffset val="100"/>
        <c:noMultiLvlLbl val="0"/>
      </c:catAx>
      <c:valAx>
        <c:axId val="12697049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968192"/>
        <c:crosses val="autoZero"/>
        <c:crossBetween val="between"/>
      </c:valAx>
      <c:valAx>
        <c:axId val="126980480"/>
        <c:scaling>
          <c:orientation val="minMax"/>
          <c:max val="1"/>
          <c:min val="0"/>
        </c:scaling>
        <c:delete val="0"/>
        <c:axPos val="r"/>
        <c:numFmt formatCode="0%" sourceLinked="1"/>
        <c:majorTickMark val="none"/>
        <c:minorTickMark val="none"/>
        <c:tickLblPos val="none"/>
        <c:spPr>
          <a:ln>
            <a:noFill/>
          </a:ln>
        </c:spPr>
        <c:crossAx val="126982016"/>
        <c:crosses val="max"/>
        <c:crossBetween val="between"/>
      </c:valAx>
      <c:catAx>
        <c:axId val="126982016"/>
        <c:scaling>
          <c:orientation val="minMax"/>
        </c:scaling>
        <c:delete val="1"/>
        <c:axPos val="b"/>
        <c:numFmt formatCode="General" sourceLinked="1"/>
        <c:majorTickMark val="out"/>
        <c:minorTickMark val="none"/>
        <c:tickLblPos val="nextTo"/>
        <c:crossAx val="12698048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58</c:v>
                </c:pt>
                <c:pt idx="1">
                  <c:v>59</c:v>
                </c:pt>
                <c:pt idx="2">
                  <c:v>59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32</c:v>
                </c:pt>
                <c:pt idx="1">
                  <c:v>32</c:v>
                </c:pt>
                <c:pt idx="2">
                  <c:v>31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8</c:v>
                </c:pt>
                <c:pt idx="1">
                  <c:v>6</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7988096"/>
        <c:axId val="127989632"/>
      </c:barChart>
      <c:catAx>
        <c:axId val="12798809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7989632"/>
        <c:crosses val="autoZero"/>
        <c:auto val="1"/>
        <c:lblAlgn val="ctr"/>
        <c:lblOffset val="100"/>
        <c:noMultiLvlLbl val="0"/>
      </c:catAx>
      <c:valAx>
        <c:axId val="12798963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798809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64</c:v>
                </c:pt>
                <c:pt idx="1">
                  <c:v>75</c:v>
                </c:pt>
                <c:pt idx="2">
                  <c:v>67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30</c:v>
                </c:pt>
                <c:pt idx="1">
                  <c:v>21</c:v>
                </c:pt>
                <c:pt idx="2">
                  <c:v>28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6</c:v>
                </c:pt>
                <c:pt idx="1">
                  <c:v>4</c:v>
                </c:pt>
                <c:pt idx="2">
                  <c:v>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233856"/>
        <c:axId val="128235392"/>
      </c:barChart>
      <c:catAx>
        <c:axId val="12823385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35392"/>
        <c:crosses val="autoZero"/>
        <c:auto val="1"/>
        <c:lblAlgn val="ctr"/>
        <c:lblOffset val="100"/>
        <c:noMultiLvlLbl val="0"/>
      </c:catAx>
      <c:valAx>
        <c:axId val="12823539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3385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29</c:v>
                </c:pt>
                <c:pt idx="2">
                  <c:v>13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87</c:v>
                </c:pt>
                <c:pt idx="1">
                  <c:v>87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13</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825600"/>
        <c:axId val="128835584"/>
      </c:lineChart>
      <c:catAx>
        <c:axId val="1288256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835584"/>
        <c:crosses val="autoZero"/>
        <c:auto val="1"/>
        <c:lblAlgn val="ctr"/>
        <c:lblOffset val="100"/>
        <c:noMultiLvlLbl val="0"/>
      </c:catAx>
      <c:valAx>
        <c:axId val="1288355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8256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39</c:v>
                </c:pt>
                <c:pt idx="1">
                  <c:v>37</c:v>
                </c:pt>
                <c:pt idx="2">
                  <c:v>24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80</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20</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205952"/>
        <c:axId val="130416640"/>
      </c:lineChart>
      <c:catAx>
        <c:axId val="1302059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416640"/>
        <c:crosses val="autoZero"/>
        <c:auto val="1"/>
        <c:lblAlgn val="ctr"/>
        <c:lblOffset val="100"/>
        <c:noMultiLvlLbl val="0"/>
      </c:catAx>
      <c:valAx>
        <c:axId val="13041664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2059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THE HAVENS PCN</c:v>
                </c:pt>
                <c:pt idx="1">
                  <c:v>CRAWLEY CARE COLLABORATIVE PCN</c:v>
                </c:pt>
                <c:pt idx="2">
                  <c:v>ANGMERING COPPICE FITZALAN (ACF) PCN</c:v>
                </c:pt>
                <c:pt idx="3">
                  <c:v>CENTRAL WORTHING PRACTICES PCN</c:v>
                </c:pt>
                <c:pt idx="4">
                  <c:v>HAILSHAM PCN</c:v>
                </c:pt>
                <c:pt idx="5">
                  <c:v>HASTINGS &amp; ST LEONARDS PCN</c:v>
                </c:pt>
                <c:pt idx="6">
                  <c:v>COASTAL AND SOUTH DOWNS PCN</c:v>
                </c:pt>
                <c:pt idx="7">
                  <c:v>SEAFORD PCN</c:v>
                </c:pt>
                <c:pt idx="8">
                  <c:v>BRIGHTON CLUSTER 5 PCN</c:v>
                </c:pt>
                <c:pt idx="9">
                  <c:v>BRIGHTON II PCN</c:v>
                </c:pt>
                <c:pt idx="10">
                  <c:v>EASTBOURNE EAST PCN</c:v>
                </c:pt>
                <c:pt idx="11">
                  <c:v>SOUTH CRAWLEY PCN</c:v>
                </c:pt>
                <c:pt idx="12">
                  <c:v>VICTORIA EASTBOURNE PCN</c:v>
                </c:pt>
                <c:pt idx="13">
                  <c:v>EAST &amp; CENTRAL BRIGHTON 2 PCN</c:v>
                </c:pt>
                <c:pt idx="14">
                  <c:v>HORSHAM COLLABORATIVE PCN</c:v>
                </c:pt>
                <c:pt idx="15">
                  <c:v>ICS</c:v>
                </c:pt>
                <c:pt idx="16">
                  <c:v>WEST HOVE PCN</c:v>
                </c:pt>
                <c:pt idx="17">
                  <c:v>HEALTHY CRAWLEY PCN</c:v>
                </c:pt>
                <c:pt idx="18">
                  <c:v>GREATER WEALDEN PCN</c:v>
                </c:pt>
                <c:pt idx="19">
                  <c:v>FOUNDRY HEALTHCARE LEWES PCN</c:v>
                </c:pt>
                <c:pt idx="20">
                  <c:v>BEXHILL PCN</c:v>
                </c:pt>
                <c:pt idx="21">
                  <c:v>CISSBURY INTEGRATED CARE PCN</c:v>
                </c:pt>
                <c:pt idx="22">
                  <c:v>EAST &amp; CENTRAL BRIGHTON 1 PCN</c:v>
                </c:pt>
                <c:pt idx="23">
                  <c:v>REGIS HEALTHCARE PCN</c:v>
                </c:pt>
                <c:pt idx="24">
                  <c:v>PRESTON PARK COMMUNITY PCN</c:v>
                </c:pt>
                <c:pt idx="25">
                  <c:v>CHICHESTER ALLIANCE OF MEDICAL PRACTICES PCN</c:v>
                </c:pt>
                <c:pt idx="26">
                  <c:v>GOLDSTONE PCN</c:v>
                </c:pt>
                <c:pt idx="27">
                  <c:v>EAST GRINSTEAD PCN</c:v>
                </c:pt>
                <c:pt idx="28">
                  <c:v>HORSHAM CENTRAL PCN</c:v>
                </c:pt>
                <c:pt idx="29">
                  <c:v>ALPS GROUP PCN</c:v>
                </c:pt>
                <c:pt idx="30">
                  <c:v>HAYWARDS HEATH VILLAGES PCN</c:v>
                </c:pt>
                <c:pt idx="31">
                  <c:v>RURAL NORTH CHICHESTER PCN</c:v>
                </c:pt>
                <c:pt idx="32">
                  <c:v>HIGH WEALD PCN</c:v>
                </c:pt>
                <c:pt idx="33">
                  <c:v>LANCING AND SOMPTING PCN</c:v>
                </c:pt>
                <c:pt idx="34">
                  <c:v>ARUN INTEGRATED CARE (AIC) PCN</c:v>
                </c:pt>
                <c:pt idx="35">
                  <c:v>SHOREHAM AND SOUTHWICK PCN</c:v>
                </c:pt>
                <c:pt idx="36">
                  <c:v>HAYWARDS HEATH CENTRAL PCN</c:v>
                </c:pt>
                <c:pt idx="37">
                  <c:v>BURGESS HILL &amp; VILLAGES PCN</c:v>
                </c:pt>
                <c:pt idx="38">
                  <c:v>RURAL ROTHER PCN</c:v>
                </c:pt>
                <c:pt idx="39">
                  <c:v>CHANCTONBURY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0"/>
                <c:pt idx="0">
                  <c:v>THE HAVENS PCN</c:v>
                </c:pt>
                <c:pt idx="1">
                  <c:v>CRAWLEY CARE COLLABORATIVE PCN</c:v>
                </c:pt>
                <c:pt idx="2">
                  <c:v>ANGMERING COPPICE FITZALAN (ACF) PCN</c:v>
                </c:pt>
                <c:pt idx="3">
                  <c:v>CENTRAL WORTHING PRACTICES PCN</c:v>
                </c:pt>
                <c:pt idx="4">
                  <c:v>HAILSHAM PCN</c:v>
                </c:pt>
                <c:pt idx="5">
                  <c:v>HASTINGS &amp; ST LEONARDS PCN</c:v>
                </c:pt>
                <c:pt idx="6">
                  <c:v>COASTAL AND SOUTH DOWNS PCN</c:v>
                </c:pt>
                <c:pt idx="7">
                  <c:v>SEAFORD PCN</c:v>
                </c:pt>
                <c:pt idx="8">
                  <c:v>BRIGHTON CLUSTER 5 PCN</c:v>
                </c:pt>
                <c:pt idx="9">
                  <c:v>BRIGHTON II PCN</c:v>
                </c:pt>
                <c:pt idx="10">
                  <c:v>EASTBOURNE EAST PCN</c:v>
                </c:pt>
                <c:pt idx="11">
                  <c:v>SOUTH CRAWLEY PCN</c:v>
                </c:pt>
                <c:pt idx="12">
                  <c:v>VICTORIA EASTBOURNE PCN</c:v>
                </c:pt>
                <c:pt idx="13">
                  <c:v>EAST &amp; CENTRAL BRIGHTON 2 PCN</c:v>
                </c:pt>
                <c:pt idx="14">
                  <c:v>HORSHAM COLLABORATIVE PCN</c:v>
                </c:pt>
                <c:pt idx="15">
                  <c:v>ICS</c:v>
                </c:pt>
                <c:pt idx="16">
                  <c:v>WEST HOVE PCN</c:v>
                </c:pt>
                <c:pt idx="17">
                  <c:v>HEALTHY CRAWLEY PCN</c:v>
                </c:pt>
                <c:pt idx="18">
                  <c:v>GREATER WEALDEN PCN</c:v>
                </c:pt>
                <c:pt idx="19">
                  <c:v>FOUNDRY HEALTHCARE LEWES PCN</c:v>
                </c:pt>
                <c:pt idx="20">
                  <c:v>BEXHILL PCN</c:v>
                </c:pt>
                <c:pt idx="21">
                  <c:v>CISSBURY INTEGRATED CARE PCN</c:v>
                </c:pt>
                <c:pt idx="22">
                  <c:v>EAST &amp; CENTRAL BRIGHTON 1 PCN</c:v>
                </c:pt>
                <c:pt idx="23">
                  <c:v>REGIS HEALTHCARE PCN</c:v>
                </c:pt>
                <c:pt idx="24">
                  <c:v>PRESTON PARK COMMUNITY PCN</c:v>
                </c:pt>
                <c:pt idx="25">
                  <c:v>CHICHESTER ALLIANCE OF MEDICAL PRACTICES PCN</c:v>
                </c:pt>
                <c:pt idx="26">
                  <c:v>GOLDSTONE PCN</c:v>
                </c:pt>
                <c:pt idx="27">
                  <c:v>EAST GRINSTEAD PCN</c:v>
                </c:pt>
                <c:pt idx="28">
                  <c:v>HORSHAM CENTRAL PCN</c:v>
                </c:pt>
                <c:pt idx="29">
                  <c:v>ALPS GROUP PCN</c:v>
                </c:pt>
                <c:pt idx="30">
                  <c:v>HAYWARDS HEATH VILLAGES PCN</c:v>
                </c:pt>
                <c:pt idx="31">
                  <c:v>RURAL NORTH CHICHESTER PCN</c:v>
                </c:pt>
                <c:pt idx="32">
                  <c:v>HIGH WEALD PCN</c:v>
                </c:pt>
                <c:pt idx="33">
                  <c:v>LANCING AND SOMPTING PCN</c:v>
                </c:pt>
                <c:pt idx="34">
                  <c:v>ARUN INTEGRATED CARE (AIC) PCN</c:v>
                </c:pt>
                <c:pt idx="35">
                  <c:v>SHOREHAM AND SOUTHWICK PCN</c:v>
                </c:pt>
                <c:pt idx="36">
                  <c:v>HAYWARDS HEATH CENTRAL PCN</c:v>
                </c:pt>
                <c:pt idx="37">
                  <c:v>BURGESS HILL &amp; VILLAGES PCN</c:v>
                </c:pt>
                <c:pt idx="38">
                  <c:v>RURAL ROTHER PCN</c:v>
                </c:pt>
                <c:pt idx="39">
                  <c:v>CHANCTONBURY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THE HAVENS PCN</c:v>
                </c:pt>
                <c:pt idx="1">
                  <c:v>CRAWLEY CARE COLLABORATIVE PCN</c:v>
                </c:pt>
                <c:pt idx="2">
                  <c:v>ANGMERING COPPICE FITZALAN (ACF) PCN</c:v>
                </c:pt>
                <c:pt idx="3">
                  <c:v>CENTRAL WORTHING PRACTICES PCN</c:v>
                </c:pt>
                <c:pt idx="4">
                  <c:v>HAILSHAM PCN</c:v>
                </c:pt>
                <c:pt idx="5">
                  <c:v>HASTINGS &amp; ST LEONARDS PCN</c:v>
                </c:pt>
                <c:pt idx="6">
                  <c:v>COASTAL AND SOUTH DOWNS PCN</c:v>
                </c:pt>
                <c:pt idx="7">
                  <c:v>SEAFORD PCN</c:v>
                </c:pt>
                <c:pt idx="8">
                  <c:v>BRIGHTON CLUSTER 5 PCN</c:v>
                </c:pt>
                <c:pt idx="9">
                  <c:v>BRIGHTON II PCN</c:v>
                </c:pt>
                <c:pt idx="10">
                  <c:v>EASTBOURNE EAST PCN</c:v>
                </c:pt>
                <c:pt idx="11">
                  <c:v>SOUTH CRAWLEY PCN</c:v>
                </c:pt>
                <c:pt idx="12">
                  <c:v>VICTORIA EASTBOURNE PCN</c:v>
                </c:pt>
                <c:pt idx="13">
                  <c:v>EAST &amp; CENTRAL BRIGHTON 2 PCN</c:v>
                </c:pt>
                <c:pt idx="14">
                  <c:v>HORSHAM COLLABORATIVE PCN</c:v>
                </c:pt>
                <c:pt idx="15">
                  <c:v>ICS</c:v>
                </c:pt>
                <c:pt idx="16">
                  <c:v>WEST HOVE PCN</c:v>
                </c:pt>
                <c:pt idx="17">
                  <c:v>HEALTHY CRAWLEY PCN</c:v>
                </c:pt>
                <c:pt idx="18">
                  <c:v>GREATER WEALDEN PCN</c:v>
                </c:pt>
                <c:pt idx="19">
                  <c:v>FOUNDRY HEALTHCARE LEWES PCN</c:v>
                </c:pt>
                <c:pt idx="20">
                  <c:v>BEXHILL PCN</c:v>
                </c:pt>
                <c:pt idx="21">
                  <c:v>CISSBURY INTEGRATED CARE PCN</c:v>
                </c:pt>
                <c:pt idx="22">
                  <c:v>EAST &amp; CENTRAL BRIGHTON 1 PCN</c:v>
                </c:pt>
                <c:pt idx="23">
                  <c:v>REGIS HEALTHCARE PCN</c:v>
                </c:pt>
                <c:pt idx="24">
                  <c:v>PRESTON PARK COMMUNITY PCN</c:v>
                </c:pt>
                <c:pt idx="25">
                  <c:v>CHICHESTER ALLIANCE OF MEDICAL PRACTICES PCN</c:v>
                </c:pt>
                <c:pt idx="26">
                  <c:v>GOLDSTONE PCN</c:v>
                </c:pt>
                <c:pt idx="27">
                  <c:v>EAST GRINSTEAD PCN</c:v>
                </c:pt>
                <c:pt idx="28">
                  <c:v>HORSHAM CENTRAL PCN</c:v>
                </c:pt>
                <c:pt idx="29">
                  <c:v>ALPS GROUP PCN</c:v>
                </c:pt>
                <c:pt idx="30">
                  <c:v>HAYWARDS HEATH VILLAGES PCN</c:v>
                </c:pt>
                <c:pt idx="31">
                  <c:v>RURAL NORTH CHICHESTER PCN</c:v>
                </c:pt>
                <c:pt idx="32">
                  <c:v>HIGH WEALD PCN</c:v>
                </c:pt>
                <c:pt idx="33">
                  <c:v>LANCING AND SOMPTING PCN</c:v>
                </c:pt>
                <c:pt idx="34">
                  <c:v>ARUN INTEGRATED CARE (AIC) PCN</c:v>
                </c:pt>
                <c:pt idx="35">
                  <c:v>SHOREHAM AND SOUTHWICK PCN</c:v>
                </c:pt>
                <c:pt idx="36">
                  <c:v>HAYWARDS HEATH CENTRAL PCN</c:v>
                </c:pt>
                <c:pt idx="37">
                  <c:v>BURGESS HILL &amp; VILLAGES PCN</c:v>
                </c:pt>
                <c:pt idx="38">
                  <c:v>RURAL ROTHER PCN</c:v>
                </c:pt>
                <c:pt idx="39">
                  <c:v>CHANCTONBURY PCN</c:v>
                </c:pt>
              </c:strCache>
            </c:strRef>
          </c:cat>
          <c:val>
            <c:numRef>
              <c:f>Sheet1!$F$2:$F$45</c:f>
              <c:numCache>
                <c:formatCode>General</c:formatCode>
                <c:ptCount val="44"/>
                <c:pt idx="0">
                  <c:v>0.66</c:v>
                </c:pt>
                <c:pt idx="1">
                  <c:v>0.67</c:v>
                </c:pt>
                <c:pt idx="2">
                  <c:v>0.69</c:v>
                </c:pt>
                <c:pt idx="3">
                  <c:v>0.69</c:v>
                </c:pt>
                <c:pt idx="4">
                  <c:v>0.7</c:v>
                </c:pt>
                <c:pt idx="5">
                  <c:v>0.7</c:v>
                </c:pt>
                <c:pt idx="6">
                  <c:v>0.71</c:v>
                </c:pt>
                <c:pt idx="7">
                  <c:v>0.73</c:v>
                </c:pt>
                <c:pt idx="8">
                  <c:v>0.73</c:v>
                </c:pt>
                <c:pt idx="9">
                  <c:v>0.74</c:v>
                </c:pt>
                <c:pt idx="10">
                  <c:v>0.74</c:v>
                </c:pt>
                <c:pt idx="11">
                  <c:v>0.75</c:v>
                </c:pt>
                <c:pt idx="12">
                  <c:v>0.75</c:v>
                </c:pt>
                <c:pt idx="13">
                  <c:v>0.75</c:v>
                </c:pt>
                <c:pt idx="14">
                  <c:v>0.75</c:v>
                </c:pt>
                <c:pt idx="15">
                  <c:v>0.76</c:v>
                </c:pt>
                <c:pt idx="16">
                  <c:v>0.76</c:v>
                </c:pt>
                <c:pt idx="17">
                  <c:v>0.76</c:v>
                </c:pt>
                <c:pt idx="18">
                  <c:v>0.76</c:v>
                </c:pt>
                <c:pt idx="19">
                  <c:v>0.76</c:v>
                </c:pt>
                <c:pt idx="20">
                  <c:v>0.76</c:v>
                </c:pt>
                <c:pt idx="21">
                  <c:v>0.77</c:v>
                </c:pt>
                <c:pt idx="22">
                  <c:v>0.77</c:v>
                </c:pt>
                <c:pt idx="23">
                  <c:v>0.77</c:v>
                </c:pt>
                <c:pt idx="24">
                  <c:v>0.77</c:v>
                </c:pt>
                <c:pt idx="25">
                  <c:v>0.77</c:v>
                </c:pt>
                <c:pt idx="26">
                  <c:v>0.77</c:v>
                </c:pt>
                <c:pt idx="27">
                  <c:v>0.77</c:v>
                </c:pt>
                <c:pt idx="28">
                  <c:v>0.78</c:v>
                </c:pt>
                <c:pt idx="29">
                  <c:v>0.78</c:v>
                </c:pt>
                <c:pt idx="30">
                  <c:v>0.79</c:v>
                </c:pt>
                <c:pt idx="31">
                  <c:v>0.79</c:v>
                </c:pt>
                <c:pt idx="32">
                  <c:v>0.79</c:v>
                </c:pt>
                <c:pt idx="33">
                  <c:v>0.79</c:v>
                </c:pt>
                <c:pt idx="34">
                  <c:v>0.8</c:v>
                </c:pt>
                <c:pt idx="35">
                  <c:v>0.8</c:v>
                </c:pt>
                <c:pt idx="36">
                  <c:v>0.81</c:v>
                </c:pt>
                <c:pt idx="37">
                  <c:v>0.81</c:v>
                </c:pt>
                <c:pt idx="38">
                  <c:v>0.81</c:v>
                </c:pt>
                <c:pt idx="39">
                  <c:v>0.84</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0"/>
                <c:pt idx="0">
                  <c:v>THE HAVENS PCN</c:v>
                </c:pt>
                <c:pt idx="1">
                  <c:v>CRAWLEY CARE COLLABORATIVE PCN</c:v>
                </c:pt>
                <c:pt idx="2">
                  <c:v>ANGMERING COPPICE FITZALAN (ACF) PCN</c:v>
                </c:pt>
                <c:pt idx="3">
                  <c:v>CENTRAL WORTHING PRACTICES PCN</c:v>
                </c:pt>
                <c:pt idx="4">
                  <c:v>HAILSHAM PCN</c:v>
                </c:pt>
                <c:pt idx="5">
                  <c:v>HASTINGS &amp; ST LEONARDS PCN</c:v>
                </c:pt>
                <c:pt idx="6">
                  <c:v>COASTAL AND SOUTH DOWNS PCN</c:v>
                </c:pt>
                <c:pt idx="7">
                  <c:v>SEAFORD PCN</c:v>
                </c:pt>
                <c:pt idx="8">
                  <c:v>BRIGHTON CLUSTER 5 PCN</c:v>
                </c:pt>
                <c:pt idx="9">
                  <c:v>BRIGHTON II PCN</c:v>
                </c:pt>
                <c:pt idx="10">
                  <c:v>EASTBOURNE EAST PCN</c:v>
                </c:pt>
                <c:pt idx="11">
                  <c:v>SOUTH CRAWLEY PCN</c:v>
                </c:pt>
                <c:pt idx="12">
                  <c:v>VICTORIA EASTBOURNE PCN</c:v>
                </c:pt>
                <c:pt idx="13">
                  <c:v>EAST &amp; CENTRAL BRIGHTON 2 PCN</c:v>
                </c:pt>
                <c:pt idx="14">
                  <c:v>HORSHAM COLLABORATIVE PCN</c:v>
                </c:pt>
                <c:pt idx="15">
                  <c:v>ICS</c:v>
                </c:pt>
                <c:pt idx="16">
                  <c:v>WEST HOVE PCN</c:v>
                </c:pt>
                <c:pt idx="17">
                  <c:v>HEALTHY CRAWLEY PCN</c:v>
                </c:pt>
                <c:pt idx="18">
                  <c:v>GREATER WEALDEN PCN</c:v>
                </c:pt>
                <c:pt idx="19">
                  <c:v>FOUNDRY HEALTHCARE LEWES PCN</c:v>
                </c:pt>
                <c:pt idx="20">
                  <c:v>BEXHILL PCN</c:v>
                </c:pt>
                <c:pt idx="21">
                  <c:v>CISSBURY INTEGRATED CARE PCN</c:v>
                </c:pt>
                <c:pt idx="22">
                  <c:v>EAST &amp; CENTRAL BRIGHTON 1 PCN</c:v>
                </c:pt>
                <c:pt idx="23">
                  <c:v>REGIS HEALTHCARE PCN</c:v>
                </c:pt>
                <c:pt idx="24">
                  <c:v>PRESTON PARK COMMUNITY PCN</c:v>
                </c:pt>
                <c:pt idx="25">
                  <c:v>CHICHESTER ALLIANCE OF MEDICAL PRACTICES PCN</c:v>
                </c:pt>
                <c:pt idx="26">
                  <c:v>GOLDSTONE PCN</c:v>
                </c:pt>
                <c:pt idx="27">
                  <c:v>EAST GRINSTEAD PCN</c:v>
                </c:pt>
                <c:pt idx="28">
                  <c:v>HORSHAM CENTRAL PCN</c:v>
                </c:pt>
                <c:pt idx="29">
                  <c:v>ALPS GROUP PCN</c:v>
                </c:pt>
                <c:pt idx="30">
                  <c:v>HAYWARDS HEATH VILLAGES PCN</c:v>
                </c:pt>
                <c:pt idx="31">
                  <c:v>RURAL NORTH CHICHESTER PCN</c:v>
                </c:pt>
                <c:pt idx="32">
                  <c:v>HIGH WEALD PCN</c:v>
                </c:pt>
                <c:pt idx="33">
                  <c:v>LANCING AND SOMPTING PCN</c:v>
                </c:pt>
                <c:pt idx="34">
                  <c:v>ARUN INTEGRATED CARE (AIC) PCN</c:v>
                </c:pt>
                <c:pt idx="35">
                  <c:v>SHOREHAM AND SOUTHWICK PCN</c:v>
                </c:pt>
                <c:pt idx="36">
                  <c:v>HAYWARDS HEATH CENTRAL PCN</c:v>
                </c:pt>
                <c:pt idx="37">
                  <c:v>BURGESS HILL &amp; VILLAGES PCN</c:v>
                </c:pt>
                <c:pt idx="38">
                  <c:v>RURAL ROTHER PCN</c:v>
                </c:pt>
                <c:pt idx="39">
                  <c:v>CHANCTONBURY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0"/>
                <c:pt idx="0">
                  <c:v>THE HAVENS PCN</c:v>
                </c:pt>
                <c:pt idx="1">
                  <c:v>CRAWLEY CARE COLLABORATIVE PCN</c:v>
                </c:pt>
                <c:pt idx="2">
                  <c:v>ANGMERING COPPICE FITZALAN (ACF) PCN</c:v>
                </c:pt>
                <c:pt idx="3">
                  <c:v>CENTRAL WORTHING PRACTICES PCN</c:v>
                </c:pt>
                <c:pt idx="4">
                  <c:v>HAILSHAM PCN</c:v>
                </c:pt>
                <c:pt idx="5">
                  <c:v>HASTINGS &amp; ST LEONARDS PCN</c:v>
                </c:pt>
                <c:pt idx="6">
                  <c:v>COASTAL AND SOUTH DOWNS PCN</c:v>
                </c:pt>
                <c:pt idx="7">
                  <c:v>SEAFORD PCN</c:v>
                </c:pt>
                <c:pt idx="8">
                  <c:v>BRIGHTON CLUSTER 5 PCN</c:v>
                </c:pt>
                <c:pt idx="9">
                  <c:v>BRIGHTON II PCN</c:v>
                </c:pt>
                <c:pt idx="10">
                  <c:v>EASTBOURNE EAST PCN</c:v>
                </c:pt>
                <c:pt idx="11">
                  <c:v>SOUTH CRAWLEY PCN</c:v>
                </c:pt>
                <c:pt idx="12">
                  <c:v>VICTORIA EASTBOURNE PCN</c:v>
                </c:pt>
                <c:pt idx="13">
                  <c:v>EAST &amp; CENTRAL BRIGHTON 2 PCN</c:v>
                </c:pt>
                <c:pt idx="14">
                  <c:v>HORSHAM COLLABORATIVE PCN</c:v>
                </c:pt>
                <c:pt idx="15">
                  <c:v>ICS</c:v>
                </c:pt>
                <c:pt idx="16">
                  <c:v>WEST HOVE PCN</c:v>
                </c:pt>
                <c:pt idx="17">
                  <c:v>HEALTHY CRAWLEY PCN</c:v>
                </c:pt>
                <c:pt idx="18">
                  <c:v>GREATER WEALDEN PCN</c:v>
                </c:pt>
                <c:pt idx="19">
                  <c:v>FOUNDRY HEALTHCARE LEWES PCN</c:v>
                </c:pt>
                <c:pt idx="20">
                  <c:v>BEXHILL PCN</c:v>
                </c:pt>
                <c:pt idx="21">
                  <c:v>CISSBURY INTEGRATED CARE PCN</c:v>
                </c:pt>
                <c:pt idx="22">
                  <c:v>EAST &amp; CENTRAL BRIGHTON 1 PCN</c:v>
                </c:pt>
                <c:pt idx="23">
                  <c:v>REGIS HEALTHCARE PCN</c:v>
                </c:pt>
                <c:pt idx="24">
                  <c:v>PRESTON PARK COMMUNITY PCN</c:v>
                </c:pt>
                <c:pt idx="25">
                  <c:v>CHICHESTER ALLIANCE OF MEDICAL PRACTICES PCN</c:v>
                </c:pt>
                <c:pt idx="26">
                  <c:v>GOLDSTONE PCN</c:v>
                </c:pt>
                <c:pt idx="27">
                  <c:v>EAST GRINSTEAD PCN</c:v>
                </c:pt>
                <c:pt idx="28">
                  <c:v>HORSHAM CENTRAL PCN</c:v>
                </c:pt>
                <c:pt idx="29">
                  <c:v>ALPS GROUP PCN</c:v>
                </c:pt>
                <c:pt idx="30">
                  <c:v>HAYWARDS HEATH VILLAGES PCN</c:v>
                </c:pt>
                <c:pt idx="31">
                  <c:v>RURAL NORTH CHICHESTER PCN</c:v>
                </c:pt>
                <c:pt idx="32">
                  <c:v>HIGH WEALD PCN</c:v>
                </c:pt>
                <c:pt idx="33">
                  <c:v>LANCING AND SOMPTING PCN</c:v>
                </c:pt>
                <c:pt idx="34">
                  <c:v>ARUN INTEGRATED CARE (AIC) PCN</c:v>
                </c:pt>
                <c:pt idx="35">
                  <c:v>SHOREHAM AND SOUTHWICK PCN</c:v>
                </c:pt>
                <c:pt idx="36">
                  <c:v>HAYWARDS HEATH CENTRAL PCN</c:v>
                </c:pt>
                <c:pt idx="37">
                  <c:v>BURGESS HILL &amp; VILLAGES PCN</c:v>
                </c:pt>
                <c:pt idx="38">
                  <c:v>RURAL ROTHER PCN</c:v>
                </c:pt>
                <c:pt idx="39">
                  <c:v>CHANCTONBURY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30699648"/>
        <c:axId val="13069785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THE HAVENS PCN</c:v>
                </c:pt>
                <c:pt idx="1">
                  <c:v>CRAWLEY CARE COLLABORATIVE PCN</c:v>
                </c:pt>
                <c:pt idx="2">
                  <c:v>ANGMERING COPPICE FITZALAN (ACF) PCN</c:v>
                </c:pt>
                <c:pt idx="3">
                  <c:v>CENTRAL WORTHING PRACTICES PCN</c:v>
                </c:pt>
                <c:pt idx="4">
                  <c:v>HAILSHAM PCN</c:v>
                </c:pt>
                <c:pt idx="5">
                  <c:v>HASTINGS &amp; ST LEONARDS PCN</c:v>
                </c:pt>
                <c:pt idx="6">
                  <c:v>COASTAL AND SOUTH DOWNS PCN</c:v>
                </c:pt>
                <c:pt idx="7">
                  <c:v>SEAFORD PCN</c:v>
                </c:pt>
                <c:pt idx="8">
                  <c:v>BRIGHTON CLUSTER 5 PCN</c:v>
                </c:pt>
                <c:pt idx="9">
                  <c:v>BRIGHTON II PCN</c:v>
                </c:pt>
                <c:pt idx="10">
                  <c:v>EASTBOURNE EAST PCN</c:v>
                </c:pt>
                <c:pt idx="11">
                  <c:v>SOUTH CRAWLEY PCN</c:v>
                </c:pt>
                <c:pt idx="12">
                  <c:v>VICTORIA EASTBOURNE PCN</c:v>
                </c:pt>
                <c:pt idx="13">
                  <c:v>EAST &amp; CENTRAL BRIGHTON 2 PCN</c:v>
                </c:pt>
                <c:pt idx="14">
                  <c:v>HORSHAM COLLABORATIVE PCN</c:v>
                </c:pt>
                <c:pt idx="15">
                  <c:v>ICS</c:v>
                </c:pt>
                <c:pt idx="16">
                  <c:v>WEST HOVE PCN</c:v>
                </c:pt>
                <c:pt idx="17">
                  <c:v>HEALTHY CRAWLEY PCN</c:v>
                </c:pt>
                <c:pt idx="18">
                  <c:v>GREATER WEALDEN PCN</c:v>
                </c:pt>
                <c:pt idx="19">
                  <c:v>FOUNDRY HEALTHCARE LEWES PCN</c:v>
                </c:pt>
                <c:pt idx="20">
                  <c:v>BEXHILL PCN</c:v>
                </c:pt>
                <c:pt idx="21">
                  <c:v>CISSBURY INTEGRATED CARE PCN</c:v>
                </c:pt>
                <c:pt idx="22">
                  <c:v>EAST &amp; CENTRAL BRIGHTON 1 PCN</c:v>
                </c:pt>
                <c:pt idx="23">
                  <c:v>REGIS HEALTHCARE PCN</c:v>
                </c:pt>
                <c:pt idx="24">
                  <c:v>PRESTON PARK COMMUNITY PCN</c:v>
                </c:pt>
                <c:pt idx="25">
                  <c:v>CHICHESTER ALLIANCE OF MEDICAL PRACTICES PCN</c:v>
                </c:pt>
                <c:pt idx="26">
                  <c:v>GOLDSTONE PCN</c:v>
                </c:pt>
                <c:pt idx="27">
                  <c:v>EAST GRINSTEAD PCN</c:v>
                </c:pt>
                <c:pt idx="28">
                  <c:v>HORSHAM CENTRAL PCN</c:v>
                </c:pt>
                <c:pt idx="29">
                  <c:v>ALPS GROUP PCN</c:v>
                </c:pt>
                <c:pt idx="30">
                  <c:v>HAYWARDS HEATH VILLAGES PCN</c:v>
                </c:pt>
                <c:pt idx="31">
                  <c:v>RURAL NORTH CHICHESTER PCN</c:v>
                </c:pt>
                <c:pt idx="32">
                  <c:v>HIGH WEALD PCN</c:v>
                </c:pt>
                <c:pt idx="33">
                  <c:v>LANCING AND SOMPTING PCN</c:v>
                </c:pt>
                <c:pt idx="34">
                  <c:v>ARUN INTEGRATED CARE (AIC) PCN</c:v>
                </c:pt>
                <c:pt idx="35">
                  <c:v>SHOREHAM AND SOUTHWICK PCN</c:v>
                </c:pt>
                <c:pt idx="36">
                  <c:v>HAYWARDS HEATH CENTRAL PCN</c:v>
                </c:pt>
                <c:pt idx="37">
                  <c:v>BURGESS HILL &amp; VILLAGES PCN</c:v>
                </c:pt>
                <c:pt idx="38">
                  <c:v>RURAL ROTHER PCN</c:v>
                </c:pt>
                <c:pt idx="39">
                  <c:v>CHANCTONBURY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0"/>
                <c:pt idx="0">
                  <c:v>THE HAVENS PCN</c:v>
                </c:pt>
                <c:pt idx="1">
                  <c:v>CRAWLEY CARE COLLABORATIVE PCN</c:v>
                </c:pt>
                <c:pt idx="2">
                  <c:v>ANGMERING COPPICE FITZALAN (ACF) PCN</c:v>
                </c:pt>
                <c:pt idx="3">
                  <c:v>CENTRAL WORTHING PRACTICES PCN</c:v>
                </c:pt>
                <c:pt idx="4">
                  <c:v>HAILSHAM PCN</c:v>
                </c:pt>
                <c:pt idx="5">
                  <c:v>HASTINGS &amp; ST LEONARDS PCN</c:v>
                </c:pt>
                <c:pt idx="6">
                  <c:v>COASTAL AND SOUTH DOWNS PCN</c:v>
                </c:pt>
                <c:pt idx="7">
                  <c:v>SEAFORD PCN</c:v>
                </c:pt>
                <c:pt idx="8">
                  <c:v>BRIGHTON CLUSTER 5 PCN</c:v>
                </c:pt>
                <c:pt idx="9">
                  <c:v>BRIGHTON II PCN</c:v>
                </c:pt>
                <c:pt idx="10">
                  <c:v>EASTBOURNE EAST PCN</c:v>
                </c:pt>
                <c:pt idx="11">
                  <c:v>SOUTH CRAWLEY PCN</c:v>
                </c:pt>
                <c:pt idx="12">
                  <c:v>VICTORIA EASTBOURNE PCN</c:v>
                </c:pt>
                <c:pt idx="13">
                  <c:v>EAST &amp; CENTRAL BRIGHTON 2 PCN</c:v>
                </c:pt>
                <c:pt idx="14">
                  <c:v>HORSHAM COLLABORATIVE PCN</c:v>
                </c:pt>
                <c:pt idx="15">
                  <c:v>ICS</c:v>
                </c:pt>
                <c:pt idx="16">
                  <c:v>WEST HOVE PCN</c:v>
                </c:pt>
                <c:pt idx="17">
                  <c:v>HEALTHY CRAWLEY PCN</c:v>
                </c:pt>
                <c:pt idx="18">
                  <c:v>GREATER WEALDEN PCN</c:v>
                </c:pt>
                <c:pt idx="19">
                  <c:v>FOUNDRY HEALTHCARE LEWES PCN</c:v>
                </c:pt>
                <c:pt idx="20">
                  <c:v>BEXHILL PCN</c:v>
                </c:pt>
                <c:pt idx="21">
                  <c:v>CISSBURY INTEGRATED CARE PCN</c:v>
                </c:pt>
                <c:pt idx="22">
                  <c:v>EAST &amp; CENTRAL BRIGHTON 1 PCN</c:v>
                </c:pt>
                <c:pt idx="23">
                  <c:v>REGIS HEALTHCARE PCN</c:v>
                </c:pt>
                <c:pt idx="24">
                  <c:v>PRESTON PARK COMMUNITY PCN</c:v>
                </c:pt>
                <c:pt idx="25">
                  <c:v>CHICHESTER ALLIANCE OF MEDICAL PRACTICES PCN</c:v>
                </c:pt>
                <c:pt idx="26">
                  <c:v>GOLDSTONE PCN</c:v>
                </c:pt>
                <c:pt idx="27">
                  <c:v>EAST GRINSTEAD PCN</c:v>
                </c:pt>
                <c:pt idx="28">
                  <c:v>HORSHAM CENTRAL PCN</c:v>
                </c:pt>
                <c:pt idx="29">
                  <c:v>ALPS GROUP PCN</c:v>
                </c:pt>
                <c:pt idx="30">
                  <c:v>HAYWARDS HEATH VILLAGES PCN</c:v>
                </c:pt>
                <c:pt idx="31">
                  <c:v>RURAL NORTH CHICHESTER PCN</c:v>
                </c:pt>
                <c:pt idx="32">
                  <c:v>HIGH WEALD PCN</c:v>
                </c:pt>
                <c:pt idx="33">
                  <c:v>LANCING AND SOMPTING PCN</c:v>
                </c:pt>
                <c:pt idx="34">
                  <c:v>ARUN INTEGRATED CARE (AIC) PCN</c:v>
                </c:pt>
                <c:pt idx="35">
                  <c:v>SHOREHAM AND SOUTHWICK PCN</c:v>
                </c:pt>
                <c:pt idx="36">
                  <c:v>HAYWARDS HEATH CENTRAL PCN</c:v>
                </c:pt>
                <c:pt idx="37">
                  <c:v>BURGESS HILL &amp; VILLAGES PCN</c:v>
                </c:pt>
                <c:pt idx="38">
                  <c:v>RURAL ROTHER PCN</c:v>
                </c:pt>
                <c:pt idx="39">
                  <c:v>CHANCTONBURY PCN</c:v>
                </c:pt>
              </c:strCache>
            </c:strRef>
          </c:cat>
          <c:val>
            <c:numRef>
              <c:f>Sheet1!$C$2:$C$45</c:f>
              <c:numCache>
                <c:formatCode>0%</c:formatCode>
                <c:ptCount val="44"/>
                <c:pt idx="0">
                  <c:v>0.66</c:v>
                </c:pt>
                <c:pt idx="1">
                  <c:v>0.67</c:v>
                </c:pt>
                <c:pt idx="2">
                  <c:v>0.69</c:v>
                </c:pt>
                <c:pt idx="3">
                  <c:v>0.69</c:v>
                </c:pt>
                <c:pt idx="4">
                  <c:v>0.7</c:v>
                </c:pt>
                <c:pt idx="5">
                  <c:v>0.7</c:v>
                </c:pt>
                <c:pt idx="6">
                  <c:v>0.71</c:v>
                </c:pt>
                <c:pt idx="7">
                  <c:v>0.73</c:v>
                </c:pt>
                <c:pt idx="8">
                  <c:v>0.73</c:v>
                </c:pt>
                <c:pt idx="9">
                  <c:v>0.74</c:v>
                </c:pt>
                <c:pt idx="10">
                  <c:v>0.74</c:v>
                </c:pt>
                <c:pt idx="11">
                  <c:v>0.75</c:v>
                </c:pt>
                <c:pt idx="12">
                  <c:v>0.75</c:v>
                </c:pt>
                <c:pt idx="13">
                  <c:v>0.75</c:v>
                </c:pt>
                <c:pt idx="14">
                  <c:v>0.75</c:v>
                </c:pt>
                <c:pt idx="15">
                  <c:v>-10</c:v>
                </c:pt>
                <c:pt idx="16">
                  <c:v>0.76</c:v>
                </c:pt>
                <c:pt idx="17">
                  <c:v>0.76</c:v>
                </c:pt>
                <c:pt idx="18">
                  <c:v>0.76</c:v>
                </c:pt>
                <c:pt idx="19">
                  <c:v>0.76</c:v>
                </c:pt>
                <c:pt idx="20">
                  <c:v>0.76</c:v>
                </c:pt>
                <c:pt idx="21">
                  <c:v>0.77</c:v>
                </c:pt>
                <c:pt idx="22">
                  <c:v>0.77</c:v>
                </c:pt>
                <c:pt idx="23">
                  <c:v>0.77</c:v>
                </c:pt>
                <c:pt idx="24">
                  <c:v>0.77</c:v>
                </c:pt>
                <c:pt idx="25">
                  <c:v>0.77</c:v>
                </c:pt>
                <c:pt idx="26">
                  <c:v>0.77</c:v>
                </c:pt>
                <c:pt idx="27">
                  <c:v>0.77</c:v>
                </c:pt>
                <c:pt idx="28">
                  <c:v>0.78</c:v>
                </c:pt>
                <c:pt idx="29">
                  <c:v>0.78</c:v>
                </c:pt>
                <c:pt idx="30">
                  <c:v>0.79</c:v>
                </c:pt>
                <c:pt idx="31">
                  <c:v>0.79</c:v>
                </c:pt>
                <c:pt idx="32">
                  <c:v>0.79</c:v>
                </c:pt>
                <c:pt idx="33">
                  <c:v>0.79</c:v>
                </c:pt>
                <c:pt idx="34">
                  <c:v>0.8</c:v>
                </c:pt>
                <c:pt idx="35">
                  <c:v>0.8</c:v>
                </c:pt>
                <c:pt idx="36">
                  <c:v>0.81</c:v>
                </c:pt>
                <c:pt idx="37">
                  <c:v>0.81</c:v>
                </c:pt>
                <c:pt idx="38">
                  <c:v>0.81</c:v>
                </c:pt>
                <c:pt idx="39">
                  <c:v>0.84</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0.76</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30685568"/>
        <c:axId val="130696320"/>
      </c:lineChart>
      <c:catAx>
        <c:axId val="13068556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30696320"/>
        <c:crosses val="autoZero"/>
        <c:auto val="1"/>
        <c:lblAlgn val="ctr"/>
        <c:lblOffset val="100"/>
        <c:noMultiLvlLbl val="0"/>
      </c:catAx>
      <c:valAx>
        <c:axId val="1306963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30685568"/>
        <c:crosses val="autoZero"/>
        <c:crossBetween val="between"/>
      </c:valAx>
      <c:valAx>
        <c:axId val="130697856"/>
        <c:scaling>
          <c:orientation val="minMax"/>
          <c:max val="1"/>
          <c:min val="0"/>
        </c:scaling>
        <c:delete val="0"/>
        <c:axPos val="r"/>
        <c:numFmt formatCode="0%" sourceLinked="1"/>
        <c:majorTickMark val="none"/>
        <c:minorTickMark val="none"/>
        <c:tickLblPos val="none"/>
        <c:spPr>
          <a:ln>
            <a:noFill/>
          </a:ln>
        </c:spPr>
        <c:crossAx val="130699648"/>
        <c:crosses val="max"/>
        <c:crossBetween val="between"/>
      </c:valAx>
      <c:catAx>
        <c:axId val="130699648"/>
        <c:scaling>
          <c:orientation val="minMax"/>
        </c:scaling>
        <c:delete val="1"/>
        <c:axPos val="b"/>
        <c:numFmt formatCode="General" sourceLinked="1"/>
        <c:majorTickMark val="out"/>
        <c:minorTickMark val="none"/>
        <c:tickLblPos val="nextTo"/>
        <c:crossAx val="13069785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27</c:v>
                </c:pt>
                <c:pt idx="1">
                  <c:v>42</c:v>
                </c:pt>
                <c:pt idx="2">
                  <c:v>20</c:v>
                </c:pt>
                <c:pt idx="3">
                  <c:v>7</c:v>
                </c:pt>
                <c:pt idx="4">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491648"/>
        <c:axId val="144493184"/>
      </c:lineChart>
      <c:catAx>
        <c:axId val="1444916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493184"/>
        <c:crosses val="autoZero"/>
        <c:auto val="1"/>
        <c:lblAlgn val="ctr"/>
        <c:lblOffset val="100"/>
        <c:noMultiLvlLbl val="0"/>
      </c:catAx>
      <c:valAx>
        <c:axId val="1444931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4916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0"/>
                <c:pt idx="0">
                  <c:v>THE HAVENS PCN</c:v>
                </c:pt>
                <c:pt idx="1">
                  <c:v>FOUNDRY HEALTHCARE LEWES PCN</c:v>
                </c:pt>
                <c:pt idx="2">
                  <c:v>CRAWLEY CARE COLLABORATIVE PCN</c:v>
                </c:pt>
                <c:pt idx="3">
                  <c:v>HAILSHAM PCN</c:v>
                </c:pt>
                <c:pt idx="4">
                  <c:v>COASTAL AND SOUTH DOWNS PCN</c:v>
                </c:pt>
                <c:pt idx="5">
                  <c:v>ANGMERING COPPICE FITZALAN (ACF) PCN</c:v>
                </c:pt>
                <c:pt idx="6">
                  <c:v>EAST GRINSTEAD PCN</c:v>
                </c:pt>
                <c:pt idx="7">
                  <c:v>HASTINGS &amp; ST LEONARDS PCN</c:v>
                </c:pt>
                <c:pt idx="8">
                  <c:v>GREATER WEALDEN PCN</c:v>
                </c:pt>
                <c:pt idx="9">
                  <c:v>REGIS HEALTHCARE PCN</c:v>
                </c:pt>
                <c:pt idx="10">
                  <c:v>WEST HOVE PCN</c:v>
                </c:pt>
                <c:pt idx="11">
                  <c:v>CHICHESTER ALLIANCE OF MEDICAL PRACTICES PCN</c:v>
                </c:pt>
                <c:pt idx="12">
                  <c:v>SOUTH CRAWLEY PCN</c:v>
                </c:pt>
                <c:pt idx="13">
                  <c:v>EASTBOURNE EAST PCN</c:v>
                </c:pt>
                <c:pt idx="14">
                  <c:v>HORSHAM COLLABORATIVE PCN</c:v>
                </c:pt>
                <c:pt idx="15">
                  <c:v>CISSBURY INTEGRATED CARE PCN</c:v>
                </c:pt>
                <c:pt idx="16">
                  <c:v>HEALTHY CRAWLEY PCN</c:v>
                </c:pt>
                <c:pt idx="17">
                  <c:v>VICTORIA EASTBOURNE PCN</c:v>
                </c:pt>
                <c:pt idx="18">
                  <c:v>HIGH WEALD PCN</c:v>
                </c:pt>
                <c:pt idx="19">
                  <c:v>ICS</c:v>
                </c:pt>
                <c:pt idx="20">
                  <c:v>HAYWARDS HEATH CENTRAL PCN</c:v>
                </c:pt>
                <c:pt idx="21">
                  <c:v>EAST &amp; CENTRAL BRIGHTON 1 PCN</c:v>
                </c:pt>
                <c:pt idx="22">
                  <c:v>SEAFORD PCN</c:v>
                </c:pt>
                <c:pt idx="23">
                  <c:v>CENTRAL WORTHING PRACTICES PCN</c:v>
                </c:pt>
                <c:pt idx="24">
                  <c:v>EAST &amp; CENTRAL BRIGHTON 2 PCN</c:v>
                </c:pt>
                <c:pt idx="25">
                  <c:v>CHANCTONBURY PCN</c:v>
                </c:pt>
                <c:pt idx="26">
                  <c:v>HAYWARDS HEATH VILLAGES PCN</c:v>
                </c:pt>
                <c:pt idx="27">
                  <c:v>BRIGHTON II PCN</c:v>
                </c:pt>
                <c:pt idx="28">
                  <c:v>GOLDSTONE PCN</c:v>
                </c:pt>
                <c:pt idx="29">
                  <c:v>BEXHILL PCN</c:v>
                </c:pt>
                <c:pt idx="30">
                  <c:v>LANCING AND SOMPTING PCN</c:v>
                </c:pt>
                <c:pt idx="31">
                  <c:v>SHOREHAM AND SOUTHWICK PCN</c:v>
                </c:pt>
                <c:pt idx="32">
                  <c:v>ARUN INTEGRATED CARE (AIC) PCN</c:v>
                </c:pt>
                <c:pt idx="33">
                  <c:v>BURGESS HILL &amp; VILLAGES PCN</c:v>
                </c:pt>
                <c:pt idx="34">
                  <c:v>HORSHAM CENTRAL PCN</c:v>
                </c:pt>
                <c:pt idx="35">
                  <c:v>BRIGHTON CLUSTER 5 PCN</c:v>
                </c:pt>
                <c:pt idx="36">
                  <c:v>RURAL NORTH CHICHESTER PCN</c:v>
                </c:pt>
                <c:pt idx="37">
                  <c:v>ALPS GROUP PCN</c:v>
                </c:pt>
                <c:pt idx="38">
                  <c:v>RURAL ROTHER PCN</c:v>
                </c:pt>
                <c:pt idx="39">
                  <c:v>PRESTON PARK COMMUNITY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40"/>
                <c:pt idx="0">
                  <c:v>THE HAVENS PCN</c:v>
                </c:pt>
                <c:pt idx="1">
                  <c:v>FOUNDRY HEALTHCARE LEWES PCN</c:v>
                </c:pt>
                <c:pt idx="2">
                  <c:v>CRAWLEY CARE COLLABORATIVE PCN</c:v>
                </c:pt>
                <c:pt idx="3">
                  <c:v>HAILSHAM PCN</c:v>
                </c:pt>
                <c:pt idx="4">
                  <c:v>COASTAL AND SOUTH DOWNS PCN</c:v>
                </c:pt>
                <c:pt idx="5">
                  <c:v>ANGMERING COPPICE FITZALAN (ACF) PCN</c:v>
                </c:pt>
                <c:pt idx="6">
                  <c:v>EAST GRINSTEAD PCN</c:v>
                </c:pt>
                <c:pt idx="7">
                  <c:v>HASTINGS &amp; ST LEONARDS PCN</c:v>
                </c:pt>
                <c:pt idx="8">
                  <c:v>GREATER WEALDEN PCN</c:v>
                </c:pt>
                <c:pt idx="9">
                  <c:v>REGIS HEALTHCARE PCN</c:v>
                </c:pt>
                <c:pt idx="10">
                  <c:v>WEST HOVE PCN</c:v>
                </c:pt>
                <c:pt idx="11">
                  <c:v>CHICHESTER ALLIANCE OF MEDICAL PRACTICES PCN</c:v>
                </c:pt>
                <c:pt idx="12">
                  <c:v>SOUTH CRAWLEY PCN</c:v>
                </c:pt>
                <c:pt idx="13">
                  <c:v>EASTBOURNE EAST PCN</c:v>
                </c:pt>
                <c:pt idx="14">
                  <c:v>HORSHAM COLLABORATIVE PCN</c:v>
                </c:pt>
                <c:pt idx="15">
                  <c:v>CISSBURY INTEGRATED CARE PCN</c:v>
                </c:pt>
                <c:pt idx="16">
                  <c:v>HEALTHY CRAWLEY PCN</c:v>
                </c:pt>
                <c:pt idx="17">
                  <c:v>VICTORIA EASTBOURNE PCN</c:v>
                </c:pt>
                <c:pt idx="18">
                  <c:v>HIGH WEALD PCN</c:v>
                </c:pt>
                <c:pt idx="19">
                  <c:v>ICS</c:v>
                </c:pt>
                <c:pt idx="20">
                  <c:v>HAYWARDS HEATH CENTRAL PCN</c:v>
                </c:pt>
                <c:pt idx="21">
                  <c:v>EAST &amp; CENTRAL BRIGHTON 1 PCN</c:v>
                </c:pt>
                <c:pt idx="22">
                  <c:v>SEAFORD PCN</c:v>
                </c:pt>
                <c:pt idx="23">
                  <c:v>CENTRAL WORTHING PRACTICES PCN</c:v>
                </c:pt>
                <c:pt idx="24">
                  <c:v>EAST &amp; CENTRAL BRIGHTON 2 PCN</c:v>
                </c:pt>
                <c:pt idx="25">
                  <c:v>CHANCTONBURY PCN</c:v>
                </c:pt>
                <c:pt idx="26">
                  <c:v>HAYWARDS HEATH VILLAGES PCN</c:v>
                </c:pt>
                <c:pt idx="27">
                  <c:v>BRIGHTON II PCN</c:v>
                </c:pt>
                <c:pt idx="28">
                  <c:v>GOLDSTONE PCN</c:v>
                </c:pt>
                <c:pt idx="29">
                  <c:v>BEXHILL PCN</c:v>
                </c:pt>
                <c:pt idx="30">
                  <c:v>LANCING AND SOMPTING PCN</c:v>
                </c:pt>
                <c:pt idx="31">
                  <c:v>SHOREHAM AND SOUTHWICK PCN</c:v>
                </c:pt>
                <c:pt idx="32">
                  <c:v>ARUN INTEGRATED CARE (AIC) PCN</c:v>
                </c:pt>
                <c:pt idx="33">
                  <c:v>BURGESS HILL &amp; VILLAGES PCN</c:v>
                </c:pt>
                <c:pt idx="34">
                  <c:v>HORSHAM CENTRAL PCN</c:v>
                </c:pt>
                <c:pt idx="35">
                  <c:v>BRIGHTON CLUSTER 5 PCN</c:v>
                </c:pt>
                <c:pt idx="36">
                  <c:v>RURAL NORTH CHICHESTER PCN</c:v>
                </c:pt>
                <c:pt idx="37">
                  <c:v>ALPS GROUP PCN</c:v>
                </c:pt>
                <c:pt idx="38">
                  <c:v>RURAL ROTHER PCN</c:v>
                </c:pt>
                <c:pt idx="39">
                  <c:v>PRESTON PARK COMMUNITY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0"/>
                <c:pt idx="0">
                  <c:v>THE HAVENS PCN</c:v>
                </c:pt>
                <c:pt idx="1">
                  <c:v>FOUNDRY HEALTHCARE LEWES PCN</c:v>
                </c:pt>
                <c:pt idx="2">
                  <c:v>CRAWLEY CARE COLLABORATIVE PCN</c:v>
                </c:pt>
                <c:pt idx="3">
                  <c:v>HAILSHAM PCN</c:v>
                </c:pt>
                <c:pt idx="4">
                  <c:v>COASTAL AND SOUTH DOWNS PCN</c:v>
                </c:pt>
                <c:pt idx="5">
                  <c:v>ANGMERING COPPICE FITZALAN (ACF) PCN</c:v>
                </c:pt>
                <c:pt idx="6">
                  <c:v>EAST GRINSTEAD PCN</c:v>
                </c:pt>
                <c:pt idx="7">
                  <c:v>HASTINGS &amp; ST LEONARDS PCN</c:v>
                </c:pt>
                <c:pt idx="8">
                  <c:v>GREATER WEALDEN PCN</c:v>
                </c:pt>
                <c:pt idx="9">
                  <c:v>REGIS HEALTHCARE PCN</c:v>
                </c:pt>
                <c:pt idx="10">
                  <c:v>WEST HOVE PCN</c:v>
                </c:pt>
                <c:pt idx="11">
                  <c:v>CHICHESTER ALLIANCE OF MEDICAL PRACTICES PCN</c:v>
                </c:pt>
                <c:pt idx="12">
                  <c:v>SOUTH CRAWLEY PCN</c:v>
                </c:pt>
                <c:pt idx="13">
                  <c:v>EASTBOURNE EAST PCN</c:v>
                </c:pt>
                <c:pt idx="14">
                  <c:v>HORSHAM COLLABORATIVE PCN</c:v>
                </c:pt>
                <c:pt idx="15">
                  <c:v>CISSBURY INTEGRATED CARE PCN</c:v>
                </c:pt>
                <c:pt idx="16">
                  <c:v>HEALTHY CRAWLEY PCN</c:v>
                </c:pt>
                <c:pt idx="17">
                  <c:v>VICTORIA EASTBOURNE PCN</c:v>
                </c:pt>
                <c:pt idx="18">
                  <c:v>HIGH WEALD PCN</c:v>
                </c:pt>
                <c:pt idx="19">
                  <c:v>ICS</c:v>
                </c:pt>
                <c:pt idx="20">
                  <c:v>HAYWARDS HEATH CENTRAL PCN</c:v>
                </c:pt>
                <c:pt idx="21">
                  <c:v>EAST &amp; CENTRAL BRIGHTON 1 PCN</c:v>
                </c:pt>
                <c:pt idx="22">
                  <c:v>SEAFORD PCN</c:v>
                </c:pt>
                <c:pt idx="23">
                  <c:v>CENTRAL WORTHING PRACTICES PCN</c:v>
                </c:pt>
                <c:pt idx="24">
                  <c:v>EAST &amp; CENTRAL BRIGHTON 2 PCN</c:v>
                </c:pt>
                <c:pt idx="25">
                  <c:v>CHANCTONBURY PCN</c:v>
                </c:pt>
                <c:pt idx="26">
                  <c:v>HAYWARDS HEATH VILLAGES PCN</c:v>
                </c:pt>
                <c:pt idx="27">
                  <c:v>BRIGHTON II PCN</c:v>
                </c:pt>
                <c:pt idx="28">
                  <c:v>GOLDSTONE PCN</c:v>
                </c:pt>
                <c:pt idx="29">
                  <c:v>BEXHILL PCN</c:v>
                </c:pt>
                <c:pt idx="30">
                  <c:v>LANCING AND SOMPTING PCN</c:v>
                </c:pt>
                <c:pt idx="31">
                  <c:v>SHOREHAM AND SOUTHWICK PCN</c:v>
                </c:pt>
                <c:pt idx="32">
                  <c:v>ARUN INTEGRATED CARE (AIC) PCN</c:v>
                </c:pt>
                <c:pt idx="33">
                  <c:v>BURGESS HILL &amp; VILLAGES PCN</c:v>
                </c:pt>
                <c:pt idx="34">
                  <c:v>HORSHAM CENTRAL PCN</c:v>
                </c:pt>
                <c:pt idx="35">
                  <c:v>BRIGHTON CLUSTER 5 PCN</c:v>
                </c:pt>
                <c:pt idx="36">
                  <c:v>RURAL NORTH CHICHESTER PCN</c:v>
                </c:pt>
                <c:pt idx="37">
                  <c:v>ALPS GROUP PCN</c:v>
                </c:pt>
                <c:pt idx="38">
                  <c:v>RURAL ROTHER PCN</c:v>
                </c:pt>
                <c:pt idx="39">
                  <c:v>PRESTON PARK COMMUNITY PCN</c:v>
                </c:pt>
              </c:strCache>
            </c:strRef>
          </c:cat>
          <c:val>
            <c:numRef>
              <c:f>Sheet1!$F$2:$F$45</c:f>
              <c:numCache>
                <c:formatCode>General</c:formatCode>
                <c:ptCount val="44"/>
                <c:pt idx="0">
                  <c:v>0.56000000000000005</c:v>
                </c:pt>
                <c:pt idx="1">
                  <c:v>0.56999999999999995</c:v>
                </c:pt>
                <c:pt idx="2">
                  <c:v>0.56999999999999995</c:v>
                </c:pt>
                <c:pt idx="3">
                  <c:v>0.6</c:v>
                </c:pt>
                <c:pt idx="4">
                  <c:v>0.61</c:v>
                </c:pt>
                <c:pt idx="5">
                  <c:v>0.63</c:v>
                </c:pt>
                <c:pt idx="6">
                  <c:v>0.63</c:v>
                </c:pt>
                <c:pt idx="7">
                  <c:v>0.64</c:v>
                </c:pt>
                <c:pt idx="8">
                  <c:v>0.65</c:v>
                </c:pt>
                <c:pt idx="9">
                  <c:v>0.66</c:v>
                </c:pt>
                <c:pt idx="10">
                  <c:v>0.66</c:v>
                </c:pt>
                <c:pt idx="11">
                  <c:v>0.66</c:v>
                </c:pt>
                <c:pt idx="12">
                  <c:v>0.66</c:v>
                </c:pt>
                <c:pt idx="13">
                  <c:v>0.66</c:v>
                </c:pt>
                <c:pt idx="14">
                  <c:v>0.66</c:v>
                </c:pt>
                <c:pt idx="15">
                  <c:v>0.68</c:v>
                </c:pt>
                <c:pt idx="16">
                  <c:v>0.68</c:v>
                </c:pt>
                <c:pt idx="17">
                  <c:v>0.68</c:v>
                </c:pt>
                <c:pt idx="18">
                  <c:v>0.68</c:v>
                </c:pt>
                <c:pt idx="19">
                  <c:v>0.69</c:v>
                </c:pt>
                <c:pt idx="20">
                  <c:v>0.69</c:v>
                </c:pt>
                <c:pt idx="21">
                  <c:v>0.69</c:v>
                </c:pt>
                <c:pt idx="22">
                  <c:v>0.7</c:v>
                </c:pt>
                <c:pt idx="23">
                  <c:v>0.7</c:v>
                </c:pt>
                <c:pt idx="24">
                  <c:v>0.7</c:v>
                </c:pt>
                <c:pt idx="25">
                  <c:v>0.7</c:v>
                </c:pt>
                <c:pt idx="26">
                  <c:v>0.71</c:v>
                </c:pt>
                <c:pt idx="27">
                  <c:v>0.71</c:v>
                </c:pt>
                <c:pt idx="28">
                  <c:v>0.71</c:v>
                </c:pt>
                <c:pt idx="29">
                  <c:v>0.71</c:v>
                </c:pt>
                <c:pt idx="30">
                  <c:v>0.71</c:v>
                </c:pt>
                <c:pt idx="31">
                  <c:v>0.72</c:v>
                </c:pt>
                <c:pt idx="32">
                  <c:v>0.73</c:v>
                </c:pt>
                <c:pt idx="33">
                  <c:v>0.74</c:v>
                </c:pt>
                <c:pt idx="34">
                  <c:v>0.74</c:v>
                </c:pt>
                <c:pt idx="35">
                  <c:v>0.74</c:v>
                </c:pt>
                <c:pt idx="36">
                  <c:v>0.77</c:v>
                </c:pt>
                <c:pt idx="37">
                  <c:v>0.77</c:v>
                </c:pt>
                <c:pt idx="38">
                  <c:v>0.8</c:v>
                </c:pt>
                <c:pt idx="39">
                  <c:v>0.81</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40"/>
                <c:pt idx="0">
                  <c:v>THE HAVENS PCN</c:v>
                </c:pt>
                <c:pt idx="1">
                  <c:v>FOUNDRY HEALTHCARE LEWES PCN</c:v>
                </c:pt>
                <c:pt idx="2">
                  <c:v>CRAWLEY CARE COLLABORATIVE PCN</c:v>
                </c:pt>
                <c:pt idx="3">
                  <c:v>HAILSHAM PCN</c:v>
                </c:pt>
                <c:pt idx="4">
                  <c:v>COASTAL AND SOUTH DOWNS PCN</c:v>
                </c:pt>
                <c:pt idx="5">
                  <c:v>ANGMERING COPPICE FITZALAN (ACF) PCN</c:v>
                </c:pt>
                <c:pt idx="6">
                  <c:v>EAST GRINSTEAD PCN</c:v>
                </c:pt>
                <c:pt idx="7">
                  <c:v>HASTINGS &amp; ST LEONARDS PCN</c:v>
                </c:pt>
                <c:pt idx="8">
                  <c:v>GREATER WEALDEN PCN</c:v>
                </c:pt>
                <c:pt idx="9">
                  <c:v>REGIS HEALTHCARE PCN</c:v>
                </c:pt>
                <c:pt idx="10">
                  <c:v>WEST HOVE PCN</c:v>
                </c:pt>
                <c:pt idx="11">
                  <c:v>CHICHESTER ALLIANCE OF MEDICAL PRACTICES PCN</c:v>
                </c:pt>
                <c:pt idx="12">
                  <c:v>SOUTH CRAWLEY PCN</c:v>
                </c:pt>
                <c:pt idx="13">
                  <c:v>EASTBOURNE EAST PCN</c:v>
                </c:pt>
                <c:pt idx="14">
                  <c:v>HORSHAM COLLABORATIVE PCN</c:v>
                </c:pt>
                <c:pt idx="15">
                  <c:v>CISSBURY INTEGRATED CARE PCN</c:v>
                </c:pt>
                <c:pt idx="16">
                  <c:v>HEALTHY CRAWLEY PCN</c:v>
                </c:pt>
                <c:pt idx="17">
                  <c:v>VICTORIA EASTBOURNE PCN</c:v>
                </c:pt>
                <c:pt idx="18">
                  <c:v>HIGH WEALD PCN</c:v>
                </c:pt>
                <c:pt idx="19">
                  <c:v>ICS</c:v>
                </c:pt>
                <c:pt idx="20">
                  <c:v>HAYWARDS HEATH CENTRAL PCN</c:v>
                </c:pt>
                <c:pt idx="21">
                  <c:v>EAST &amp; CENTRAL BRIGHTON 1 PCN</c:v>
                </c:pt>
                <c:pt idx="22">
                  <c:v>SEAFORD PCN</c:v>
                </c:pt>
                <c:pt idx="23">
                  <c:v>CENTRAL WORTHING PRACTICES PCN</c:v>
                </c:pt>
                <c:pt idx="24">
                  <c:v>EAST &amp; CENTRAL BRIGHTON 2 PCN</c:v>
                </c:pt>
                <c:pt idx="25">
                  <c:v>CHANCTONBURY PCN</c:v>
                </c:pt>
                <c:pt idx="26">
                  <c:v>HAYWARDS HEATH VILLAGES PCN</c:v>
                </c:pt>
                <c:pt idx="27">
                  <c:v>BRIGHTON II PCN</c:v>
                </c:pt>
                <c:pt idx="28">
                  <c:v>GOLDSTONE PCN</c:v>
                </c:pt>
                <c:pt idx="29">
                  <c:v>BEXHILL PCN</c:v>
                </c:pt>
                <c:pt idx="30">
                  <c:v>LANCING AND SOMPTING PCN</c:v>
                </c:pt>
                <c:pt idx="31">
                  <c:v>SHOREHAM AND SOUTHWICK PCN</c:v>
                </c:pt>
                <c:pt idx="32">
                  <c:v>ARUN INTEGRATED CARE (AIC) PCN</c:v>
                </c:pt>
                <c:pt idx="33">
                  <c:v>BURGESS HILL &amp; VILLAGES PCN</c:v>
                </c:pt>
                <c:pt idx="34">
                  <c:v>HORSHAM CENTRAL PCN</c:v>
                </c:pt>
                <c:pt idx="35">
                  <c:v>BRIGHTON CLUSTER 5 PCN</c:v>
                </c:pt>
                <c:pt idx="36">
                  <c:v>RURAL NORTH CHICHESTER PCN</c:v>
                </c:pt>
                <c:pt idx="37">
                  <c:v>ALPS GROUP PCN</c:v>
                </c:pt>
                <c:pt idx="38">
                  <c:v>RURAL ROTHER PCN</c:v>
                </c:pt>
                <c:pt idx="39">
                  <c:v>PRESTON PARK COMMUNITY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40"/>
                <c:pt idx="0">
                  <c:v>THE HAVENS PCN</c:v>
                </c:pt>
                <c:pt idx="1">
                  <c:v>FOUNDRY HEALTHCARE LEWES PCN</c:v>
                </c:pt>
                <c:pt idx="2">
                  <c:v>CRAWLEY CARE COLLABORATIVE PCN</c:v>
                </c:pt>
                <c:pt idx="3">
                  <c:v>HAILSHAM PCN</c:v>
                </c:pt>
                <c:pt idx="4">
                  <c:v>COASTAL AND SOUTH DOWNS PCN</c:v>
                </c:pt>
                <c:pt idx="5">
                  <c:v>ANGMERING COPPICE FITZALAN (ACF) PCN</c:v>
                </c:pt>
                <c:pt idx="6">
                  <c:v>EAST GRINSTEAD PCN</c:v>
                </c:pt>
                <c:pt idx="7">
                  <c:v>HASTINGS &amp; ST LEONARDS PCN</c:v>
                </c:pt>
                <c:pt idx="8">
                  <c:v>GREATER WEALDEN PCN</c:v>
                </c:pt>
                <c:pt idx="9">
                  <c:v>REGIS HEALTHCARE PCN</c:v>
                </c:pt>
                <c:pt idx="10">
                  <c:v>WEST HOVE PCN</c:v>
                </c:pt>
                <c:pt idx="11">
                  <c:v>CHICHESTER ALLIANCE OF MEDICAL PRACTICES PCN</c:v>
                </c:pt>
                <c:pt idx="12">
                  <c:v>SOUTH CRAWLEY PCN</c:v>
                </c:pt>
                <c:pt idx="13">
                  <c:v>EASTBOURNE EAST PCN</c:v>
                </c:pt>
                <c:pt idx="14">
                  <c:v>HORSHAM COLLABORATIVE PCN</c:v>
                </c:pt>
                <c:pt idx="15">
                  <c:v>CISSBURY INTEGRATED CARE PCN</c:v>
                </c:pt>
                <c:pt idx="16">
                  <c:v>HEALTHY CRAWLEY PCN</c:v>
                </c:pt>
                <c:pt idx="17">
                  <c:v>VICTORIA EASTBOURNE PCN</c:v>
                </c:pt>
                <c:pt idx="18">
                  <c:v>HIGH WEALD PCN</c:v>
                </c:pt>
                <c:pt idx="19">
                  <c:v>ICS</c:v>
                </c:pt>
                <c:pt idx="20">
                  <c:v>HAYWARDS HEATH CENTRAL PCN</c:v>
                </c:pt>
                <c:pt idx="21">
                  <c:v>EAST &amp; CENTRAL BRIGHTON 1 PCN</c:v>
                </c:pt>
                <c:pt idx="22">
                  <c:v>SEAFORD PCN</c:v>
                </c:pt>
                <c:pt idx="23">
                  <c:v>CENTRAL WORTHING PRACTICES PCN</c:v>
                </c:pt>
                <c:pt idx="24">
                  <c:v>EAST &amp; CENTRAL BRIGHTON 2 PCN</c:v>
                </c:pt>
                <c:pt idx="25">
                  <c:v>CHANCTONBURY PCN</c:v>
                </c:pt>
                <c:pt idx="26">
                  <c:v>HAYWARDS HEATH VILLAGES PCN</c:v>
                </c:pt>
                <c:pt idx="27">
                  <c:v>BRIGHTON II PCN</c:v>
                </c:pt>
                <c:pt idx="28">
                  <c:v>GOLDSTONE PCN</c:v>
                </c:pt>
                <c:pt idx="29">
                  <c:v>BEXHILL PCN</c:v>
                </c:pt>
                <c:pt idx="30">
                  <c:v>LANCING AND SOMPTING PCN</c:v>
                </c:pt>
                <c:pt idx="31">
                  <c:v>SHOREHAM AND SOUTHWICK PCN</c:v>
                </c:pt>
                <c:pt idx="32">
                  <c:v>ARUN INTEGRATED CARE (AIC) PCN</c:v>
                </c:pt>
                <c:pt idx="33">
                  <c:v>BURGESS HILL &amp; VILLAGES PCN</c:v>
                </c:pt>
                <c:pt idx="34">
                  <c:v>HORSHAM CENTRAL PCN</c:v>
                </c:pt>
                <c:pt idx="35">
                  <c:v>BRIGHTON CLUSTER 5 PCN</c:v>
                </c:pt>
                <c:pt idx="36">
                  <c:v>RURAL NORTH CHICHESTER PCN</c:v>
                </c:pt>
                <c:pt idx="37">
                  <c:v>ALPS GROUP PCN</c:v>
                </c:pt>
                <c:pt idx="38">
                  <c:v>RURAL ROTHER PCN</c:v>
                </c:pt>
                <c:pt idx="39">
                  <c:v>PRESTON PARK COMMUNITY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167104"/>
        <c:axId val="1451653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0"/>
                <c:pt idx="0">
                  <c:v>THE HAVENS PCN</c:v>
                </c:pt>
                <c:pt idx="1">
                  <c:v>FOUNDRY HEALTHCARE LEWES PCN</c:v>
                </c:pt>
                <c:pt idx="2">
                  <c:v>CRAWLEY CARE COLLABORATIVE PCN</c:v>
                </c:pt>
                <c:pt idx="3">
                  <c:v>HAILSHAM PCN</c:v>
                </c:pt>
                <c:pt idx="4">
                  <c:v>COASTAL AND SOUTH DOWNS PCN</c:v>
                </c:pt>
                <c:pt idx="5">
                  <c:v>ANGMERING COPPICE FITZALAN (ACF) PCN</c:v>
                </c:pt>
                <c:pt idx="6">
                  <c:v>EAST GRINSTEAD PCN</c:v>
                </c:pt>
                <c:pt idx="7">
                  <c:v>HASTINGS &amp; ST LEONARDS PCN</c:v>
                </c:pt>
                <c:pt idx="8">
                  <c:v>GREATER WEALDEN PCN</c:v>
                </c:pt>
                <c:pt idx="9">
                  <c:v>REGIS HEALTHCARE PCN</c:v>
                </c:pt>
                <c:pt idx="10">
                  <c:v>WEST HOVE PCN</c:v>
                </c:pt>
                <c:pt idx="11">
                  <c:v>CHICHESTER ALLIANCE OF MEDICAL PRACTICES PCN</c:v>
                </c:pt>
                <c:pt idx="12">
                  <c:v>SOUTH CRAWLEY PCN</c:v>
                </c:pt>
                <c:pt idx="13">
                  <c:v>EASTBOURNE EAST PCN</c:v>
                </c:pt>
                <c:pt idx="14">
                  <c:v>HORSHAM COLLABORATIVE PCN</c:v>
                </c:pt>
                <c:pt idx="15">
                  <c:v>CISSBURY INTEGRATED CARE PCN</c:v>
                </c:pt>
                <c:pt idx="16">
                  <c:v>HEALTHY CRAWLEY PCN</c:v>
                </c:pt>
                <c:pt idx="17">
                  <c:v>VICTORIA EASTBOURNE PCN</c:v>
                </c:pt>
                <c:pt idx="18">
                  <c:v>HIGH WEALD PCN</c:v>
                </c:pt>
                <c:pt idx="19">
                  <c:v>ICS</c:v>
                </c:pt>
                <c:pt idx="20">
                  <c:v>HAYWARDS HEATH CENTRAL PCN</c:v>
                </c:pt>
                <c:pt idx="21">
                  <c:v>EAST &amp; CENTRAL BRIGHTON 1 PCN</c:v>
                </c:pt>
                <c:pt idx="22">
                  <c:v>SEAFORD PCN</c:v>
                </c:pt>
                <c:pt idx="23">
                  <c:v>CENTRAL WORTHING PRACTICES PCN</c:v>
                </c:pt>
                <c:pt idx="24">
                  <c:v>EAST &amp; CENTRAL BRIGHTON 2 PCN</c:v>
                </c:pt>
                <c:pt idx="25">
                  <c:v>CHANCTONBURY PCN</c:v>
                </c:pt>
                <c:pt idx="26">
                  <c:v>HAYWARDS HEATH VILLAGES PCN</c:v>
                </c:pt>
                <c:pt idx="27">
                  <c:v>BRIGHTON II PCN</c:v>
                </c:pt>
                <c:pt idx="28">
                  <c:v>GOLDSTONE PCN</c:v>
                </c:pt>
                <c:pt idx="29">
                  <c:v>BEXHILL PCN</c:v>
                </c:pt>
                <c:pt idx="30">
                  <c:v>LANCING AND SOMPTING PCN</c:v>
                </c:pt>
                <c:pt idx="31">
                  <c:v>SHOREHAM AND SOUTHWICK PCN</c:v>
                </c:pt>
                <c:pt idx="32">
                  <c:v>ARUN INTEGRATED CARE (AIC) PCN</c:v>
                </c:pt>
                <c:pt idx="33">
                  <c:v>BURGESS HILL &amp; VILLAGES PCN</c:v>
                </c:pt>
                <c:pt idx="34">
                  <c:v>HORSHAM CENTRAL PCN</c:v>
                </c:pt>
                <c:pt idx="35">
                  <c:v>BRIGHTON CLUSTER 5 PCN</c:v>
                </c:pt>
                <c:pt idx="36">
                  <c:v>RURAL NORTH CHICHESTER PCN</c:v>
                </c:pt>
                <c:pt idx="37">
                  <c:v>ALPS GROUP PCN</c:v>
                </c:pt>
                <c:pt idx="38">
                  <c:v>RURAL ROTHER PCN</c:v>
                </c:pt>
                <c:pt idx="39">
                  <c:v>PRESTON PARK COMMUNITY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40"/>
                <c:pt idx="0">
                  <c:v>THE HAVENS PCN</c:v>
                </c:pt>
                <c:pt idx="1">
                  <c:v>FOUNDRY HEALTHCARE LEWES PCN</c:v>
                </c:pt>
                <c:pt idx="2">
                  <c:v>CRAWLEY CARE COLLABORATIVE PCN</c:v>
                </c:pt>
                <c:pt idx="3">
                  <c:v>HAILSHAM PCN</c:v>
                </c:pt>
                <c:pt idx="4">
                  <c:v>COASTAL AND SOUTH DOWNS PCN</c:v>
                </c:pt>
                <c:pt idx="5">
                  <c:v>ANGMERING COPPICE FITZALAN (ACF) PCN</c:v>
                </c:pt>
                <c:pt idx="6">
                  <c:v>EAST GRINSTEAD PCN</c:v>
                </c:pt>
                <c:pt idx="7">
                  <c:v>HASTINGS &amp; ST LEONARDS PCN</c:v>
                </c:pt>
                <c:pt idx="8">
                  <c:v>GREATER WEALDEN PCN</c:v>
                </c:pt>
                <c:pt idx="9">
                  <c:v>REGIS HEALTHCARE PCN</c:v>
                </c:pt>
                <c:pt idx="10">
                  <c:v>WEST HOVE PCN</c:v>
                </c:pt>
                <c:pt idx="11">
                  <c:v>CHICHESTER ALLIANCE OF MEDICAL PRACTICES PCN</c:v>
                </c:pt>
                <c:pt idx="12">
                  <c:v>SOUTH CRAWLEY PCN</c:v>
                </c:pt>
                <c:pt idx="13">
                  <c:v>EASTBOURNE EAST PCN</c:v>
                </c:pt>
                <c:pt idx="14">
                  <c:v>HORSHAM COLLABORATIVE PCN</c:v>
                </c:pt>
                <c:pt idx="15">
                  <c:v>CISSBURY INTEGRATED CARE PCN</c:v>
                </c:pt>
                <c:pt idx="16">
                  <c:v>HEALTHY CRAWLEY PCN</c:v>
                </c:pt>
                <c:pt idx="17">
                  <c:v>VICTORIA EASTBOURNE PCN</c:v>
                </c:pt>
                <c:pt idx="18">
                  <c:v>HIGH WEALD PCN</c:v>
                </c:pt>
                <c:pt idx="19">
                  <c:v>ICS</c:v>
                </c:pt>
                <c:pt idx="20">
                  <c:v>HAYWARDS HEATH CENTRAL PCN</c:v>
                </c:pt>
                <c:pt idx="21">
                  <c:v>EAST &amp; CENTRAL BRIGHTON 1 PCN</c:v>
                </c:pt>
                <c:pt idx="22">
                  <c:v>SEAFORD PCN</c:v>
                </c:pt>
                <c:pt idx="23">
                  <c:v>CENTRAL WORTHING PRACTICES PCN</c:v>
                </c:pt>
                <c:pt idx="24">
                  <c:v>EAST &amp; CENTRAL BRIGHTON 2 PCN</c:v>
                </c:pt>
                <c:pt idx="25">
                  <c:v>CHANCTONBURY PCN</c:v>
                </c:pt>
                <c:pt idx="26">
                  <c:v>HAYWARDS HEATH VILLAGES PCN</c:v>
                </c:pt>
                <c:pt idx="27">
                  <c:v>BRIGHTON II PCN</c:v>
                </c:pt>
                <c:pt idx="28">
                  <c:v>GOLDSTONE PCN</c:v>
                </c:pt>
                <c:pt idx="29">
                  <c:v>BEXHILL PCN</c:v>
                </c:pt>
                <c:pt idx="30">
                  <c:v>LANCING AND SOMPTING PCN</c:v>
                </c:pt>
                <c:pt idx="31">
                  <c:v>SHOREHAM AND SOUTHWICK PCN</c:v>
                </c:pt>
                <c:pt idx="32">
                  <c:v>ARUN INTEGRATED CARE (AIC) PCN</c:v>
                </c:pt>
                <c:pt idx="33">
                  <c:v>BURGESS HILL &amp; VILLAGES PCN</c:v>
                </c:pt>
                <c:pt idx="34">
                  <c:v>HORSHAM CENTRAL PCN</c:v>
                </c:pt>
                <c:pt idx="35">
                  <c:v>BRIGHTON CLUSTER 5 PCN</c:v>
                </c:pt>
                <c:pt idx="36">
                  <c:v>RURAL NORTH CHICHESTER PCN</c:v>
                </c:pt>
                <c:pt idx="37">
                  <c:v>ALPS GROUP PCN</c:v>
                </c:pt>
                <c:pt idx="38">
                  <c:v>RURAL ROTHER PCN</c:v>
                </c:pt>
                <c:pt idx="39">
                  <c:v>PRESTON PARK COMMUNITY PCN</c:v>
                </c:pt>
              </c:strCache>
            </c:strRef>
          </c:cat>
          <c:val>
            <c:numRef>
              <c:f>Sheet1!$C$2:$C$45</c:f>
              <c:numCache>
                <c:formatCode>0%</c:formatCode>
                <c:ptCount val="44"/>
                <c:pt idx="0">
                  <c:v>0.56000000000000005</c:v>
                </c:pt>
                <c:pt idx="1">
                  <c:v>0.56999999999999995</c:v>
                </c:pt>
                <c:pt idx="2">
                  <c:v>0.56999999999999995</c:v>
                </c:pt>
                <c:pt idx="3">
                  <c:v>0.6</c:v>
                </c:pt>
                <c:pt idx="4">
                  <c:v>0.61</c:v>
                </c:pt>
                <c:pt idx="5">
                  <c:v>0.63</c:v>
                </c:pt>
                <c:pt idx="6">
                  <c:v>0.63</c:v>
                </c:pt>
                <c:pt idx="7">
                  <c:v>0.64</c:v>
                </c:pt>
                <c:pt idx="8">
                  <c:v>0.65</c:v>
                </c:pt>
                <c:pt idx="9">
                  <c:v>0.66</c:v>
                </c:pt>
                <c:pt idx="10">
                  <c:v>0.66</c:v>
                </c:pt>
                <c:pt idx="11">
                  <c:v>0.66</c:v>
                </c:pt>
                <c:pt idx="12">
                  <c:v>0.66</c:v>
                </c:pt>
                <c:pt idx="13">
                  <c:v>0.66</c:v>
                </c:pt>
                <c:pt idx="14">
                  <c:v>0.66</c:v>
                </c:pt>
                <c:pt idx="15">
                  <c:v>0.68</c:v>
                </c:pt>
                <c:pt idx="16">
                  <c:v>0.68</c:v>
                </c:pt>
                <c:pt idx="17">
                  <c:v>0.68</c:v>
                </c:pt>
                <c:pt idx="18">
                  <c:v>0.68</c:v>
                </c:pt>
                <c:pt idx="19">
                  <c:v>-10</c:v>
                </c:pt>
                <c:pt idx="20">
                  <c:v>0.69</c:v>
                </c:pt>
                <c:pt idx="21">
                  <c:v>0.69</c:v>
                </c:pt>
                <c:pt idx="22">
                  <c:v>0.7</c:v>
                </c:pt>
                <c:pt idx="23">
                  <c:v>0.7</c:v>
                </c:pt>
                <c:pt idx="24">
                  <c:v>0.7</c:v>
                </c:pt>
                <c:pt idx="25">
                  <c:v>0.7</c:v>
                </c:pt>
                <c:pt idx="26">
                  <c:v>0.71</c:v>
                </c:pt>
                <c:pt idx="27">
                  <c:v>0.71</c:v>
                </c:pt>
                <c:pt idx="28">
                  <c:v>0.71</c:v>
                </c:pt>
                <c:pt idx="29">
                  <c:v>0.71</c:v>
                </c:pt>
                <c:pt idx="30">
                  <c:v>0.71</c:v>
                </c:pt>
                <c:pt idx="31">
                  <c:v>0.72</c:v>
                </c:pt>
                <c:pt idx="32">
                  <c:v>0.73</c:v>
                </c:pt>
                <c:pt idx="33">
                  <c:v>0.74</c:v>
                </c:pt>
                <c:pt idx="34">
                  <c:v>0.74</c:v>
                </c:pt>
                <c:pt idx="35">
                  <c:v>0.74</c:v>
                </c:pt>
                <c:pt idx="36">
                  <c:v>0.77</c:v>
                </c:pt>
                <c:pt idx="37">
                  <c:v>0.77</c:v>
                </c:pt>
                <c:pt idx="38">
                  <c:v>0.8</c:v>
                </c:pt>
                <c:pt idx="39">
                  <c:v>0.81</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0.69</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4702464"/>
        <c:axId val="145163776"/>
      </c:lineChart>
      <c:catAx>
        <c:axId val="14470246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163776"/>
        <c:crosses val="autoZero"/>
        <c:auto val="1"/>
        <c:lblAlgn val="ctr"/>
        <c:lblOffset val="100"/>
        <c:noMultiLvlLbl val="0"/>
      </c:catAx>
      <c:valAx>
        <c:axId val="14516377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4702464"/>
        <c:crosses val="autoZero"/>
        <c:crossBetween val="between"/>
      </c:valAx>
      <c:valAx>
        <c:axId val="145165312"/>
        <c:scaling>
          <c:orientation val="minMax"/>
          <c:max val="1"/>
          <c:min val="0"/>
        </c:scaling>
        <c:delete val="0"/>
        <c:axPos val="r"/>
        <c:numFmt formatCode="0%" sourceLinked="1"/>
        <c:majorTickMark val="none"/>
        <c:minorTickMark val="none"/>
        <c:tickLblPos val="none"/>
        <c:spPr>
          <a:ln>
            <a:noFill/>
          </a:ln>
        </c:spPr>
        <c:crossAx val="145167104"/>
        <c:crosses val="max"/>
        <c:crossBetween val="between"/>
      </c:valAx>
      <c:catAx>
        <c:axId val="145167104"/>
        <c:scaling>
          <c:orientation val="minMax"/>
        </c:scaling>
        <c:delete val="1"/>
        <c:axPos val="b"/>
        <c:numFmt formatCode="General" sourceLinked="1"/>
        <c:majorTickMark val="out"/>
        <c:minorTickMark val="none"/>
        <c:tickLblPos val="nextTo"/>
        <c:crossAx val="1451653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58</c:v>
                </c:pt>
                <c:pt idx="1">
                  <c:v>15</c:v>
                </c:pt>
                <c:pt idx="2">
                  <c:v>8</c:v>
                </c:pt>
                <c:pt idx="3">
                  <c:v>24</c:v>
                </c:pt>
                <c:pt idx="4">
                  <c:v>4</c:v>
                </c:pt>
                <c:pt idx="5">
                  <c:v>28</c:v>
                </c:pt>
                <c:pt idx="6">
                  <c:v>14</c:v>
                </c:pt>
                <c:pt idx="7">
                  <c:v>3</c:v>
                </c:pt>
                <c:pt idx="8">
                  <c:v>8</c:v>
                </c:pt>
                <c:pt idx="9">
                  <c:v>3</c:v>
                </c:pt>
                <c:pt idx="10">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361920"/>
        <c:axId val="145376000"/>
      </c:barChart>
      <c:catAx>
        <c:axId val="145361920"/>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376000"/>
        <c:crosses val="autoZero"/>
        <c:auto val="1"/>
        <c:lblAlgn val="ctr"/>
        <c:lblOffset val="100"/>
        <c:noMultiLvlLbl val="0"/>
      </c:catAx>
      <c:valAx>
        <c:axId val="145376000"/>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361920"/>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68</c:v>
                </c:pt>
                <c:pt idx="1">
                  <c:v>32</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63</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37</c:v>
                </c:pt>
                <c:pt idx="1">
                  <c:v>32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781120"/>
        <c:axId val="145782656"/>
      </c:lineChart>
      <c:catAx>
        <c:axId val="14578112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782656"/>
        <c:crosses val="autoZero"/>
        <c:auto val="1"/>
        <c:lblAlgn val="ctr"/>
        <c:lblOffset val="100"/>
        <c:noMultiLvlLbl val="0"/>
      </c:catAx>
      <c:valAx>
        <c:axId val="14578265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78112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33</c:v>
                </c:pt>
                <c:pt idx="2">
                  <c:v>17</c:v>
                </c:pt>
                <c:pt idx="3">
                  <c:v>11</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67</c:v>
                </c:pt>
                <c:pt idx="1">
                  <c:v>65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249600"/>
        <c:axId val="146251136"/>
      </c:lineChart>
      <c:catAx>
        <c:axId val="1462496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251136"/>
        <c:crosses val="autoZero"/>
        <c:auto val="1"/>
        <c:lblAlgn val="ctr"/>
        <c:lblOffset val="100"/>
        <c:noMultiLvlLbl val="0"/>
      </c:catAx>
      <c:valAx>
        <c:axId val="1462511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2496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hyperlink" Target="https://www.gp-patient.co.uk/pcn-report" TargetMode="External"/><Relationship Id="rId7" Type="http://schemas.openxmlformats.org/officeDocument/2006/relationships/hyperlink" Target="https://gp-patient.co.uk/downloads/slidepacks/2021/70F%20-%20NHS%20WEST%20SUSSEX%20CCG.pptm"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hyperlink" Target="https://gp-patient.co.uk/downloads/slidepacks/2021/97R%20-%20NHS%20EAST%20SUSSEX%20CCG.pptm" TargetMode="External"/><Relationship Id="rId11" Type="http://schemas.openxmlformats.org/officeDocument/2006/relationships/image" Target="../media/image6.png"/><Relationship Id="rId5" Type="http://schemas.openxmlformats.org/officeDocument/2006/relationships/hyperlink" Target="https://gp-patient.co.uk/downloads/slidepacks/2021/09D%20-%20NHS%20BRIGHTON%20AND%20HOVE%20CCG.pptm" TargetMode="External"/><Relationship Id="rId10" Type="http://schemas.openxmlformats.org/officeDocument/2006/relationships/image" Target="../media/image5.png"/><Relationship Id="rId4" Type="http://schemas.openxmlformats.org/officeDocument/2006/relationships/hyperlink" Target="https://www.gp-patient.co.uk/Slidepacks2021" TargetMode="External"/><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SUSSEX HEALTH &amp; CARE PARTNERSHIP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40</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SUSSEX HEALTH &amp; CARE PARTNERSHIP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SUSSEX HEALTH &amp; CARE PARTNERSHIP ICS, 53,871</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22,934</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43%</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2326051642"/>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BRIGHTON AND HOVE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66819">
                <a:tc>
                  <a:txBody>
                    <a:bodyPr/>
                    <a:lstStyle/>
                    <a:p>
                      <a:r>
                        <a:rPr lang="en-GB" sz="1100" b="0" dirty="0">
                          <a:solidFill>
                            <a:schemeClr val="tx1"/>
                          </a:solidFill>
                          <a:hlinkClick r:id="rId6"/>
                        </a:rPr>
                        <a:t>NHS EAST SUSSEX CCG</a:t>
                      </a:r>
                      <a:endParaRPr lang="en-GB" sz="1100" b="0" dirty="0">
                        <a:solidFill>
                          <a:schemeClr val="tx1"/>
                        </a:solidFill>
                      </a:endParaRPr>
                    </a:p>
                  </a:txBody>
                  <a:tcPr marL="432000" marR="72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266819">
                <a:tc>
                  <a:txBody>
                    <a:bodyPr/>
                    <a:lstStyle/>
                    <a:p>
                      <a:r>
                        <a:rPr lang="en-GB" sz="1100" b="0" dirty="0">
                          <a:solidFill>
                            <a:schemeClr val="tx1"/>
                          </a:solidFill>
                          <a:hlinkClick r:id="rId7"/>
                        </a:rPr>
                        <a:t>NHS WEST SUSSEX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402515726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SUSSEX HEALTH &amp; CARE PARTNERSHIP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9"/>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10"/>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11"/>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SUSSEX HEALTH &amp; CARE PARTNERSHIP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243492626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4038627552"/>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1591063813"/>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2356682519"/>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402361185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1752459588"/>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2966777686"/>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(22,546); ICS 2020 (19,426); PCN bases range from 137 to 1,199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36544235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1285282367"/>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1935604539"/>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3031028081"/>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2016586434"/>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27183045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26907895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26715493"/>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2851316003"/>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80%</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86%</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2452461888"/>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2226757253"/>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9,523 to 25,714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304969544"/>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1535083479"/>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(22,546); PCN bases range from 137 to 1,199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23040354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381346241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2699870919"/>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252664361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12999452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278827449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84870897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128922894"/>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(21,724); ICS 2020 (19,122); PCN bases range from 135 to 1,164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38818171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207972933"/>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3904382775"/>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91969146"/>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1896295222"/>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26997977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11075607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89300986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84535822"/>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360914273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859287193"/>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(21,724); PCN bases range from 135 to 1,164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392755294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175633631"/>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339243691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104347187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414353160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210798163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25356453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(21,952); ICS 2020 (19,425); PCN bases range from 133 to 1,177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1734798600"/>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4255834510"/>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3472321847"/>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1556558690"/>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2799771763"/>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29772914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58041997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403433699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932372489"/>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229619979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3001392034"/>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(21,952); PCN bases range from 133 to 1,177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155683992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14923320"/>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2087498697"/>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197081128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3164375659"/>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(22,459); PCN bases range from 131 to 1,201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08752673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418847918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98863150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72687111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180222308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402734424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(11,089); ICS 2020 (7,823); PCN bases range from 67 to 578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1480224869"/>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1276800094"/>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1577645543"/>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3384920797"/>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3830330817"/>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2775464807"/>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324909844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88306128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25736045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3211488513"/>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(47%)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738696117"/>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143604082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3373109927"/>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(11,089); PCN bases range from 67 to 578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231028058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1078582182"/>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(15,532); PCN bases range from 96 to 844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2800787306"/>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17405953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678775346"/>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3549676585"/>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1210088542"/>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1065254041"/>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4113334898"/>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1995512937"/>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2737379842"/>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883175802"/>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3623854073"/>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402740936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3286773367"/>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(15,532); PCN bases range from 96 to 844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109897361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25049922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(19,209); PCN bases range from 101 to 1,040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5381087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2691044983"/>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85%</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69124835"/>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3526030803"/>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2894305280"/>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478640403"/>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3646258905"/>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1350485975"/>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644466239"/>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3126805688"/>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3976498428"/>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2820769716"/>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(7%)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643618743"/>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282352062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325588365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(19,209); PCN bases range from 101 to 1,040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103485629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(1,787)</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3440110418"/>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841982485"/>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110221106"/>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4221599868"/>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87076915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426265297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2150638438"/>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732680842"/>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3504580925"/>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969689036"/>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342128682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(20,862); ICS 2020 (18,344); PCN bases range from 128 to 1,127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2664975425"/>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23509013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6074313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54356718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293852284"/>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2595926726"/>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(20,862); PCN bases range from 128 to 1,127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182810927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288216547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188431571"/>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1303705203"/>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164679332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901327692"/>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(20,883); PCN bases range from 129 to 1,111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31551884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115757653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224720349"/>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3544019071"/>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(20,223); PCN bases range from 126 to 1,077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8378707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2960398869"/>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571444371"/>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139669261"/>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1179043423"/>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1725669816"/>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8%</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3917209201"/>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2068139542"/>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92%</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1380752164"/>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898461977"/>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45023665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47206092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(20,223); PCN bases range from 126 to 1,077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(20,936; 20,559; 20,775)</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42061774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149687697"/>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3662234029"/>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15290478"/>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(18,421; 20,695; 20,698)</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60855416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466849259"/>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4053396126"/>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1005150341"/>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1330231659"/>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83601526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3238206496"/>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72188247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20412661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3442326829"/>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(8,688); ICS 2020 (7,019); PCN bases range from 60 to 481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28558459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2027131"/>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10727801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77931902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76590984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189562472"/>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2620891193"/>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4279030003"/>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742314509"/>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302644530"/>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47923432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2969308300"/>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191951311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72454031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338546964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(8,205); ICS 2020 (7,799); PCN bases range from 52 to 468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1158495087"/>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55038759"/>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3074918474"/>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470686656"/>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53260401"/>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1212321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64952241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407660059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386486532"/>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400433827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230365978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1283411018"/>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(8,205); PCN bases range from 52 to 468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1216160039"/>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328357548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2696399491"/>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3456346757"/>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74981266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244352476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(19,697); ICS 2020 (18,095); PCN bases range from 109 to 1,055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3183314966"/>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008443729"/>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1503343165"/>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4050330596"/>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3604354372"/>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23952604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333364725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293331447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87989852"/>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236884438"/>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(19,697); 
PCN bases range from 109 to 1,055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175907081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144562171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(3,449)</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119735263"/>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180556859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2768135635"/>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1238161418"/>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3032782040"/>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129822369"/>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1459863501"/>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(3,141); ICS 2020 (3,038)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9729035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2316994443"/>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2386402173"/>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102049297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2735071801"/>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137274047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2685744100"/>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4287628868"/>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283395324"/>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343264678"/>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3079169404"/>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(3,240); ICS 2020 (3,112)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9274668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3711299287"/>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3556562115"/>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179082156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541299835"/>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5927</Words>
  <Application>Microsoft Office PowerPoint</Application>
  <PresentationFormat>A4 Paper (210x297 mm)</PresentationFormat>
  <Paragraphs>688</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SUSSEX HEALTH &amp; CARE PARTNERSHIP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