
<file path=[Content_Types].xml><?xml version="1.0" encoding="utf-8"?>
<Types xmlns="http://schemas.openxmlformats.org/package/2006/content-types">
  <Default Extension="bin" ContentType="application/vnd.ms-office.vbaProject"/>
  <Default Extension="emf" ContentType="image/x-emf"/>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notesSlides/notesSlide15.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theme/themeOverride2.xml" ContentType="application/vnd.openxmlformats-officedocument.themeOverride+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notesSlides/notesSlide17.xml" ContentType="application/vnd.openxmlformats-officedocument.presentationml.notesSlide+xml"/>
  <Override PartName="/ppt/charts/chart32.xml" ContentType="application/vnd.openxmlformats-officedocument.drawingml.chart+xml"/>
  <Override PartName="/ppt/charts/chart33.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4.xml" ContentType="application/vnd.openxmlformats-officedocument.drawingml.chart+xml"/>
  <Override PartName="/ppt/theme/themeOverride3.xml" ContentType="application/vnd.openxmlformats-officedocument.themeOverrid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notesSlides/notesSlide21.xml" ContentType="application/vnd.openxmlformats-officedocument.presentationml.notesSlide+xml"/>
  <Override PartName="/ppt/charts/chart46.xml" ContentType="application/vnd.openxmlformats-officedocument.drawingml.chart+xml"/>
  <Override PartName="/ppt/charts/chart47.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theme/themeOverride4.xml" ContentType="application/vnd.openxmlformats-officedocument.themeOverride+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5.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theme/themeOverride5.xml" ContentType="application/vnd.openxmlformats-officedocument.themeOverride+xml"/>
  <Override PartName="/ppt/notesSlides/notesSlide26.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7.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28.xml" ContentType="application/vnd.openxmlformats-officedocument.presentationml.notesSlide+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9.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0.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31.xml" ContentType="application/vnd.openxmlformats-officedocument.presentationml.notesSlide+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theme/themeOverride7.xml" ContentType="application/vnd.openxmlformats-officedocument.themeOverride+xml"/>
  <Override PartName="/ppt/notesSlides/notesSlide32.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5.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36.xml" ContentType="application/vnd.openxmlformats-officedocument.presentationml.notesSlide+xml"/>
  <Override PartName="/ppt/charts/chart92.xml" ContentType="application/vnd.openxmlformats-officedocument.drawingml.chart+xml"/>
  <Override PartName="/ppt/theme/themeOverride8.xml" ContentType="application/vnd.openxmlformats-officedocument.themeOverrid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00.xml" ContentType="application/vnd.openxmlformats-officedocument.drawingml.chart+xml"/>
  <Override PartName="/ppt/theme/themeOverride9.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9.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110.xml" ContentType="application/vnd.openxmlformats-officedocument.drawingml.chart+xml"/>
  <Override PartName="/ppt/theme/themeOverride10.xml" ContentType="application/vnd.openxmlformats-officedocument.themeOverr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notesSlides/notesSlide42.xml" ContentType="application/vnd.openxmlformats-officedocument.presentationml.notesSlide+xml"/>
  <Override PartName="/ppt/charts/chart118.xml" ContentType="application/vnd.openxmlformats-officedocument.drawingml.chart+xml"/>
  <Override PartName="/ppt/charts/chart119.xml" ContentType="application/vnd.openxmlformats-officedocument.drawingml.chart+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rts/chart120.xml" ContentType="application/vnd.openxmlformats-officedocument.drawingml.chart+xml"/>
  <Override PartName="/ppt/notesSlides/notesSlide45.xml" ContentType="application/vnd.openxmlformats-officedocument.presentationml.notesSlide+xml"/>
  <Override PartName="/ppt/charts/chart121.xml" ContentType="application/vnd.openxmlformats-officedocument.drawingml.chart+xml"/>
  <Override PartName="/ppt/charts/chart122.xml" ContentType="application/vnd.openxmlformats-officedocument.drawingml.chart+xml"/>
  <Override PartName="/ppt/theme/themeOverride11.xml" ContentType="application/vnd.openxmlformats-officedocument.themeOverride+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notesSlides/notesSlide46.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theme/themeOverride12.xml" ContentType="application/vnd.openxmlformats-officedocument.themeOverr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58"/>
  </p:notesMasterIdLst>
  <p:handoutMasterIdLst>
    <p:handoutMasterId r:id="rId5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943" r:id="rId18"/>
    <p:sldId id="992" r:id="rId19"/>
    <p:sldId id="1008" r:id="rId20"/>
    <p:sldId id="993" r:id="rId21"/>
    <p:sldId id="1009" r:id="rId22"/>
    <p:sldId id="778" r:id="rId23"/>
    <p:sldId id="1011" r:id="rId24"/>
    <p:sldId id="994" r:id="rId25"/>
    <p:sldId id="1012" r:id="rId26"/>
    <p:sldId id="788" r:id="rId27"/>
    <p:sldId id="995" r:id="rId28"/>
    <p:sldId id="1013" r:id="rId29"/>
    <p:sldId id="996" r:id="rId30"/>
    <p:sldId id="1014" r:id="rId31"/>
    <p:sldId id="1015" r:id="rId32"/>
    <p:sldId id="997" r:id="rId33"/>
    <p:sldId id="1016" r:id="rId34"/>
    <p:sldId id="1027" r:id="rId35"/>
    <p:sldId id="1025" r:id="rId36"/>
    <p:sldId id="1026" r:id="rId37"/>
    <p:sldId id="976" r:id="rId38"/>
    <p:sldId id="1017" r:id="rId39"/>
    <p:sldId id="1018" r:id="rId40"/>
    <p:sldId id="998" r:id="rId41"/>
    <p:sldId id="968" r:id="rId42"/>
    <p:sldId id="999" r:id="rId43"/>
    <p:sldId id="1019" r:id="rId44"/>
    <p:sldId id="803" r:id="rId45"/>
    <p:sldId id="1000" r:id="rId46"/>
    <p:sldId id="1020" r:id="rId47"/>
    <p:sldId id="826" r:id="rId48"/>
    <p:sldId id="927" r:id="rId49"/>
    <p:sldId id="1021" r:id="rId50"/>
    <p:sldId id="1002" r:id="rId51"/>
    <p:sldId id="885" r:id="rId52"/>
    <p:sldId id="1022" r:id="rId53"/>
    <p:sldId id="893" r:id="rId54"/>
    <p:sldId id="941" r:id="rId55"/>
    <p:sldId id="1004" r:id="rId56"/>
    <p:sldId id="825" r:id="rId57"/>
  </p:sldIdLst>
  <p:sldSz cx="9906000" cy="6858000" type="A4"/>
  <p:notesSz cx="6797675" cy="9926638"/>
  <p:custDataLst>
    <p:tags r:id="rId6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300" autoAdjust="0"/>
    <p:restoredTop sz="95182" autoAdjust="0"/>
  </p:normalViewPr>
  <p:slideViewPr>
    <p:cSldViewPr>
      <p:cViewPr varScale="1">
        <p:scale>
          <a:sx n="110" d="100"/>
          <a:sy n="110" d="100"/>
        </p:scale>
        <p:origin x="1746" y="102"/>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66" Type="http://schemas.microsoft.com/office/2006/relationships/vbaProject" Target="vbaProject.bin"/><Relationship Id="rId5" Type="http://schemas.openxmlformats.org/officeDocument/2006/relationships/slideMaster" Target="slideMasters/slideMaster2.xml"/><Relationship Id="rId61" Type="http://schemas.openxmlformats.org/officeDocument/2006/relationships/commentAuthors" Target="commentAuthor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handoutMaster" Target="handoutMasters/handoutMaster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gs" Target="tags/tag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themeOverride" Target="../theme/themeOverride2.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2" Type="http://schemas.openxmlformats.org/officeDocument/2006/relationships/package" Target="../embeddings/Microsoft_Excel_Worksheet33.xlsx"/><Relationship Id="rId1" Type="http://schemas.openxmlformats.org/officeDocument/2006/relationships/themeOverride" Target="../theme/themeOverride3.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themeOverride" Target="../theme/themeOverride4.xml"/></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themeOverride" Target="../theme/themeOverride5.xml"/></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5.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themeOverride" Target="../theme/themeOverride7.xml"/></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3" Type="http://schemas.openxmlformats.org/officeDocument/2006/relationships/package" Target="../embeddings/Microsoft_Excel_Worksheet88.xlsx"/><Relationship Id="rId2" Type="http://schemas.microsoft.com/office/2011/relationships/chartColorStyle" Target="colors1.xml"/><Relationship Id="rId1" Type="http://schemas.microsoft.com/office/2011/relationships/chartStyle" Target="style1.xml"/></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2.xml"/><Relationship Id="rId1" Type="http://schemas.microsoft.com/office/2011/relationships/chartStyle" Target="style2.xml"/></Relationships>
</file>

<file path=ppt/charts/_rels/chart92.xml.rels><?xml version="1.0" encoding="UTF-8" standalone="yes"?>
<Relationships xmlns="http://schemas.openxmlformats.org/package/2006/relationships"><Relationship Id="rId2" Type="http://schemas.openxmlformats.org/officeDocument/2006/relationships/package" Target="../embeddings/Microsoft_Excel_Worksheet91.xlsx"/><Relationship Id="rId1" Type="http://schemas.openxmlformats.org/officeDocument/2006/relationships/themeOverride" Target="../theme/themeOverride8.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9.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2" Type="http://schemas.openxmlformats.org/officeDocument/2006/relationships/package" Target="../embeddings/Microsoft_Excel_Worksheet109.xlsx"/><Relationship Id="rId1" Type="http://schemas.openxmlformats.org/officeDocument/2006/relationships/themeOverride" Target="../theme/themeOverride10.xml"/></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2" Type="http://schemas.openxmlformats.org/officeDocument/2006/relationships/package" Target="../embeddings/Microsoft_Excel_Worksheet121.xlsx"/><Relationship Id="rId1" Type="http://schemas.openxmlformats.org/officeDocument/2006/relationships/themeOverride" Target="../theme/themeOverride11.xml"/></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12.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40</c:v>
                </c:pt>
                <c:pt idx="1">
                  <c:v>37</c:v>
                </c:pt>
                <c:pt idx="2">
                  <c:v>13</c:v>
                </c:pt>
                <c:pt idx="3">
                  <c:v>6</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8E-4BB0-92DB-0D1CF41E0AD8}"/>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63</c:v>
                </c:pt>
                <c:pt idx="1">
                  <c:v>37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76</c:v>
                </c:pt>
                <c:pt idx="1">
                  <c:v>77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9</c:v>
                </c:pt>
                <c:pt idx="1">
                  <c:v>10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329152"/>
        <c:axId val="35330688"/>
      </c:lineChart>
      <c:catAx>
        <c:axId val="3532915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330688"/>
        <c:crosses val="autoZero"/>
        <c:auto val="1"/>
        <c:lblAlgn val="ctr"/>
        <c:lblOffset val="100"/>
        <c:noMultiLvlLbl val="0"/>
      </c:catAx>
      <c:valAx>
        <c:axId val="3533068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32915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2"/>
                <c:pt idx="0">
                  <c:v>SWB YOUR HEALTH PARTNERSHIP PCN</c:v>
                </c:pt>
                <c:pt idx="1">
                  <c:v>SWB URBAN HEALTH PCN</c:v>
                </c:pt>
                <c:pt idx="2">
                  <c:v>SWB MODALITY PCN</c:v>
                </c:pt>
                <c:pt idx="3">
                  <c:v>WOLVERHAMPTON SOUTH EAST PCN</c:v>
                </c:pt>
                <c:pt idx="4">
                  <c:v>SWB CENTRAL HEALTH PARTNERSHIPS PCN</c:v>
                </c:pt>
                <c:pt idx="5">
                  <c:v>HEALTH VISION PARTNERSHIP PCN</c:v>
                </c:pt>
                <c:pt idx="6">
                  <c:v>SWB I3 PCN</c:v>
                </c:pt>
                <c:pt idx="7">
                  <c:v>WALSALL SOUTH 1 PCN</c:v>
                </c:pt>
                <c:pt idx="8">
                  <c:v>SWB CITRUS PCN</c:v>
                </c:pt>
                <c:pt idx="9">
                  <c:v>PEOPLE'S HEALTH PARTNERSHIP PCN</c:v>
                </c:pt>
                <c:pt idx="10">
                  <c:v>WOLVERHAMPTON TOTAL HEALTH PCN</c:v>
                </c:pt>
                <c:pt idx="11">
                  <c:v>SWB CARITAS PCN</c:v>
                </c:pt>
                <c:pt idx="12">
                  <c:v>SWB TOGETHER4HEALTHCARE PCN</c:v>
                </c:pt>
                <c:pt idx="13">
                  <c:v>ICS</c:v>
                </c:pt>
                <c:pt idx="14">
                  <c:v>BRIERLEY HILL PCN</c:v>
                </c:pt>
                <c:pt idx="15">
                  <c:v>WOLVERHAMPTON RWT PCN</c:v>
                </c:pt>
                <c:pt idx="16">
                  <c:v>OLDBURY &amp; SMETHWICK PCN</c:v>
                </c:pt>
                <c:pt idx="17">
                  <c:v>WALSALL NORTH PCN</c:v>
                </c:pt>
                <c:pt idx="18">
                  <c:v>WALSALL WEST 2 PCN</c:v>
                </c:pt>
                <c:pt idx="19">
                  <c:v>WALSALL SOUTH 2 PCN</c:v>
                </c:pt>
                <c:pt idx="20">
                  <c:v>WOLVERHAMPTON UNITY EAST PCN</c:v>
                </c:pt>
                <c:pt idx="21">
                  <c:v>WALSALL WEST 1 PCN</c:v>
                </c:pt>
                <c:pt idx="22">
                  <c:v>WOLVERHAMPTON NORTH NETWORK PCN</c:v>
                </c:pt>
                <c:pt idx="23">
                  <c:v>STOURBRIDGE, WOLLESCOTE &amp; LYE PCN</c:v>
                </c:pt>
                <c:pt idx="24">
                  <c:v>DUDLEY AND NETHERTON PCN</c:v>
                </c:pt>
                <c:pt idx="25">
                  <c:v>SWB NEWCOMEN PCN</c:v>
                </c:pt>
                <c:pt idx="26">
                  <c:v>SEDGLEY, COSELEY &amp; GORNAL PCN</c:v>
                </c:pt>
                <c:pt idx="27">
                  <c:v>WALSALL EAST 2 PCN</c:v>
                </c:pt>
                <c:pt idx="28">
                  <c:v>HALESOWEN PCN</c:v>
                </c:pt>
                <c:pt idx="29">
                  <c:v>WOLVERHAMPTON UNITY WEST PCN</c:v>
                </c:pt>
                <c:pt idx="30">
                  <c:v>KINGSWINFORD &amp; WORDSLEY PCN</c:v>
                </c:pt>
                <c:pt idx="31">
                  <c:v>WALSALL EAST 1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32"/>
                <c:pt idx="0">
                  <c:v>SWB YOUR HEALTH PARTNERSHIP PCN</c:v>
                </c:pt>
                <c:pt idx="1">
                  <c:v>SWB URBAN HEALTH PCN</c:v>
                </c:pt>
                <c:pt idx="2">
                  <c:v>SWB MODALITY PCN</c:v>
                </c:pt>
                <c:pt idx="3">
                  <c:v>WOLVERHAMPTON SOUTH EAST PCN</c:v>
                </c:pt>
                <c:pt idx="4">
                  <c:v>SWB CENTRAL HEALTH PARTNERSHIPS PCN</c:v>
                </c:pt>
                <c:pt idx="5">
                  <c:v>HEALTH VISION PARTNERSHIP PCN</c:v>
                </c:pt>
                <c:pt idx="6">
                  <c:v>SWB I3 PCN</c:v>
                </c:pt>
                <c:pt idx="7">
                  <c:v>WALSALL SOUTH 1 PCN</c:v>
                </c:pt>
                <c:pt idx="8">
                  <c:v>SWB CITRUS PCN</c:v>
                </c:pt>
                <c:pt idx="9">
                  <c:v>PEOPLE'S HEALTH PARTNERSHIP PCN</c:v>
                </c:pt>
                <c:pt idx="10">
                  <c:v>WOLVERHAMPTON TOTAL HEALTH PCN</c:v>
                </c:pt>
                <c:pt idx="11">
                  <c:v>SWB CARITAS PCN</c:v>
                </c:pt>
                <c:pt idx="12">
                  <c:v>SWB TOGETHER4HEALTHCARE PCN</c:v>
                </c:pt>
                <c:pt idx="13">
                  <c:v>ICS</c:v>
                </c:pt>
                <c:pt idx="14">
                  <c:v>BRIERLEY HILL PCN</c:v>
                </c:pt>
                <c:pt idx="15">
                  <c:v>WOLVERHAMPTON RWT PCN</c:v>
                </c:pt>
                <c:pt idx="16">
                  <c:v>OLDBURY &amp; SMETHWICK PCN</c:v>
                </c:pt>
                <c:pt idx="17">
                  <c:v>WALSALL NORTH PCN</c:v>
                </c:pt>
                <c:pt idx="18">
                  <c:v>WALSALL WEST 2 PCN</c:v>
                </c:pt>
                <c:pt idx="19">
                  <c:v>WALSALL SOUTH 2 PCN</c:v>
                </c:pt>
                <c:pt idx="20">
                  <c:v>WOLVERHAMPTON UNITY EAST PCN</c:v>
                </c:pt>
                <c:pt idx="21">
                  <c:v>WALSALL WEST 1 PCN</c:v>
                </c:pt>
                <c:pt idx="22">
                  <c:v>WOLVERHAMPTON NORTH NETWORK PCN</c:v>
                </c:pt>
                <c:pt idx="23">
                  <c:v>STOURBRIDGE, WOLLESCOTE &amp; LYE PCN</c:v>
                </c:pt>
                <c:pt idx="24">
                  <c:v>DUDLEY AND NETHERTON PCN</c:v>
                </c:pt>
                <c:pt idx="25">
                  <c:v>SWB NEWCOMEN PCN</c:v>
                </c:pt>
                <c:pt idx="26">
                  <c:v>SEDGLEY, COSELEY &amp; GORNAL PCN</c:v>
                </c:pt>
                <c:pt idx="27">
                  <c:v>WALSALL EAST 2 PCN</c:v>
                </c:pt>
                <c:pt idx="28">
                  <c:v>HALESOWEN PCN</c:v>
                </c:pt>
                <c:pt idx="29">
                  <c:v>WOLVERHAMPTON UNITY WEST PCN</c:v>
                </c:pt>
                <c:pt idx="30">
                  <c:v>KINGSWINFORD &amp; WORDSLEY PCN</c:v>
                </c:pt>
                <c:pt idx="31">
                  <c:v>WALSALL EAST 1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2"/>
                <c:pt idx="0">
                  <c:v>SWB YOUR HEALTH PARTNERSHIP PCN</c:v>
                </c:pt>
                <c:pt idx="1">
                  <c:v>SWB URBAN HEALTH PCN</c:v>
                </c:pt>
                <c:pt idx="2">
                  <c:v>SWB MODALITY PCN</c:v>
                </c:pt>
                <c:pt idx="3">
                  <c:v>WOLVERHAMPTON SOUTH EAST PCN</c:v>
                </c:pt>
                <c:pt idx="4">
                  <c:v>SWB CENTRAL HEALTH PARTNERSHIPS PCN</c:v>
                </c:pt>
                <c:pt idx="5">
                  <c:v>HEALTH VISION PARTNERSHIP PCN</c:v>
                </c:pt>
                <c:pt idx="6">
                  <c:v>SWB I3 PCN</c:v>
                </c:pt>
                <c:pt idx="7">
                  <c:v>WALSALL SOUTH 1 PCN</c:v>
                </c:pt>
                <c:pt idx="8">
                  <c:v>SWB CITRUS PCN</c:v>
                </c:pt>
                <c:pt idx="9">
                  <c:v>PEOPLE'S HEALTH PARTNERSHIP PCN</c:v>
                </c:pt>
                <c:pt idx="10">
                  <c:v>WOLVERHAMPTON TOTAL HEALTH PCN</c:v>
                </c:pt>
                <c:pt idx="11">
                  <c:v>SWB CARITAS PCN</c:v>
                </c:pt>
                <c:pt idx="12">
                  <c:v>SWB TOGETHER4HEALTHCARE PCN</c:v>
                </c:pt>
                <c:pt idx="13">
                  <c:v>ICS</c:v>
                </c:pt>
                <c:pt idx="14">
                  <c:v>BRIERLEY HILL PCN</c:v>
                </c:pt>
                <c:pt idx="15">
                  <c:v>WOLVERHAMPTON RWT PCN</c:v>
                </c:pt>
                <c:pt idx="16">
                  <c:v>OLDBURY &amp; SMETHWICK PCN</c:v>
                </c:pt>
                <c:pt idx="17">
                  <c:v>WALSALL NORTH PCN</c:v>
                </c:pt>
                <c:pt idx="18">
                  <c:v>WALSALL WEST 2 PCN</c:v>
                </c:pt>
                <c:pt idx="19">
                  <c:v>WALSALL SOUTH 2 PCN</c:v>
                </c:pt>
                <c:pt idx="20">
                  <c:v>WOLVERHAMPTON UNITY EAST PCN</c:v>
                </c:pt>
                <c:pt idx="21">
                  <c:v>WALSALL WEST 1 PCN</c:v>
                </c:pt>
                <c:pt idx="22">
                  <c:v>WOLVERHAMPTON NORTH NETWORK PCN</c:v>
                </c:pt>
                <c:pt idx="23">
                  <c:v>STOURBRIDGE, WOLLESCOTE &amp; LYE PCN</c:v>
                </c:pt>
                <c:pt idx="24">
                  <c:v>DUDLEY AND NETHERTON PCN</c:v>
                </c:pt>
                <c:pt idx="25">
                  <c:v>SWB NEWCOMEN PCN</c:v>
                </c:pt>
                <c:pt idx="26">
                  <c:v>SEDGLEY, COSELEY &amp; GORNAL PCN</c:v>
                </c:pt>
                <c:pt idx="27">
                  <c:v>WALSALL EAST 2 PCN</c:v>
                </c:pt>
                <c:pt idx="28">
                  <c:v>HALESOWEN PCN</c:v>
                </c:pt>
                <c:pt idx="29">
                  <c:v>WOLVERHAMPTON UNITY WEST PCN</c:v>
                </c:pt>
                <c:pt idx="30">
                  <c:v>KINGSWINFORD &amp; WORDSLEY PCN</c:v>
                </c:pt>
                <c:pt idx="31">
                  <c:v>WALSALL EAST 1 PCN</c:v>
                </c:pt>
              </c:strCache>
            </c:strRef>
          </c:cat>
          <c:val>
            <c:numRef>
              <c:f>Sheet1!$F$2:$F$45</c:f>
              <c:numCache>
                <c:formatCode>General</c:formatCode>
                <c:ptCount val="44"/>
                <c:pt idx="0">
                  <c:v>0.63</c:v>
                </c:pt>
                <c:pt idx="1">
                  <c:v>0.66</c:v>
                </c:pt>
                <c:pt idx="2">
                  <c:v>0.67</c:v>
                </c:pt>
                <c:pt idx="3">
                  <c:v>0.68</c:v>
                </c:pt>
                <c:pt idx="4">
                  <c:v>0.68</c:v>
                </c:pt>
                <c:pt idx="5">
                  <c:v>0.7</c:v>
                </c:pt>
                <c:pt idx="6">
                  <c:v>0.72</c:v>
                </c:pt>
                <c:pt idx="7">
                  <c:v>0.72</c:v>
                </c:pt>
                <c:pt idx="8">
                  <c:v>0.73</c:v>
                </c:pt>
                <c:pt idx="9">
                  <c:v>0.74</c:v>
                </c:pt>
                <c:pt idx="10">
                  <c:v>0.75</c:v>
                </c:pt>
                <c:pt idx="11">
                  <c:v>0.75</c:v>
                </c:pt>
                <c:pt idx="12">
                  <c:v>0.76</c:v>
                </c:pt>
                <c:pt idx="13">
                  <c:v>0.77</c:v>
                </c:pt>
                <c:pt idx="14">
                  <c:v>0.77</c:v>
                </c:pt>
                <c:pt idx="15">
                  <c:v>0.78</c:v>
                </c:pt>
                <c:pt idx="16">
                  <c:v>0.78</c:v>
                </c:pt>
                <c:pt idx="17">
                  <c:v>0.78</c:v>
                </c:pt>
                <c:pt idx="18">
                  <c:v>0.79</c:v>
                </c:pt>
                <c:pt idx="19">
                  <c:v>0.79</c:v>
                </c:pt>
                <c:pt idx="20">
                  <c:v>0.8</c:v>
                </c:pt>
                <c:pt idx="21">
                  <c:v>0.8</c:v>
                </c:pt>
                <c:pt idx="22">
                  <c:v>0.8</c:v>
                </c:pt>
                <c:pt idx="23">
                  <c:v>0.81</c:v>
                </c:pt>
                <c:pt idx="24">
                  <c:v>0.82</c:v>
                </c:pt>
                <c:pt idx="25">
                  <c:v>0.83</c:v>
                </c:pt>
                <c:pt idx="26">
                  <c:v>0.83</c:v>
                </c:pt>
                <c:pt idx="27">
                  <c:v>0.84</c:v>
                </c:pt>
                <c:pt idx="28">
                  <c:v>0.85</c:v>
                </c:pt>
                <c:pt idx="29">
                  <c:v>0.87</c:v>
                </c:pt>
                <c:pt idx="30">
                  <c:v>0.88</c:v>
                </c:pt>
                <c:pt idx="31">
                  <c:v>0.9</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32"/>
                <c:pt idx="0">
                  <c:v>SWB YOUR HEALTH PARTNERSHIP PCN</c:v>
                </c:pt>
                <c:pt idx="1">
                  <c:v>SWB URBAN HEALTH PCN</c:v>
                </c:pt>
                <c:pt idx="2">
                  <c:v>SWB MODALITY PCN</c:v>
                </c:pt>
                <c:pt idx="3">
                  <c:v>WOLVERHAMPTON SOUTH EAST PCN</c:v>
                </c:pt>
                <c:pt idx="4">
                  <c:v>SWB CENTRAL HEALTH PARTNERSHIPS PCN</c:v>
                </c:pt>
                <c:pt idx="5">
                  <c:v>HEALTH VISION PARTNERSHIP PCN</c:v>
                </c:pt>
                <c:pt idx="6">
                  <c:v>SWB I3 PCN</c:v>
                </c:pt>
                <c:pt idx="7">
                  <c:v>WALSALL SOUTH 1 PCN</c:v>
                </c:pt>
                <c:pt idx="8">
                  <c:v>SWB CITRUS PCN</c:v>
                </c:pt>
                <c:pt idx="9">
                  <c:v>PEOPLE'S HEALTH PARTNERSHIP PCN</c:v>
                </c:pt>
                <c:pt idx="10">
                  <c:v>WOLVERHAMPTON TOTAL HEALTH PCN</c:v>
                </c:pt>
                <c:pt idx="11">
                  <c:v>SWB CARITAS PCN</c:v>
                </c:pt>
                <c:pt idx="12">
                  <c:v>SWB TOGETHER4HEALTHCARE PCN</c:v>
                </c:pt>
                <c:pt idx="13">
                  <c:v>ICS</c:v>
                </c:pt>
                <c:pt idx="14">
                  <c:v>BRIERLEY HILL PCN</c:v>
                </c:pt>
                <c:pt idx="15">
                  <c:v>WOLVERHAMPTON RWT PCN</c:v>
                </c:pt>
                <c:pt idx="16">
                  <c:v>OLDBURY &amp; SMETHWICK PCN</c:v>
                </c:pt>
                <c:pt idx="17">
                  <c:v>WALSALL NORTH PCN</c:v>
                </c:pt>
                <c:pt idx="18">
                  <c:v>WALSALL WEST 2 PCN</c:v>
                </c:pt>
                <c:pt idx="19">
                  <c:v>WALSALL SOUTH 2 PCN</c:v>
                </c:pt>
                <c:pt idx="20">
                  <c:v>WOLVERHAMPTON UNITY EAST PCN</c:v>
                </c:pt>
                <c:pt idx="21">
                  <c:v>WALSALL WEST 1 PCN</c:v>
                </c:pt>
                <c:pt idx="22">
                  <c:v>WOLVERHAMPTON NORTH NETWORK PCN</c:v>
                </c:pt>
                <c:pt idx="23">
                  <c:v>STOURBRIDGE, WOLLESCOTE &amp; LYE PCN</c:v>
                </c:pt>
                <c:pt idx="24">
                  <c:v>DUDLEY AND NETHERTON PCN</c:v>
                </c:pt>
                <c:pt idx="25">
                  <c:v>SWB NEWCOMEN PCN</c:v>
                </c:pt>
                <c:pt idx="26">
                  <c:v>SEDGLEY, COSELEY &amp; GORNAL PCN</c:v>
                </c:pt>
                <c:pt idx="27">
                  <c:v>WALSALL EAST 2 PCN</c:v>
                </c:pt>
                <c:pt idx="28">
                  <c:v>HALESOWEN PCN</c:v>
                </c:pt>
                <c:pt idx="29">
                  <c:v>WOLVERHAMPTON UNITY WEST PCN</c:v>
                </c:pt>
                <c:pt idx="30">
                  <c:v>KINGSWINFORD &amp; WORDSLEY PCN</c:v>
                </c:pt>
                <c:pt idx="31">
                  <c:v>WALSALL EAST 1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32"/>
                <c:pt idx="0">
                  <c:v>SWB YOUR HEALTH PARTNERSHIP PCN</c:v>
                </c:pt>
                <c:pt idx="1">
                  <c:v>SWB URBAN HEALTH PCN</c:v>
                </c:pt>
                <c:pt idx="2">
                  <c:v>SWB MODALITY PCN</c:v>
                </c:pt>
                <c:pt idx="3">
                  <c:v>WOLVERHAMPTON SOUTH EAST PCN</c:v>
                </c:pt>
                <c:pt idx="4">
                  <c:v>SWB CENTRAL HEALTH PARTNERSHIPS PCN</c:v>
                </c:pt>
                <c:pt idx="5">
                  <c:v>HEALTH VISION PARTNERSHIP PCN</c:v>
                </c:pt>
                <c:pt idx="6">
                  <c:v>SWB I3 PCN</c:v>
                </c:pt>
                <c:pt idx="7">
                  <c:v>WALSALL SOUTH 1 PCN</c:v>
                </c:pt>
                <c:pt idx="8">
                  <c:v>SWB CITRUS PCN</c:v>
                </c:pt>
                <c:pt idx="9">
                  <c:v>PEOPLE'S HEALTH PARTNERSHIP PCN</c:v>
                </c:pt>
                <c:pt idx="10">
                  <c:v>WOLVERHAMPTON TOTAL HEALTH PCN</c:v>
                </c:pt>
                <c:pt idx="11">
                  <c:v>SWB CARITAS PCN</c:v>
                </c:pt>
                <c:pt idx="12">
                  <c:v>SWB TOGETHER4HEALTHCARE PCN</c:v>
                </c:pt>
                <c:pt idx="13">
                  <c:v>ICS</c:v>
                </c:pt>
                <c:pt idx="14">
                  <c:v>BRIERLEY HILL PCN</c:v>
                </c:pt>
                <c:pt idx="15">
                  <c:v>WOLVERHAMPTON RWT PCN</c:v>
                </c:pt>
                <c:pt idx="16">
                  <c:v>OLDBURY &amp; SMETHWICK PCN</c:v>
                </c:pt>
                <c:pt idx="17">
                  <c:v>WALSALL NORTH PCN</c:v>
                </c:pt>
                <c:pt idx="18">
                  <c:v>WALSALL WEST 2 PCN</c:v>
                </c:pt>
                <c:pt idx="19">
                  <c:v>WALSALL SOUTH 2 PCN</c:v>
                </c:pt>
                <c:pt idx="20">
                  <c:v>WOLVERHAMPTON UNITY EAST PCN</c:v>
                </c:pt>
                <c:pt idx="21">
                  <c:v>WALSALL WEST 1 PCN</c:v>
                </c:pt>
                <c:pt idx="22">
                  <c:v>WOLVERHAMPTON NORTH NETWORK PCN</c:v>
                </c:pt>
                <c:pt idx="23">
                  <c:v>STOURBRIDGE, WOLLESCOTE &amp; LYE PCN</c:v>
                </c:pt>
                <c:pt idx="24">
                  <c:v>DUDLEY AND NETHERTON PCN</c:v>
                </c:pt>
                <c:pt idx="25">
                  <c:v>SWB NEWCOMEN PCN</c:v>
                </c:pt>
                <c:pt idx="26">
                  <c:v>SEDGLEY, COSELEY &amp; GORNAL PCN</c:v>
                </c:pt>
                <c:pt idx="27">
                  <c:v>WALSALL EAST 2 PCN</c:v>
                </c:pt>
                <c:pt idx="28">
                  <c:v>HALESOWEN PCN</c:v>
                </c:pt>
                <c:pt idx="29">
                  <c:v>WOLVERHAMPTON UNITY WEST PCN</c:v>
                </c:pt>
                <c:pt idx="30">
                  <c:v>KINGSWINFORD &amp; WORDSLEY PCN</c:v>
                </c:pt>
                <c:pt idx="31">
                  <c:v>WALSALL EAST 1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5955840"/>
        <c:axId val="3595404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2"/>
                <c:pt idx="0">
                  <c:v>SWB YOUR HEALTH PARTNERSHIP PCN</c:v>
                </c:pt>
                <c:pt idx="1">
                  <c:v>SWB URBAN HEALTH PCN</c:v>
                </c:pt>
                <c:pt idx="2">
                  <c:v>SWB MODALITY PCN</c:v>
                </c:pt>
                <c:pt idx="3">
                  <c:v>WOLVERHAMPTON SOUTH EAST PCN</c:v>
                </c:pt>
                <c:pt idx="4">
                  <c:v>SWB CENTRAL HEALTH PARTNERSHIPS PCN</c:v>
                </c:pt>
                <c:pt idx="5">
                  <c:v>HEALTH VISION PARTNERSHIP PCN</c:v>
                </c:pt>
                <c:pt idx="6">
                  <c:v>SWB I3 PCN</c:v>
                </c:pt>
                <c:pt idx="7">
                  <c:v>WALSALL SOUTH 1 PCN</c:v>
                </c:pt>
                <c:pt idx="8">
                  <c:v>SWB CITRUS PCN</c:v>
                </c:pt>
                <c:pt idx="9">
                  <c:v>PEOPLE'S HEALTH PARTNERSHIP PCN</c:v>
                </c:pt>
                <c:pt idx="10">
                  <c:v>WOLVERHAMPTON TOTAL HEALTH PCN</c:v>
                </c:pt>
                <c:pt idx="11">
                  <c:v>SWB CARITAS PCN</c:v>
                </c:pt>
                <c:pt idx="12">
                  <c:v>SWB TOGETHER4HEALTHCARE PCN</c:v>
                </c:pt>
                <c:pt idx="13">
                  <c:v>ICS</c:v>
                </c:pt>
                <c:pt idx="14">
                  <c:v>BRIERLEY HILL PCN</c:v>
                </c:pt>
                <c:pt idx="15">
                  <c:v>WOLVERHAMPTON RWT PCN</c:v>
                </c:pt>
                <c:pt idx="16">
                  <c:v>OLDBURY &amp; SMETHWICK PCN</c:v>
                </c:pt>
                <c:pt idx="17">
                  <c:v>WALSALL NORTH PCN</c:v>
                </c:pt>
                <c:pt idx="18">
                  <c:v>WALSALL WEST 2 PCN</c:v>
                </c:pt>
                <c:pt idx="19">
                  <c:v>WALSALL SOUTH 2 PCN</c:v>
                </c:pt>
                <c:pt idx="20">
                  <c:v>WOLVERHAMPTON UNITY EAST PCN</c:v>
                </c:pt>
                <c:pt idx="21">
                  <c:v>WALSALL WEST 1 PCN</c:v>
                </c:pt>
                <c:pt idx="22">
                  <c:v>WOLVERHAMPTON NORTH NETWORK PCN</c:v>
                </c:pt>
                <c:pt idx="23">
                  <c:v>STOURBRIDGE, WOLLESCOTE &amp; LYE PCN</c:v>
                </c:pt>
                <c:pt idx="24">
                  <c:v>DUDLEY AND NETHERTON PCN</c:v>
                </c:pt>
                <c:pt idx="25">
                  <c:v>SWB NEWCOMEN PCN</c:v>
                </c:pt>
                <c:pt idx="26">
                  <c:v>SEDGLEY, COSELEY &amp; GORNAL PCN</c:v>
                </c:pt>
                <c:pt idx="27">
                  <c:v>WALSALL EAST 2 PCN</c:v>
                </c:pt>
                <c:pt idx="28">
                  <c:v>HALESOWEN PCN</c:v>
                </c:pt>
                <c:pt idx="29">
                  <c:v>WOLVERHAMPTON UNITY WEST PCN</c:v>
                </c:pt>
                <c:pt idx="30">
                  <c:v>KINGSWINFORD &amp; WORDSLEY PCN</c:v>
                </c:pt>
                <c:pt idx="31">
                  <c:v>WALSALL EAST 1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A205-4086-8582-29BAD4A4738C}"/>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05-4086-8582-29BAD4A4738C}"/>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A205-4086-8582-29BAD4A4738C}"/>
              </c:ext>
            </c:extLst>
          </c:dPt>
          <c:cat>
            <c:strRef>
              <c:f>Sheet1!$A$2:$A$45</c:f>
              <c:strCache>
                <c:ptCount val="32"/>
                <c:pt idx="0">
                  <c:v>SWB YOUR HEALTH PARTNERSHIP PCN</c:v>
                </c:pt>
                <c:pt idx="1">
                  <c:v>SWB URBAN HEALTH PCN</c:v>
                </c:pt>
                <c:pt idx="2">
                  <c:v>SWB MODALITY PCN</c:v>
                </c:pt>
                <c:pt idx="3">
                  <c:v>WOLVERHAMPTON SOUTH EAST PCN</c:v>
                </c:pt>
                <c:pt idx="4">
                  <c:v>SWB CENTRAL HEALTH PARTNERSHIPS PCN</c:v>
                </c:pt>
                <c:pt idx="5">
                  <c:v>HEALTH VISION PARTNERSHIP PCN</c:v>
                </c:pt>
                <c:pt idx="6">
                  <c:v>SWB I3 PCN</c:v>
                </c:pt>
                <c:pt idx="7">
                  <c:v>WALSALL SOUTH 1 PCN</c:v>
                </c:pt>
                <c:pt idx="8">
                  <c:v>SWB CITRUS PCN</c:v>
                </c:pt>
                <c:pt idx="9">
                  <c:v>PEOPLE'S HEALTH PARTNERSHIP PCN</c:v>
                </c:pt>
                <c:pt idx="10">
                  <c:v>WOLVERHAMPTON TOTAL HEALTH PCN</c:v>
                </c:pt>
                <c:pt idx="11">
                  <c:v>SWB CARITAS PCN</c:v>
                </c:pt>
                <c:pt idx="12">
                  <c:v>SWB TOGETHER4HEALTHCARE PCN</c:v>
                </c:pt>
                <c:pt idx="13">
                  <c:v>ICS</c:v>
                </c:pt>
                <c:pt idx="14">
                  <c:v>BRIERLEY HILL PCN</c:v>
                </c:pt>
                <c:pt idx="15">
                  <c:v>WOLVERHAMPTON RWT PCN</c:v>
                </c:pt>
                <c:pt idx="16">
                  <c:v>OLDBURY &amp; SMETHWICK PCN</c:v>
                </c:pt>
                <c:pt idx="17">
                  <c:v>WALSALL NORTH PCN</c:v>
                </c:pt>
                <c:pt idx="18">
                  <c:v>WALSALL WEST 2 PCN</c:v>
                </c:pt>
                <c:pt idx="19">
                  <c:v>WALSALL SOUTH 2 PCN</c:v>
                </c:pt>
                <c:pt idx="20">
                  <c:v>WOLVERHAMPTON UNITY EAST PCN</c:v>
                </c:pt>
                <c:pt idx="21">
                  <c:v>WALSALL WEST 1 PCN</c:v>
                </c:pt>
                <c:pt idx="22">
                  <c:v>WOLVERHAMPTON NORTH NETWORK PCN</c:v>
                </c:pt>
                <c:pt idx="23">
                  <c:v>STOURBRIDGE, WOLLESCOTE &amp; LYE PCN</c:v>
                </c:pt>
                <c:pt idx="24">
                  <c:v>DUDLEY AND NETHERTON PCN</c:v>
                </c:pt>
                <c:pt idx="25">
                  <c:v>SWB NEWCOMEN PCN</c:v>
                </c:pt>
                <c:pt idx="26">
                  <c:v>SEDGLEY, COSELEY &amp; GORNAL PCN</c:v>
                </c:pt>
                <c:pt idx="27">
                  <c:v>WALSALL EAST 2 PCN</c:v>
                </c:pt>
                <c:pt idx="28">
                  <c:v>HALESOWEN PCN</c:v>
                </c:pt>
                <c:pt idx="29">
                  <c:v>WOLVERHAMPTON UNITY WEST PCN</c:v>
                </c:pt>
                <c:pt idx="30">
                  <c:v>KINGSWINFORD &amp; WORDSLEY PCN</c:v>
                </c:pt>
                <c:pt idx="31">
                  <c:v>WALSALL EAST 1 PCN</c:v>
                </c:pt>
              </c:strCache>
            </c:strRef>
          </c:cat>
          <c:val>
            <c:numRef>
              <c:f>Sheet1!$C$2:$C$45</c:f>
              <c:numCache>
                <c:formatCode>0%</c:formatCode>
                <c:ptCount val="44"/>
                <c:pt idx="0">
                  <c:v>0.63</c:v>
                </c:pt>
                <c:pt idx="1">
                  <c:v>0.66</c:v>
                </c:pt>
                <c:pt idx="2">
                  <c:v>0.67</c:v>
                </c:pt>
                <c:pt idx="3">
                  <c:v>0.68</c:v>
                </c:pt>
                <c:pt idx="4">
                  <c:v>0.68</c:v>
                </c:pt>
                <c:pt idx="5">
                  <c:v>0.7</c:v>
                </c:pt>
                <c:pt idx="6">
                  <c:v>0.72</c:v>
                </c:pt>
                <c:pt idx="7">
                  <c:v>0.72</c:v>
                </c:pt>
                <c:pt idx="8">
                  <c:v>0.73</c:v>
                </c:pt>
                <c:pt idx="9">
                  <c:v>0.74</c:v>
                </c:pt>
                <c:pt idx="10">
                  <c:v>0.75</c:v>
                </c:pt>
                <c:pt idx="11">
                  <c:v>0.75</c:v>
                </c:pt>
                <c:pt idx="12">
                  <c:v>0.76</c:v>
                </c:pt>
                <c:pt idx="13">
                  <c:v>-10</c:v>
                </c:pt>
                <c:pt idx="14">
                  <c:v>0.77</c:v>
                </c:pt>
                <c:pt idx="15">
                  <c:v>0.78</c:v>
                </c:pt>
                <c:pt idx="16">
                  <c:v>0.78</c:v>
                </c:pt>
                <c:pt idx="17">
                  <c:v>0.78</c:v>
                </c:pt>
                <c:pt idx="18">
                  <c:v>0.79</c:v>
                </c:pt>
                <c:pt idx="19">
                  <c:v>0.79</c:v>
                </c:pt>
                <c:pt idx="20">
                  <c:v>0.8</c:v>
                </c:pt>
                <c:pt idx="21">
                  <c:v>0.8</c:v>
                </c:pt>
                <c:pt idx="22">
                  <c:v>0.8</c:v>
                </c:pt>
                <c:pt idx="23">
                  <c:v>0.81</c:v>
                </c:pt>
                <c:pt idx="24">
                  <c:v>0.82</c:v>
                </c:pt>
                <c:pt idx="25">
                  <c:v>0.83</c:v>
                </c:pt>
                <c:pt idx="26">
                  <c:v>0.83</c:v>
                </c:pt>
                <c:pt idx="27">
                  <c:v>0.84</c:v>
                </c:pt>
                <c:pt idx="28">
                  <c:v>0.85</c:v>
                </c:pt>
                <c:pt idx="29">
                  <c:v>0.87</c:v>
                </c:pt>
                <c:pt idx="30">
                  <c:v>0.88</c:v>
                </c:pt>
                <c:pt idx="31">
                  <c:v>0.9</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0.77</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5937664"/>
        <c:axId val="35952512"/>
      </c:lineChart>
      <c:catAx>
        <c:axId val="3593766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5952512"/>
        <c:crosses val="autoZero"/>
        <c:auto val="1"/>
        <c:lblAlgn val="ctr"/>
        <c:lblOffset val="100"/>
        <c:noMultiLvlLbl val="0"/>
      </c:catAx>
      <c:valAx>
        <c:axId val="3595251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5937664"/>
        <c:crosses val="autoZero"/>
        <c:crossBetween val="between"/>
      </c:valAx>
      <c:valAx>
        <c:axId val="35954048"/>
        <c:scaling>
          <c:orientation val="minMax"/>
          <c:max val="1"/>
          <c:min val="0"/>
        </c:scaling>
        <c:delete val="0"/>
        <c:axPos val="r"/>
        <c:numFmt formatCode="0%" sourceLinked="1"/>
        <c:majorTickMark val="none"/>
        <c:minorTickMark val="none"/>
        <c:tickLblPos val="none"/>
        <c:spPr>
          <a:ln>
            <a:noFill/>
          </a:ln>
        </c:spPr>
        <c:crossAx val="35955840"/>
        <c:crosses val="max"/>
        <c:crossBetween val="between"/>
      </c:valAx>
      <c:catAx>
        <c:axId val="35955840"/>
        <c:scaling>
          <c:orientation val="minMax"/>
        </c:scaling>
        <c:delete val="1"/>
        <c:axPos val="b"/>
        <c:numFmt formatCode="General" sourceLinked="1"/>
        <c:majorTickMark val="out"/>
        <c:minorTickMark val="none"/>
        <c:tickLblPos val="nextTo"/>
        <c:crossAx val="3595404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18</c:v>
                </c:pt>
                <c:pt idx="1">
                  <c:v>41</c:v>
                </c:pt>
                <c:pt idx="2">
                  <c:v>24</c:v>
                </c:pt>
                <c:pt idx="3">
                  <c:v>17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90CC-40DF-94EB-52455776B055}"/>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33</c:v>
                </c:pt>
                <c:pt idx="1">
                  <c:v>67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58</c:v>
                </c:pt>
                <c:pt idx="1">
                  <c:v>59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42</c:v>
                </c:pt>
                <c:pt idx="1">
                  <c:v>41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1515264"/>
        <c:axId val="81516800"/>
      </c:lineChart>
      <c:catAx>
        <c:axId val="8151526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1516800"/>
        <c:crosses val="autoZero"/>
        <c:auto val="1"/>
        <c:lblAlgn val="ctr"/>
        <c:lblOffset val="100"/>
        <c:noMultiLvlLbl val="0"/>
      </c:catAx>
      <c:valAx>
        <c:axId val="8151680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151526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2"/>
                <c:pt idx="0">
                  <c:v>SWB YOUR HEALTH PARTNERSHIP PCN</c:v>
                </c:pt>
                <c:pt idx="1">
                  <c:v>STOURBRIDGE, WOLLESCOTE &amp; LYE PCN</c:v>
                </c:pt>
                <c:pt idx="2">
                  <c:v>SWB MODALITY PCN</c:v>
                </c:pt>
                <c:pt idx="3">
                  <c:v>WOLVERHAMPTON SOUTH EAST PCN</c:v>
                </c:pt>
                <c:pt idx="4">
                  <c:v>SWB CENTRAL HEALTH PARTNERSHIPS PCN</c:v>
                </c:pt>
                <c:pt idx="5">
                  <c:v>SWB CARITAS PCN</c:v>
                </c:pt>
                <c:pt idx="6">
                  <c:v>HEALTH VISION PARTNERSHIP PCN</c:v>
                </c:pt>
                <c:pt idx="7">
                  <c:v>WOLVERHAMPTON RWT PCN</c:v>
                </c:pt>
                <c:pt idx="8">
                  <c:v>WALSALL SOUTH 2 PCN</c:v>
                </c:pt>
                <c:pt idx="9">
                  <c:v>SWB URBAN HEALTH PCN</c:v>
                </c:pt>
                <c:pt idx="10">
                  <c:v>SWB TOGETHER4HEALTHCARE PCN</c:v>
                </c:pt>
                <c:pt idx="11">
                  <c:v>SWB CITRUS PCN</c:v>
                </c:pt>
                <c:pt idx="12">
                  <c:v>SWB I3 PCN</c:v>
                </c:pt>
                <c:pt idx="13">
                  <c:v>WOLVERHAMPTON NORTH NETWORK PCN</c:v>
                </c:pt>
                <c:pt idx="14">
                  <c:v>BRIERLEY HILL PCN</c:v>
                </c:pt>
                <c:pt idx="15">
                  <c:v>WALSALL SOUTH 1 PCN</c:v>
                </c:pt>
                <c:pt idx="16">
                  <c:v>ICS</c:v>
                </c:pt>
                <c:pt idx="17">
                  <c:v>PEOPLE'S HEALTH PARTNERSHIP PCN</c:v>
                </c:pt>
                <c:pt idx="18">
                  <c:v>OLDBURY &amp; SMETHWICK PCN</c:v>
                </c:pt>
                <c:pt idx="19">
                  <c:v>WALSALL NORTH PCN</c:v>
                </c:pt>
                <c:pt idx="20">
                  <c:v>SWB NEWCOMEN PCN</c:v>
                </c:pt>
                <c:pt idx="21">
                  <c:v>WOLVERHAMPTON TOTAL HEALTH PCN</c:v>
                </c:pt>
                <c:pt idx="22">
                  <c:v>WALSALL WEST 1 PCN</c:v>
                </c:pt>
                <c:pt idx="23">
                  <c:v>WALSALL EAST 2 PCN</c:v>
                </c:pt>
                <c:pt idx="24">
                  <c:v>DUDLEY AND NETHERTON PCN</c:v>
                </c:pt>
                <c:pt idx="25">
                  <c:v>KINGSWINFORD &amp; WORDSLEY PCN</c:v>
                </c:pt>
                <c:pt idx="26">
                  <c:v>SEDGLEY, COSELEY &amp; GORNAL PCN</c:v>
                </c:pt>
                <c:pt idx="27">
                  <c:v>WOLVERHAMPTON UNITY EAST PCN</c:v>
                </c:pt>
                <c:pt idx="28">
                  <c:v>HALESOWEN PCN</c:v>
                </c:pt>
                <c:pt idx="29">
                  <c:v>WALSALL WEST 2 PCN</c:v>
                </c:pt>
                <c:pt idx="30">
                  <c:v>WOLVERHAMPTON UNITY WEST PCN</c:v>
                </c:pt>
                <c:pt idx="31">
                  <c:v>WALSALL EAST 1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32"/>
                <c:pt idx="0">
                  <c:v>SWB YOUR HEALTH PARTNERSHIP PCN</c:v>
                </c:pt>
                <c:pt idx="1">
                  <c:v>STOURBRIDGE, WOLLESCOTE &amp; LYE PCN</c:v>
                </c:pt>
                <c:pt idx="2">
                  <c:v>SWB MODALITY PCN</c:v>
                </c:pt>
                <c:pt idx="3">
                  <c:v>WOLVERHAMPTON SOUTH EAST PCN</c:v>
                </c:pt>
                <c:pt idx="4">
                  <c:v>SWB CENTRAL HEALTH PARTNERSHIPS PCN</c:v>
                </c:pt>
                <c:pt idx="5">
                  <c:v>SWB CARITAS PCN</c:v>
                </c:pt>
                <c:pt idx="6">
                  <c:v>HEALTH VISION PARTNERSHIP PCN</c:v>
                </c:pt>
                <c:pt idx="7">
                  <c:v>WOLVERHAMPTON RWT PCN</c:v>
                </c:pt>
                <c:pt idx="8">
                  <c:v>WALSALL SOUTH 2 PCN</c:v>
                </c:pt>
                <c:pt idx="9">
                  <c:v>SWB URBAN HEALTH PCN</c:v>
                </c:pt>
                <c:pt idx="10">
                  <c:v>SWB TOGETHER4HEALTHCARE PCN</c:v>
                </c:pt>
                <c:pt idx="11">
                  <c:v>SWB CITRUS PCN</c:v>
                </c:pt>
                <c:pt idx="12">
                  <c:v>SWB I3 PCN</c:v>
                </c:pt>
                <c:pt idx="13">
                  <c:v>WOLVERHAMPTON NORTH NETWORK PCN</c:v>
                </c:pt>
                <c:pt idx="14">
                  <c:v>BRIERLEY HILL PCN</c:v>
                </c:pt>
                <c:pt idx="15">
                  <c:v>WALSALL SOUTH 1 PCN</c:v>
                </c:pt>
                <c:pt idx="16">
                  <c:v>ICS</c:v>
                </c:pt>
                <c:pt idx="17">
                  <c:v>PEOPLE'S HEALTH PARTNERSHIP PCN</c:v>
                </c:pt>
                <c:pt idx="18">
                  <c:v>OLDBURY &amp; SMETHWICK PCN</c:v>
                </c:pt>
                <c:pt idx="19">
                  <c:v>WALSALL NORTH PCN</c:v>
                </c:pt>
                <c:pt idx="20">
                  <c:v>SWB NEWCOMEN PCN</c:v>
                </c:pt>
                <c:pt idx="21">
                  <c:v>WOLVERHAMPTON TOTAL HEALTH PCN</c:v>
                </c:pt>
                <c:pt idx="22">
                  <c:v>WALSALL WEST 1 PCN</c:v>
                </c:pt>
                <c:pt idx="23">
                  <c:v>WALSALL EAST 2 PCN</c:v>
                </c:pt>
                <c:pt idx="24">
                  <c:v>DUDLEY AND NETHERTON PCN</c:v>
                </c:pt>
                <c:pt idx="25">
                  <c:v>KINGSWINFORD &amp; WORDSLEY PCN</c:v>
                </c:pt>
                <c:pt idx="26">
                  <c:v>SEDGLEY, COSELEY &amp; GORNAL PCN</c:v>
                </c:pt>
                <c:pt idx="27">
                  <c:v>WOLVERHAMPTON UNITY EAST PCN</c:v>
                </c:pt>
                <c:pt idx="28">
                  <c:v>HALESOWEN PCN</c:v>
                </c:pt>
                <c:pt idx="29">
                  <c:v>WALSALL WEST 2 PCN</c:v>
                </c:pt>
                <c:pt idx="30">
                  <c:v>WOLVERHAMPTON UNITY WEST PCN</c:v>
                </c:pt>
                <c:pt idx="31">
                  <c:v>WALSALL EAST 1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2"/>
                <c:pt idx="0">
                  <c:v>SWB YOUR HEALTH PARTNERSHIP PCN</c:v>
                </c:pt>
                <c:pt idx="1">
                  <c:v>STOURBRIDGE, WOLLESCOTE &amp; LYE PCN</c:v>
                </c:pt>
                <c:pt idx="2">
                  <c:v>SWB MODALITY PCN</c:v>
                </c:pt>
                <c:pt idx="3">
                  <c:v>WOLVERHAMPTON SOUTH EAST PCN</c:v>
                </c:pt>
                <c:pt idx="4">
                  <c:v>SWB CENTRAL HEALTH PARTNERSHIPS PCN</c:v>
                </c:pt>
                <c:pt idx="5">
                  <c:v>SWB CARITAS PCN</c:v>
                </c:pt>
                <c:pt idx="6">
                  <c:v>HEALTH VISION PARTNERSHIP PCN</c:v>
                </c:pt>
                <c:pt idx="7">
                  <c:v>WOLVERHAMPTON RWT PCN</c:v>
                </c:pt>
                <c:pt idx="8">
                  <c:v>WALSALL SOUTH 2 PCN</c:v>
                </c:pt>
                <c:pt idx="9">
                  <c:v>SWB URBAN HEALTH PCN</c:v>
                </c:pt>
                <c:pt idx="10">
                  <c:v>SWB TOGETHER4HEALTHCARE PCN</c:v>
                </c:pt>
                <c:pt idx="11">
                  <c:v>SWB CITRUS PCN</c:v>
                </c:pt>
                <c:pt idx="12">
                  <c:v>SWB I3 PCN</c:v>
                </c:pt>
                <c:pt idx="13">
                  <c:v>WOLVERHAMPTON NORTH NETWORK PCN</c:v>
                </c:pt>
                <c:pt idx="14">
                  <c:v>BRIERLEY HILL PCN</c:v>
                </c:pt>
                <c:pt idx="15">
                  <c:v>WALSALL SOUTH 1 PCN</c:v>
                </c:pt>
                <c:pt idx="16">
                  <c:v>ICS</c:v>
                </c:pt>
                <c:pt idx="17">
                  <c:v>PEOPLE'S HEALTH PARTNERSHIP PCN</c:v>
                </c:pt>
                <c:pt idx="18">
                  <c:v>OLDBURY &amp; SMETHWICK PCN</c:v>
                </c:pt>
                <c:pt idx="19">
                  <c:v>WALSALL NORTH PCN</c:v>
                </c:pt>
                <c:pt idx="20">
                  <c:v>SWB NEWCOMEN PCN</c:v>
                </c:pt>
                <c:pt idx="21">
                  <c:v>WOLVERHAMPTON TOTAL HEALTH PCN</c:v>
                </c:pt>
                <c:pt idx="22">
                  <c:v>WALSALL WEST 1 PCN</c:v>
                </c:pt>
                <c:pt idx="23">
                  <c:v>WALSALL EAST 2 PCN</c:v>
                </c:pt>
                <c:pt idx="24">
                  <c:v>DUDLEY AND NETHERTON PCN</c:v>
                </c:pt>
                <c:pt idx="25">
                  <c:v>KINGSWINFORD &amp; WORDSLEY PCN</c:v>
                </c:pt>
                <c:pt idx="26">
                  <c:v>SEDGLEY, COSELEY &amp; GORNAL PCN</c:v>
                </c:pt>
                <c:pt idx="27">
                  <c:v>WOLVERHAMPTON UNITY EAST PCN</c:v>
                </c:pt>
                <c:pt idx="28">
                  <c:v>HALESOWEN PCN</c:v>
                </c:pt>
                <c:pt idx="29">
                  <c:v>WALSALL WEST 2 PCN</c:v>
                </c:pt>
                <c:pt idx="30">
                  <c:v>WOLVERHAMPTON UNITY WEST PCN</c:v>
                </c:pt>
                <c:pt idx="31">
                  <c:v>WALSALL EAST 1 PCN</c:v>
                </c:pt>
              </c:strCache>
            </c:strRef>
          </c:cat>
          <c:val>
            <c:numRef>
              <c:f>Sheet1!$F$2:$F$45</c:f>
              <c:numCache>
                <c:formatCode>General</c:formatCode>
                <c:ptCount val="44"/>
                <c:pt idx="0">
                  <c:v>0.33</c:v>
                </c:pt>
                <c:pt idx="1">
                  <c:v>0.43</c:v>
                </c:pt>
                <c:pt idx="2">
                  <c:v>0.45</c:v>
                </c:pt>
                <c:pt idx="3">
                  <c:v>0.46</c:v>
                </c:pt>
                <c:pt idx="4">
                  <c:v>0.47</c:v>
                </c:pt>
                <c:pt idx="5">
                  <c:v>0.48</c:v>
                </c:pt>
                <c:pt idx="6">
                  <c:v>0.49</c:v>
                </c:pt>
                <c:pt idx="7">
                  <c:v>0.52</c:v>
                </c:pt>
                <c:pt idx="8">
                  <c:v>0.52</c:v>
                </c:pt>
                <c:pt idx="9">
                  <c:v>0.53</c:v>
                </c:pt>
                <c:pt idx="10">
                  <c:v>0.56000000000000005</c:v>
                </c:pt>
                <c:pt idx="11">
                  <c:v>0.56999999999999995</c:v>
                </c:pt>
                <c:pt idx="12">
                  <c:v>0.56999999999999995</c:v>
                </c:pt>
                <c:pt idx="13">
                  <c:v>0.57999999999999996</c:v>
                </c:pt>
                <c:pt idx="14">
                  <c:v>0.57999999999999996</c:v>
                </c:pt>
                <c:pt idx="15">
                  <c:v>0.57999999999999996</c:v>
                </c:pt>
                <c:pt idx="16">
                  <c:v>0.59</c:v>
                </c:pt>
                <c:pt idx="17">
                  <c:v>0.6</c:v>
                </c:pt>
                <c:pt idx="18">
                  <c:v>0.6</c:v>
                </c:pt>
                <c:pt idx="19">
                  <c:v>0.62</c:v>
                </c:pt>
                <c:pt idx="20">
                  <c:v>0.63</c:v>
                </c:pt>
                <c:pt idx="21">
                  <c:v>0.64</c:v>
                </c:pt>
                <c:pt idx="22">
                  <c:v>0.66</c:v>
                </c:pt>
                <c:pt idx="23">
                  <c:v>0.66</c:v>
                </c:pt>
                <c:pt idx="24">
                  <c:v>0.69</c:v>
                </c:pt>
                <c:pt idx="25">
                  <c:v>0.7</c:v>
                </c:pt>
                <c:pt idx="26">
                  <c:v>0.71</c:v>
                </c:pt>
                <c:pt idx="27">
                  <c:v>0.73</c:v>
                </c:pt>
                <c:pt idx="28">
                  <c:v>0.73</c:v>
                </c:pt>
                <c:pt idx="29">
                  <c:v>0.77</c:v>
                </c:pt>
                <c:pt idx="30">
                  <c:v>0.77</c:v>
                </c:pt>
                <c:pt idx="31">
                  <c:v>0.82</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32"/>
                <c:pt idx="0">
                  <c:v>SWB YOUR HEALTH PARTNERSHIP PCN</c:v>
                </c:pt>
                <c:pt idx="1">
                  <c:v>STOURBRIDGE, WOLLESCOTE &amp; LYE PCN</c:v>
                </c:pt>
                <c:pt idx="2">
                  <c:v>SWB MODALITY PCN</c:v>
                </c:pt>
                <c:pt idx="3">
                  <c:v>WOLVERHAMPTON SOUTH EAST PCN</c:v>
                </c:pt>
                <c:pt idx="4">
                  <c:v>SWB CENTRAL HEALTH PARTNERSHIPS PCN</c:v>
                </c:pt>
                <c:pt idx="5">
                  <c:v>SWB CARITAS PCN</c:v>
                </c:pt>
                <c:pt idx="6">
                  <c:v>HEALTH VISION PARTNERSHIP PCN</c:v>
                </c:pt>
                <c:pt idx="7">
                  <c:v>WOLVERHAMPTON RWT PCN</c:v>
                </c:pt>
                <c:pt idx="8">
                  <c:v>WALSALL SOUTH 2 PCN</c:v>
                </c:pt>
                <c:pt idx="9">
                  <c:v>SWB URBAN HEALTH PCN</c:v>
                </c:pt>
                <c:pt idx="10">
                  <c:v>SWB TOGETHER4HEALTHCARE PCN</c:v>
                </c:pt>
                <c:pt idx="11">
                  <c:v>SWB CITRUS PCN</c:v>
                </c:pt>
                <c:pt idx="12">
                  <c:v>SWB I3 PCN</c:v>
                </c:pt>
                <c:pt idx="13">
                  <c:v>WOLVERHAMPTON NORTH NETWORK PCN</c:v>
                </c:pt>
                <c:pt idx="14">
                  <c:v>BRIERLEY HILL PCN</c:v>
                </c:pt>
                <c:pt idx="15">
                  <c:v>WALSALL SOUTH 1 PCN</c:v>
                </c:pt>
                <c:pt idx="16">
                  <c:v>ICS</c:v>
                </c:pt>
                <c:pt idx="17">
                  <c:v>PEOPLE'S HEALTH PARTNERSHIP PCN</c:v>
                </c:pt>
                <c:pt idx="18">
                  <c:v>OLDBURY &amp; SMETHWICK PCN</c:v>
                </c:pt>
                <c:pt idx="19">
                  <c:v>WALSALL NORTH PCN</c:v>
                </c:pt>
                <c:pt idx="20">
                  <c:v>SWB NEWCOMEN PCN</c:v>
                </c:pt>
                <c:pt idx="21">
                  <c:v>WOLVERHAMPTON TOTAL HEALTH PCN</c:v>
                </c:pt>
                <c:pt idx="22">
                  <c:v>WALSALL WEST 1 PCN</c:v>
                </c:pt>
                <c:pt idx="23">
                  <c:v>WALSALL EAST 2 PCN</c:v>
                </c:pt>
                <c:pt idx="24">
                  <c:v>DUDLEY AND NETHERTON PCN</c:v>
                </c:pt>
                <c:pt idx="25">
                  <c:v>KINGSWINFORD &amp; WORDSLEY PCN</c:v>
                </c:pt>
                <c:pt idx="26">
                  <c:v>SEDGLEY, COSELEY &amp; GORNAL PCN</c:v>
                </c:pt>
                <c:pt idx="27">
                  <c:v>WOLVERHAMPTON UNITY EAST PCN</c:v>
                </c:pt>
                <c:pt idx="28">
                  <c:v>HALESOWEN PCN</c:v>
                </c:pt>
                <c:pt idx="29">
                  <c:v>WALSALL WEST 2 PCN</c:v>
                </c:pt>
                <c:pt idx="30">
                  <c:v>WOLVERHAMPTON UNITY WEST PCN</c:v>
                </c:pt>
                <c:pt idx="31">
                  <c:v>WALSALL EAST 1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32"/>
                <c:pt idx="0">
                  <c:v>SWB YOUR HEALTH PARTNERSHIP PCN</c:v>
                </c:pt>
                <c:pt idx="1">
                  <c:v>STOURBRIDGE, WOLLESCOTE &amp; LYE PCN</c:v>
                </c:pt>
                <c:pt idx="2">
                  <c:v>SWB MODALITY PCN</c:v>
                </c:pt>
                <c:pt idx="3">
                  <c:v>WOLVERHAMPTON SOUTH EAST PCN</c:v>
                </c:pt>
                <c:pt idx="4">
                  <c:v>SWB CENTRAL HEALTH PARTNERSHIPS PCN</c:v>
                </c:pt>
                <c:pt idx="5">
                  <c:v>SWB CARITAS PCN</c:v>
                </c:pt>
                <c:pt idx="6">
                  <c:v>HEALTH VISION PARTNERSHIP PCN</c:v>
                </c:pt>
                <c:pt idx="7">
                  <c:v>WOLVERHAMPTON RWT PCN</c:v>
                </c:pt>
                <c:pt idx="8">
                  <c:v>WALSALL SOUTH 2 PCN</c:v>
                </c:pt>
                <c:pt idx="9">
                  <c:v>SWB URBAN HEALTH PCN</c:v>
                </c:pt>
                <c:pt idx="10">
                  <c:v>SWB TOGETHER4HEALTHCARE PCN</c:v>
                </c:pt>
                <c:pt idx="11">
                  <c:v>SWB CITRUS PCN</c:v>
                </c:pt>
                <c:pt idx="12">
                  <c:v>SWB I3 PCN</c:v>
                </c:pt>
                <c:pt idx="13">
                  <c:v>WOLVERHAMPTON NORTH NETWORK PCN</c:v>
                </c:pt>
                <c:pt idx="14">
                  <c:v>BRIERLEY HILL PCN</c:v>
                </c:pt>
                <c:pt idx="15">
                  <c:v>WALSALL SOUTH 1 PCN</c:v>
                </c:pt>
                <c:pt idx="16">
                  <c:v>ICS</c:v>
                </c:pt>
                <c:pt idx="17">
                  <c:v>PEOPLE'S HEALTH PARTNERSHIP PCN</c:v>
                </c:pt>
                <c:pt idx="18">
                  <c:v>OLDBURY &amp; SMETHWICK PCN</c:v>
                </c:pt>
                <c:pt idx="19">
                  <c:v>WALSALL NORTH PCN</c:v>
                </c:pt>
                <c:pt idx="20">
                  <c:v>SWB NEWCOMEN PCN</c:v>
                </c:pt>
                <c:pt idx="21">
                  <c:v>WOLVERHAMPTON TOTAL HEALTH PCN</c:v>
                </c:pt>
                <c:pt idx="22">
                  <c:v>WALSALL WEST 1 PCN</c:v>
                </c:pt>
                <c:pt idx="23">
                  <c:v>WALSALL EAST 2 PCN</c:v>
                </c:pt>
                <c:pt idx="24">
                  <c:v>DUDLEY AND NETHERTON PCN</c:v>
                </c:pt>
                <c:pt idx="25">
                  <c:v>KINGSWINFORD &amp; WORDSLEY PCN</c:v>
                </c:pt>
                <c:pt idx="26">
                  <c:v>SEDGLEY, COSELEY &amp; GORNAL PCN</c:v>
                </c:pt>
                <c:pt idx="27">
                  <c:v>WOLVERHAMPTON UNITY EAST PCN</c:v>
                </c:pt>
                <c:pt idx="28">
                  <c:v>HALESOWEN PCN</c:v>
                </c:pt>
                <c:pt idx="29">
                  <c:v>WALSALL WEST 2 PCN</c:v>
                </c:pt>
                <c:pt idx="30">
                  <c:v>WOLVERHAMPTON UNITY WEST PCN</c:v>
                </c:pt>
                <c:pt idx="31">
                  <c:v>WALSALL EAST 1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1688064"/>
        <c:axId val="8168652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2"/>
                <c:pt idx="0">
                  <c:v>SWB YOUR HEALTH PARTNERSHIP PCN</c:v>
                </c:pt>
                <c:pt idx="1">
                  <c:v>STOURBRIDGE, WOLLESCOTE &amp; LYE PCN</c:v>
                </c:pt>
                <c:pt idx="2">
                  <c:v>SWB MODALITY PCN</c:v>
                </c:pt>
                <c:pt idx="3">
                  <c:v>WOLVERHAMPTON SOUTH EAST PCN</c:v>
                </c:pt>
                <c:pt idx="4">
                  <c:v>SWB CENTRAL HEALTH PARTNERSHIPS PCN</c:v>
                </c:pt>
                <c:pt idx="5">
                  <c:v>SWB CARITAS PCN</c:v>
                </c:pt>
                <c:pt idx="6">
                  <c:v>HEALTH VISION PARTNERSHIP PCN</c:v>
                </c:pt>
                <c:pt idx="7">
                  <c:v>WOLVERHAMPTON RWT PCN</c:v>
                </c:pt>
                <c:pt idx="8">
                  <c:v>WALSALL SOUTH 2 PCN</c:v>
                </c:pt>
                <c:pt idx="9">
                  <c:v>SWB URBAN HEALTH PCN</c:v>
                </c:pt>
                <c:pt idx="10">
                  <c:v>SWB TOGETHER4HEALTHCARE PCN</c:v>
                </c:pt>
                <c:pt idx="11">
                  <c:v>SWB CITRUS PCN</c:v>
                </c:pt>
                <c:pt idx="12">
                  <c:v>SWB I3 PCN</c:v>
                </c:pt>
                <c:pt idx="13">
                  <c:v>WOLVERHAMPTON NORTH NETWORK PCN</c:v>
                </c:pt>
                <c:pt idx="14">
                  <c:v>BRIERLEY HILL PCN</c:v>
                </c:pt>
                <c:pt idx="15">
                  <c:v>WALSALL SOUTH 1 PCN</c:v>
                </c:pt>
                <c:pt idx="16">
                  <c:v>ICS</c:v>
                </c:pt>
                <c:pt idx="17">
                  <c:v>PEOPLE'S HEALTH PARTNERSHIP PCN</c:v>
                </c:pt>
                <c:pt idx="18">
                  <c:v>OLDBURY &amp; SMETHWICK PCN</c:v>
                </c:pt>
                <c:pt idx="19">
                  <c:v>WALSALL NORTH PCN</c:v>
                </c:pt>
                <c:pt idx="20">
                  <c:v>SWB NEWCOMEN PCN</c:v>
                </c:pt>
                <c:pt idx="21">
                  <c:v>WOLVERHAMPTON TOTAL HEALTH PCN</c:v>
                </c:pt>
                <c:pt idx="22">
                  <c:v>WALSALL WEST 1 PCN</c:v>
                </c:pt>
                <c:pt idx="23">
                  <c:v>WALSALL EAST 2 PCN</c:v>
                </c:pt>
                <c:pt idx="24">
                  <c:v>DUDLEY AND NETHERTON PCN</c:v>
                </c:pt>
                <c:pt idx="25">
                  <c:v>KINGSWINFORD &amp; WORDSLEY PCN</c:v>
                </c:pt>
                <c:pt idx="26">
                  <c:v>SEDGLEY, COSELEY &amp; GORNAL PCN</c:v>
                </c:pt>
                <c:pt idx="27">
                  <c:v>WOLVERHAMPTON UNITY EAST PCN</c:v>
                </c:pt>
                <c:pt idx="28">
                  <c:v>HALESOWEN PCN</c:v>
                </c:pt>
                <c:pt idx="29">
                  <c:v>WALSALL WEST 2 PCN</c:v>
                </c:pt>
                <c:pt idx="30">
                  <c:v>WOLVERHAMPTON UNITY WEST PCN</c:v>
                </c:pt>
                <c:pt idx="31">
                  <c:v>WALSALL EAST 1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BF36-4707-993B-0E42FBB23393}"/>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BF36-4707-993B-0E42FBB23393}"/>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BF36-4707-993B-0E42FBB23393}"/>
              </c:ext>
            </c:extLst>
          </c:dPt>
          <c:cat>
            <c:strRef>
              <c:f>Sheet1!$A$2:$A$45</c:f>
              <c:strCache>
                <c:ptCount val="32"/>
                <c:pt idx="0">
                  <c:v>SWB YOUR HEALTH PARTNERSHIP PCN</c:v>
                </c:pt>
                <c:pt idx="1">
                  <c:v>STOURBRIDGE, WOLLESCOTE &amp; LYE PCN</c:v>
                </c:pt>
                <c:pt idx="2">
                  <c:v>SWB MODALITY PCN</c:v>
                </c:pt>
                <c:pt idx="3">
                  <c:v>WOLVERHAMPTON SOUTH EAST PCN</c:v>
                </c:pt>
                <c:pt idx="4">
                  <c:v>SWB CENTRAL HEALTH PARTNERSHIPS PCN</c:v>
                </c:pt>
                <c:pt idx="5">
                  <c:v>SWB CARITAS PCN</c:v>
                </c:pt>
                <c:pt idx="6">
                  <c:v>HEALTH VISION PARTNERSHIP PCN</c:v>
                </c:pt>
                <c:pt idx="7">
                  <c:v>WOLVERHAMPTON RWT PCN</c:v>
                </c:pt>
                <c:pt idx="8">
                  <c:v>WALSALL SOUTH 2 PCN</c:v>
                </c:pt>
                <c:pt idx="9">
                  <c:v>SWB URBAN HEALTH PCN</c:v>
                </c:pt>
                <c:pt idx="10">
                  <c:v>SWB TOGETHER4HEALTHCARE PCN</c:v>
                </c:pt>
                <c:pt idx="11">
                  <c:v>SWB CITRUS PCN</c:v>
                </c:pt>
                <c:pt idx="12">
                  <c:v>SWB I3 PCN</c:v>
                </c:pt>
                <c:pt idx="13">
                  <c:v>WOLVERHAMPTON NORTH NETWORK PCN</c:v>
                </c:pt>
                <c:pt idx="14">
                  <c:v>BRIERLEY HILL PCN</c:v>
                </c:pt>
                <c:pt idx="15">
                  <c:v>WALSALL SOUTH 1 PCN</c:v>
                </c:pt>
                <c:pt idx="16">
                  <c:v>ICS</c:v>
                </c:pt>
                <c:pt idx="17">
                  <c:v>PEOPLE'S HEALTH PARTNERSHIP PCN</c:v>
                </c:pt>
                <c:pt idx="18">
                  <c:v>OLDBURY &amp; SMETHWICK PCN</c:v>
                </c:pt>
                <c:pt idx="19">
                  <c:v>WALSALL NORTH PCN</c:v>
                </c:pt>
                <c:pt idx="20">
                  <c:v>SWB NEWCOMEN PCN</c:v>
                </c:pt>
                <c:pt idx="21">
                  <c:v>WOLVERHAMPTON TOTAL HEALTH PCN</c:v>
                </c:pt>
                <c:pt idx="22">
                  <c:v>WALSALL WEST 1 PCN</c:v>
                </c:pt>
                <c:pt idx="23">
                  <c:v>WALSALL EAST 2 PCN</c:v>
                </c:pt>
                <c:pt idx="24">
                  <c:v>DUDLEY AND NETHERTON PCN</c:v>
                </c:pt>
                <c:pt idx="25">
                  <c:v>KINGSWINFORD &amp; WORDSLEY PCN</c:v>
                </c:pt>
                <c:pt idx="26">
                  <c:v>SEDGLEY, COSELEY &amp; GORNAL PCN</c:v>
                </c:pt>
                <c:pt idx="27">
                  <c:v>WOLVERHAMPTON UNITY EAST PCN</c:v>
                </c:pt>
                <c:pt idx="28">
                  <c:v>HALESOWEN PCN</c:v>
                </c:pt>
                <c:pt idx="29">
                  <c:v>WALSALL WEST 2 PCN</c:v>
                </c:pt>
                <c:pt idx="30">
                  <c:v>WOLVERHAMPTON UNITY WEST PCN</c:v>
                </c:pt>
                <c:pt idx="31">
                  <c:v>WALSALL EAST 1 PCN</c:v>
                </c:pt>
              </c:strCache>
            </c:strRef>
          </c:cat>
          <c:val>
            <c:numRef>
              <c:f>Sheet1!$C$2:$C$45</c:f>
              <c:numCache>
                <c:formatCode>0%</c:formatCode>
                <c:ptCount val="44"/>
                <c:pt idx="0">
                  <c:v>0.33</c:v>
                </c:pt>
                <c:pt idx="1">
                  <c:v>0.43</c:v>
                </c:pt>
                <c:pt idx="2">
                  <c:v>0.45</c:v>
                </c:pt>
                <c:pt idx="3">
                  <c:v>0.46</c:v>
                </c:pt>
                <c:pt idx="4">
                  <c:v>0.47</c:v>
                </c:pt>
                <c:pt idx="5">
                  <c:v>0.48</c:v>
                </c:pt>
                <c:pt idx="6">
                  <c:v>0.49</c:v>
                </c:pt>
                <c:pt idx="7">
                  <c:v>0.52</c:v>
                </c:pt>
                <c:pt idx="8">
                  <c:v>0.52</c:v>
                </c:pt>
                <c:pt idx="9">
                  <c:v>0.53</c:v>
                </c:pt>
                <c:pt idx="10">
                  <c:v>0.56000000000000005</c:v>
                </c:pt>
                <c:pt idx="11">
                  <c:v>0.56999999999999995</c:v>
                </c:pt>
                <c:pt idx="12">
                  <c:v>0.56999999999999995</c:v>
                </c:pt>
                <c:pt idx="13">
                  <c:v>0.57999999999999996</c:v>
                </c:pt>
                <c:pt idx="14">
                  <c:v>0.57999999999999996</c:v>
                </c:pt>
                <c:pt idx="15">
                  <c:v>0.57999999999999996</c:v>
                </c:pt>
                <c:pt idx="16">
                  <c:v>-10</c:v>
                </c:pt>
                <c:pt idx="17">
                  <c:v>0.6</c:v>
                </c:pt>
                <c:pt idx="18">
                  <c:v>0.6</c:v>
                </c:pt>
                <c:pt idx="19">
                  <c:v>0.62</c:v>
                </c:pt>
                <c:pt idx="20">
                  <c:v>0.63</c:v>
                </c:pt>
                <c:pt idx="21">
                  <c:v>0.64</c:v>
                </c:pt>
                <c:pt idx="22">
                  <c:v>0.66</c:v>
                </c:pt>
                <c:pt idx="23">
                  <c:v>0.66</c:v>
                </c:pt>
                <c:pt idx="24">
                  <c:v>0.69</c:v>
                </c:pt>
                <c:pt idx="25">
                  <c:v>0.7</c:v>
                </c:pt>
                <c:pt idx="26">
                  <c:v>0.71</c:v>
                </c:pt>
                <c:pt idx="27">
                  <c:v>0.73</c:v>
                </c:pt>
                <c:pt idx="28">
                  <c:v>0.73</c:v>
                </c:pt>
                <c:pt idx="29">
                  <c:v>0.77</c:v>
                </c:pt>
                <c:pt idx="30">
                  <c:v>0.77</c:v>
                </c:pt>
                <c:pt idx="31">
                  <c:v>0.82</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0.59</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1674240"/>
        <c:axId val="81676544"/>
      </c:lineChart>
      <c:catAx>
        <c:axId val="8167424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1676544"/>
        <c:crosses val="autoZero"/>
        <c:auto val="1"/>
        <c:lblAlgn val="ctr"/>
        <c:lblOffset val="100"/>
        <c:noMultiLvlLbl val="0"/>
      </c:catAx>
      <c:valAx>
        <c:axId val="8167654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1674240"/>
        <c:crosses val="autoZero"/>
        <c:crossBetween val="between"/>
      </c:valAx>
      <c:valAx>
        <c:axId val="81686528"/>
        <c:scaling>
          <c:orientation val="minMax"/>
          <c:max val="1"/>
          <c:min val="0"/>
        </c:scaling>
        <c:delete val="0"/>
        <c:axPos val="r"/>
        <c:numFmt formatCode="0%" sourceLinked="1"/>
        <c:majorTickMark val="none"/>
        <c:minorTickMark val="none"/>
        <c:tickLblPos val="none"/>
        <c:spPr>
          <a:ln>
            <a:noFill/>
          </a:ln>
        </c:spPr>
        <c:crossAx val="81688064"/>
        <c:crosses val="max"/>
        <c:crossBetween val="between"/>
      </c:valAx>
      <c:catAx>
        <c:axId val="81688064"/>
        <c:scaling>
          <c:orientation val="minMax"/>
        </c:scaling>
        <c:delete val="1"/>
        <c:axPos val="b"/>
        <c:numFmt formatCode="General" sourceLinked="1"/>
        <c:majorTickMark val="out"/>
        <c:minorTickMark val="none"/>
        <c:tickLblPos val="nextTo"/>
        <c:crossAx val="8168652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38</c:v>
                </c:pt>
                <c:pt idx="1">
                  <c:v>46</c:v>
                </c:pt>
                <c:pt idx="2">
                  <c:v>11</c:v>
                </c:pt>
                <c:pt idx="3">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97F4-4284-BD93-2BA81AF259E9}"/>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84</c:v>
                </c:pt>
                <c:pt idx="1">
                  <c:v>83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16</c:v>
                </c:pt>
                <c:pt idx="1">
                  <c:v>17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7737856"/>
        <c:axId val="87739392"/>
      </c:lineChart>
      <c:catAx>
        <c:axId val="8773785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7739392"/>
        <c:crosses val="autoZero"/>
        <c:auto val="1"/>
        <c:lblAlgn val="ctr"/>
        <c:lblOffset val="100"/>
        <c:noMultiLvlLbl val="0"/>
      </c:catAx>
      <c:valAx>
        <c:axId val="8773939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773785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2"/>
                <c:pt idx="0">
                  <c:v>SWB MODALITY PCN</c:v>
                </c:pt>
                <c:pt idx="1">
                  <c:v>SWB YOUR HEALTH PARTNERSHIP PCN</c:v>
                </c:pt>
                <c:pt idx="2">
                  <c:v>SWB URBAN HEALTH PCN</c:v>
                </c:pt>
                <c:pt idx="3">
                  <c:v>SWB CARITAS PCN</c:v>
                </c:pt>
                <c:pt idx="4">
                  <c:v>WOLVERHAMPTON TOTAL HEALTH PCN</c:v>
                </c:pt>
                <c:pt idx="5">
                  <c:v>HEALTH VISION PARTNERSHIP PCN</c:v>
                </c:pt>
                <c:pt idx="6">
                  <c:v>SWB CENTRAL HEALTH PARTNERSHIPS PCN</c:v>
                </c:pt>
                <c:pt idx="7">
                  <c:v>SWB I3 PCN</c:v>
                </c:pt>
                <c:pt idx="8">
                  <c:v>SWB CITRUS PCN</c:v>
                </c:pt>
                <c:pt idx="9">
                  <c:v>WOLVERHAMPTON SOUTH EAST PCN</c:v>
                </c:pt>
                <c:pt idx="10">
                  <c:v>WALSALL SOUTH 1 PCN</c:v>
                </c:pt>
                <c:pt idx="11">
                  <c:v>SWB TOGETHER4HEALTHCARE PCN</c:v>
                </c:pt>
                <c:pt idx="12">
                  <c:v>PEOPLE'S HEALTH PARTNERSHIP PCN</c:v>
                </c:pt>
                <c:pt idx="13">
                  <c:v>WALSALL SOUTH 2 PCN</c:v>
                </c:pt>
                <c:pt idx="14">
                  <c:v>ICS</c:v>
                </c:pt>
                <c:pt idx="15">
                  <c:v>WOLVERHAMPTON RWT PCN</c:v>
                </c:pt>
                <c:pt idx="16">
                  <c:v>OLDBURY &amp; SMETHWICK PCN</c:v>
                </c:pt>
                <c:pt idx="17">
                  <c:v>SWB NEWCOMEN PCN</c:v>
                </c:pt>
                <c:pt idx="18">
                  <c:v>WOLVERHAMPTON NORTH NETWORK PCN</c:v>
                </c:pt>
                <c:pt idx="19">
                  <c:v>WALSALL NORTH PCN</c:v>
                </c:pt>
                <c:pt idx="20">
                  <c:v>BRIERLEY HILL PCN</c:v>
                </c:pt>
                <c:pt idx="21">
                  <c:v>WALSALL WEST 2 PCN</c:v>
                </c:pt>
                <c:pt idx="22">
                  <c:v>WALSALL EAST 2 PCN</c:v>
                </c:pt>
                <c:pt idx="23">
                  <c:v>WOLVERHAMPTON UNITY EAST PCN</c:v>
                </c:pt>
                <c:pt idx="24">
                  <c:v>DUDLEY AND NETHERTON PCN</c:v>
                </c:pt>
                <c:pt idx="25">
                  <c:v>STOURBRIDGE, WOLLESCOTE &amp; LYE PCN</c:v>
                </c:pt>
                <c:pt idx="26">
                  <c:v>SEDGLEY, COSELEY &amp; GORNAL PCN</c:v>
                </c:pt>
                <c:pt idx="27">
                  <c:v>WALSALL WEST 1 PCN</c:v>
                </c:pt>
                <c:pt idx="28">
                  <c:v>WOLVERHAMPTON UNITY WEST PCN</c:v>
                </c:pt>
                <c:pt idx="29">
                  <c:v>HALESOWEN PCN</c:v>
                </c:pt>
                <c:pt idx="30">
                  <c:v>KINGSWINFORD &amp; WORDSLEY PCN</c:v>
                </c:pt>
                <c:pt idx="31">
                  <c:v>WALSALL EAST 1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32"/>
                <c:pt idx="0">
                  <c:v>SWB MODALITY PCN</c:v>
                </c:pt>
                <c:pt idx="1">
                  <c:v>SWB YOUR HEALTH PARTNERSHIP PCN</c:v>
                </c:pt>
                <c:pt idx="2">
                  <c:v>SWB URBAN HEALTH PCN</c:v>
                </c:pt>
                <c:pt idx="3">
                  <c:v>SWB CARITAS PCN</c:v>
                </c:pt>
                <c:pt idx="4">
                  <c:v>WOLVERHAMPTON TOTAL HEALTH PCN</c:v>
                </c:pt>
                <c:pt idx="5">
                  <c:v>HEALTH VISION PARTNERSHIP PCN</c:v>
                </c:pt>
                <c:pt idx="6">
                  <c:v>SWB CENTRAL HEALTH PARTNERSHIPS PCN</c:v>
                </c:pt>
                <c:pt idx="7">
                  <c:v>SWB I3 PCN</c:v>
                </c:pt>
                <c:pt idx="8">
                  <c:v>SWB CITRUS PCN</c:v>
                </c:pt>
                <c:pt idx="9">
                  <c:v>WOLVERHAMPTON SOUTH EAST PCN</c:v>
                </c:pt>
                <c:pt idx="10">
                  <c:v>WALSALL SOUTH 1 PCN</c:v>
                </c:pt>
                <c:pt idx="11">
                  <c:v>SWB TOGETHER4HEALTHCARE PCN</c:v>
                </c:pt>
                <c:pt idx="12">
                  <c:v>PEOPLE'S HEALTH PARTNERSHIP PCN</c:v>
                </c:pt>
                <c:pt idx="13">
                  <c:v>WALSALL SOUTH 2 PCN</c:v>
                </c:pt>
                <c:pt idx="14">
                  <c:v>ICS</c:v>
                </c:pt>
                <c:pt idx="15">
                  <c:v>WOLVERHAMPTON RWT PCN</c:v>
                </c:pt>
                <c:pt idx="16">
                  <c:v>OLDBURY &amp; SMETHWICK PCN</c:v>
                </c:pt>
                <c:pt idx="17">
                  <c:v>SWB NEWCOMEN PCN</c:v>
                </c:pt>
                <c:pt idx="18">
                  <c:v>WOLVERHAMPTON NORTH NETWORK PCN</c:v>
                </c:pt>
                <c:pt idx="19">
                  <c:v>WALSALL NORTH PCN</c:v>
                </c:pt>
                <c:pt idx="20">
                  <c:v>BRIERLEY HILL PCN</c:v>
                </c:pt>
                <c:pt idx="21">
                  <c:v>WALSALL WEST 2 PCN</c:v>
                </c:pt>
                <c:pt idx="22">
                  <c:v>WALSALL EAST 2 PCN</c:v>
                </c:pt>
                <c:pt idx="23">
                  <c:v>WOLVERHAMPTON UNITY EAST PCN</c:v>
                </c:pt>
                <c:pt idx="24">
                  <c:v>DUDLEY AND NETHERTON PCN</c:v>
                </c:pt>
                <c:pt idx="25">
                  <c:v>STOURBRIDGE, WOLLESCOTE &amp; LYE PCN</c:v>
                </c:pt>
                <c:pt idx="26">
                  <c:v>SEDGLEY, COSELEY &amp; GORNAL PCN</c:v>
                </c:pt>
                <c:pt idx="27">
                  <c:v>WALSALL WEST 1 PCN</c:v>
                </c:pt>
                <c:pt idx="28">
                  <c:v>WOLVERHAMPTON UNITY WEST PCN</c:v>
                </c:pt>
                <c:pt idx="29">
                  <c:v>HALESOWEN PCN</c:v>
                </c:pt>
                <c:pt idx="30">
                  <c:v>KINGSWINFORD &amp; WORDSLEY PCN</c:v>
                </c:pt>
                <c:pt idx="31">
                  <c:v>WALSALL EAST 1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2"/>
                <c:pt idx="0">
                  <c:v>SWB MODALITY PCN</c:v>
                </c:pt>
                <c:pt idx="1">
                  <c:v>SWB YOUR HEALTH PARTNERSHIP PCN</c:v>
                </c:pt>
                <c:pt idx="2">
                  <c:v>SWB URBAN HEALTH PCN</c:v>
                </c:pt>
                <c:pt idx="3">
                  <c:v>SWB CARITAS PCN</c:v>
                </c:pt>
                <c:pt idx="4">
                  <c:v>WOLVERHAMPTON TOTAL HEALTH PCN</c:v>
                </c:pt>
                <c:pt idx="5">
                  <c:v>HEALTH VISION PARTNERSHIP PCN</c:v>
                </c:pt>
                <c:pt idx="6">
                  <c:v>SWB CENTRAL HEALTH PARTNERSHIPS PCN</c:v>
                </c:pt>
                <c:pt idx="7">
                  <c:v>SWB I3 PCN</c:v>
                </c:pt>
                <c:pt idx="8">
                  <c:v>SWB CITRUS PCN</c:v>
                </c:pt>
                <c:pt idx="9">
                  <c:v>WOLVERHAMPTON SOUTH EAST PCN</c:v>
                </c:pt>
                <c:pt idx="10">
                  <c:v>WALSALL SOUTH 1 PCN</c:v>
                </c:pt>
                <c:pt idx="11">
                  <c:v>SWB TOGETHER4HEALTHCARE PCN</c:v>
                </c:pt>
                <c:pt idx="12">
                  <c:v>PEOPLE'S HEALTH PARTNERSHIP PCN</c:v>
                </c:pt>
                <c:pt idx="13">
                  <c:v>WALSALL SOUTH 2 PCN</c:v>
                </c:pt>
                <c:pt idx="14">
                  <c:v>ICS</c:v>
                </c:pt>
                <c:pt idx="15">
                  <c:v>WOLVERHAMPTON RWT PCN</c:v>
                </c:pt>
                <c:pt idx="16">
                  <c:v>OLDBURY &amp; SMETHWICK PCN</c:v>
                </c:pt>
                <c:pt idx="17">
                  <c:v>SWB NEWCOMEN PCN</c:v>
                </c:pt>
                <c:pt idx="18">
                  <c:v>WOLVERHAMPTON NORTH NETWORK PCN</c:v>
                </c:pt>
                <c:pt idx="19">
                  <c:v>WALSALL NORTH PCN</c:v>
                </c:pt>
                <c:pt idx="20">
                  <c:v>BRIERLEY HILL PCN</c:v>
                </c:pt>
                <c:pt idx="21">
                  <c:v>WALSALL WEST 2 PCN</c:v>
                </c:pt>
                <c:pt idx="22">
                  <c:v>WALSALL EAST 2 PCN</c:v>
                </c:pt>
                <c:pt idx="23">
                  <c:v>WOLVERHAMPTON UNITY EAST PCN</c:v>
                </c:pt>
                <c:pt idx="24">
                  <c:v>DUDLEY AND NETHERTON PCN</c:v>
                </c:pt>
                <c:pt idx="25">
                  <c:v>STOURBRIDGE, WOLLESCOTE &amp; LYE PCN</c:v>
                </c:pt>
                <c:pt idx="26">
                  <c:v>SEDGLEY, COSELEY &amp; GORNAL PCN</c:v>
                </c:pt>
                <c:pt idx="27">
                  <c:v>WALSALL WEST 1 PCN</c:v>
                </c:pt>
                <c:pt idx="28">
                  <c:v>WOLVERHAMPTON UNITY WEST PCN</c:v>
                </c:pt>
                <c:pt idx="29">
                  <c:v>HALESOWEN PCN</c:v>
                </c:pt>
                <c:pt idx="30">
                  <c:v>KINGSWINFORD &amp; WORDSLEY PCN</c:v>
                </c:pt>
                <c:pt idx="31">
                  <c:v>WALSALL EAST 1 PCN</c:v>
                </c:pt>
              </c:strCache>
            </c:strRef>
          </c:cat>
          <c:val>
            <c:numRef>
              <c:f>Sheet1!$F$2:$F$45</c:f>
              <c:numCache>
                <c:formatCode>General</c:formatCode>
                <c:ptCount val="44"/>
                <c:pt idx="0">
                  <c:v>0.75</c:v>
                </c:pt>
                <c:pt idx="1">
                  <c:v>0.76</c:v>
                </c:pt>
                <c:pt idx="2">
                  <c:v>0.76</c:v>
                </c:pt>
                <c:pt idx="3">
                  <c:v>0.76</c:v>
                </c:pt>
                <c:pt idx="4">
                  <c:v>0.78</c:v>
                </c:pt>
                <c:pt idx="5">
                  <c:v>0.78</c:v>
                </c:pt>
                <c:pt idx="6">
                  <c:v>0.78</c:v>
                </c:pt>
                <c:pt idx="7">
                  <c:v>0.78</c:v>
                </c:pt>
                <c:pt idx="8">
                  <c:v>0.79</c:v>
                </c:pt>
                <c:pt idx="9">
                  <c:v>0.8</c:v>
                </c:pt>
                <c:pt idx="10">
                  <c:v>0.81</c:v>
                </c:pt>
                <c:pt idx="11">
                  <c:v>0.81</c:v>
                </c:pt>
                <c:pt idx="12">
                  <c:v>0.82</c:v>
                </c:pt>
                <c:pt idx="13">
                  <c:v>0.82</c:v>
                </c:pt>
                <c:pt idx="14">
                  <c:v>0.83</c:v>
                </c:pt>
                <c:pt idx="15">
                  <c:v>0.83</c:v>
                </c:pt>
                <c:pt idx="16">
                  <c:v>0.83</c:v>
                </c:pt>
                <c:pt idx="17">
                  <c:v>0.84</c:v>
                </c:pt>
                <c:pt idx="18">
                  <c:v>0.85</c:v>
                </c:pt>
                <c:pt idx="19">
                  <c:v>0.85</c:v>
                </c:pt>
                <c:pt idx="20">
                  <c:v>0.85</c:v>
                </c:pt>
                <c:pt idx="21">
                  <c:v>0.86</c:v>
                </c:pt>
                <c:pt idx="22">
                  <c:v>0.86</c:v>
                </c:pt>
                <c:pt idx="23">
                  <c:v>0.87</c:v>
                </c:pt>
                <c:pt idx="24">
                  <c:v>0.88</c:v>
                </c:pt>
                <c:pt idx="25">
                  <c:v>0.88</c:v>
                </c:pt>
                <c:pt idx="26">
                  <c:v>0.88</c:v>
                </c:pt>
                <c:pt idx="27">
                  <c:v>0.9</c:v>
                </c:pt>
                <c:pt idx="28">
                  <c:v>0.9</c:v>
                </c:pt>
                <c:pt idx="29">
                  <c:v>0.91</c:v>
                </c:pt>
                <c:pt idx="30">
                  <c:v>0.93</c:v>
                </c:pt>
                <c:pt idx="31">
                  <c:v>0.93</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32"/>
                <c:pt idx="0">
                  <c:v>SWB MODALITY PCN</c:v>
                </c:pt>
                <c:pt idx="1">
                  <c:v>SWB YOUR HEALTH PARTNERSHIP PCN</c:v>
                </c:pt>
                <c:pt idx="2">
                  <c:v>SWB URBAN HEALTH PCN</c:v>
                </c:pt>
                <c:pt idx="3">
                  <c:v>SWB CARITAS PCN</c:v>
                </c:pt>
                <c:pt idx="4">
                  <c:v>WOLVERHAMPTON TOTAL HEALTH PCN</c:v>
                </c:pt>
                <c:pt idx="5">
                  <c:v>HEALTH VISION PARTNERSHIP PCN</c:v>
                </c:pt>
                <c:pt idx="6">
                  <c:v>SWB CENTRAL HEALTH PARTNERSHIPS PCN</c:v>
                </c:pt>
                <c:pt idx="7">
                  <c:v>SWB I3 PCN</c:v>
                </c:pt>
                <c:pt idx="8">
                  <c:v>SWB CITRUS PCN</c:v>
                </c:pt>
                <c:pt idx="9">
                  <c:v>WOLVERHAMPTON SOUTH EAST PCN</c:v>
                </c:pt>
                <c:pt idx="10">
                  <c:v>WALSALL SOUTH 1 PCN</c:v>
                </c:pt>
                <c:pt idx="11">
                  <c:v>SWB TOGETHER4HEALTHCARE PCN</c:v>
                </c:pt>
                <c:pt idx="12">
                  <c:v>PEOPLE'S HEALTH PARTNERSHIP PCN</c:v>
                </c:pt>
                <c:pt idx="13">
                  <c:v>WALSALL SOUTH 2 PCN</c:v>
                </c:pt>
                <c:pt idx="14">
                  <c:v>ICS</c:v>
                </c:pt>
                <c:pt idx="15">
                  <c:v>WOLVERHAMPTON RWT PCN</c:v>
                </c:pt>
                <c:pt idx="16">
                  <c:v>OLDBURY &amp; SMETHWICK PCN</c:v>
                </c:pt>
                <c:pt idx="17">
                  <c:v>SWB NEWCOMEN PCN</c:v>
                </c:pt>
                <c:pt idx="18">
                  <c:v>WOLVERHAMPTON NORTH NETWORK PCN</c:v>
                </c:pt>
                <c:pt idx="19">
                  <c:v>WALSALL NORTH PCN</c:v>
                </c:pt>
                <c:pt idx="20">
                  <c:v>BRIERLEY HILL PCN</c:v>
                </c:pt>
                <c:pt idx="21">
                  <c:v>WALSALL WEST 2 PCN</c:v>
                </c:pt>
                <c:pt idx="22">
                  <c:v>WALSALL EAST 2 PCN</c:v>
                </c:pt>
                <c:pt idx="23">
                  <c:v>WOLVERHAMPTON UNITY EAST PCN</c:v>
                </c:pt>
                <c:pt idx="24">
                  <c:v>DUDLEY AND NETHERTON PCN</c:v>
                </c:pt>
                <c:pt idx="25">
                  <c:v>STOURBRIDGE, WOLLESCOTE &amp; LYE PCN</c:v>
                </c:pt>
                <c:pt idx="26">
                  <c:v>SEDGLEY, COSELEY &amp; GORNAL PCN</c:v>
                </c:pt>
                <c:pt idx="27">
                  <c:v>WALSALL WEST 1 PCN</c:v>
                </c:pt>
                <c:pt idx="28">
                  <c:v>WOLVERHAMPTON UNITY WEST PCN</c:v>
                </c:pt>
                <c:pt idx="29">
                  <c:v>HALESOWEN PCN</c:v>
                </c:pt>
                <c:pt idx="30">
                  <c:v>KINGSWINFORD &amp; WORDSLEY PCN</c:v>
                </c:pt>
                <c:pt idx="31">
                  <c:v>WALSALL EAST 1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32"/>
                <c:pt idx="0">
                  <c:v>SWB MODALITY PCN</c:v>
                </c:pt>
                <c:pt idx="1">
                  <c:v>SWB YOUR HEALTH PARTNERSHIP PCN</c:v>
                </c:pt>
                <c:pt idx="2">
                  <c:v>SWB URBAN HEALTH PCN</c:v>
                </c:pt>
                <c:pt idx="3">
                  <c:v>SWB CARITAS PCN</c:v>
                </c:pt>
                <c:pt idx="4">
                  <c:v>WOLVERHAMPTON TOTAL HEALTH PCN</c:v>
                </c:pt>
                <c:pt idx="5">
                  <c:v>HEALTH VISION PARTNERSHIP PCN</c:v>
                </c:pt>
                <c:pt idx="6">
                  <c:v>SWB CENTRAL HEALTH PARTNERSHIPS PCN</c:v>
                </c:pt>
                <c:pt idx="7">
                  <c:v>SWB I3 PCN</c:v>
                </c:pt>
                <c:pt idx="8">
                  <c:v>SWB CITRUS PCN</c:v>
                </c:pt>
                <c:pt idx="9">
                  <c:v>WOLVERHAMPTON SOUTH EAST PCN</c:v>
                </c:pt>
                <c:pt idx="10">
                  <c:v>WALSALL SOUTH 1 PCN</c:v>
                </c:pt>
                <c:pt idx="11">
                  <c:v>SWB TOGETHER4HEALTHCARE PCN</c:v>
                </c:pt>
                <c:pt idx="12">
                  <c:v>PEOPLE'S HEALTH PARTNERSHIP PCN</c:v>
                </c:pt>
                <c:pt idx="13">
                  <c:v>WALSALL SOUTH 2 PCN</c:v>
                </c:pt>
                <c:pt idx="14">
                  <c:v>ICS</c:v>
                </c:pt>
                <c:pt idx="15">
                  <c:v>WOLVERHAMPTON RWT PCN</c:v>
                </c:pt>
                <c:pt idx="16">
                  <c:v>OLDBURY &amp; SMETHWICK PCN</c:v>
                </c:pt>
                <c:pt idx="17">
                  <c:v>SWB NEWCOMEN PCN</c:v>
                </c:pt>
                <c:pt idx="18">
                  <c:v>WOLVERHAMPTON NORTH NETWORK PCN</c:v>
                </c:pt>
                <c:pt idx="19">
                  <c:v>WALSALL NORTH PCN</c:v>
                </c:pt>
                <c:pt idx="20">
                  <c:v>BRIERLEY HILL PCN</c:v>
                </c:pt>
                <c:pt idx="21">
                  <c:v>WALSALL WEST 2 PCN</c:v>
                </c:pt>
                <c:pt idx="22">
                  <c:v>WALSALL EAST 2 PCN</c:v>
                </c:pt>
                <c:pt idx="23">
                  <c:v>WOLVERHAMPTON UNITY EAST PCN</c:v>
                </c:pt>
                <c:pt idx="24">
                  <c:v>DUDLEY AND NETHERTON PCN</c:v>
                </c:pt>
                <c:pt idx="25">
                  <c:v>STOURBRIDGE, WOLLESCOTE &amp; LYE PCN</c:v>
                </c:pt>
                <c:pt idx="26">
                  <c:v>SEDGLEY, COSELEY &amp; GORNAL PCN</c:v>
                </c:pt>
                <c:pt idx="27">
                  <c:v>WALSALL WEST 1 PCN</c:v>
                </c:pt>
                <c:pt idx="28">
                  <c:v>WOLVERHAMPTON UNITY WEST PCN</c:v>
                </c:pt>
                <c:pt idx="29">
                  <c:v>HALESOWEN PCN</c:v>
                </c:pt>
                <c:pt idx="30">
                  <c:v>KINGSWINFORD &amp; WORDSLEY PCN</c:v>
                </c:pt>
                <c:pt idx="31">
                  <c:v>WALSALL EAST 1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89512192"/>
        <c:axId val="8951065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2"/>
                <c:pt idx="0">
                  <c:v>SWB MODALITY PCN</c:v>
                </c:pt>
                <c:pt idx="1">
                  <c:v>SWB YOUR HEALTH PARTNERSHIP PCN</c:v>
                </c:pt>
                <c:pt idx="2">
                  <c:v>SWB URBAN HEALTH PCN</c:v>
                </c:pt>
                <c:pt idx="3">
                  <c:v>SWB CARITAS PCN</c:v>
                </c:pt>
                <c:pt idx="4">
                  <c:v>WOLVERHAMPTON TOTAL HEALTH PCN</c:v>
                </c:pt>
                <c:pt idx="5">
                  <c:v>HEALTH VISION PARTNERSHIP PCN</c:v>
                </c:pt>
                <c:pt idx="6">
                  <c:v>SWB CENTRAL HEALTH PARTNERSHIPS PCN</c:v>
                </c:pt>
                <c:pt idx="7">
                  <c:v>SWB I3 PCN</c:v>
                </c:pt>
                <c:pt idx="8">
                  <c:v>SWB CITRUS PCN</c:v>
                </c:pt>
                <c:pt idx="9">
                  <c:v>WOLVERHAMPTON SOUTH EAST PCN</c:v>
                </c:pt>
                <c:pt idx="10">
                  <c:v>WALSALL SOUTH 1 PCN</c:v>
                </c:pt>
                <c:pt idx="11">
                  <c:v>SWB TOGETHER4HEALTHCARE PCN</c:v>
                </c:pt>
                <c:pt idx="12">
                  <c:v>PEOPLE'S HEALTH PARTNERSHIP PCN</c:v>
                </c:pt>
                <c:pt idx="13">
                  <c:v>WALSALL SOUTH 2 PCN</c:v>
                </c:pt>
                <c:pt idx="14">
                  <c:v>ICS</c:v>
                </c:pt>
                <c:pt idx="15">
                  <c:v>WOLVERHAMPTON RWT PCN</c:v>
                </c:pt>
                <c:pt idx="16">
                  <c:v>OLDBURY &amp; SMETHWICK PCN</c:v>
                </c:pt>
                <c:pt idx="17">
                  <c:v>SWB NEWCOMEN PCN</c:v>
                </c:pt>
                <c:pt idx="18">
                  <c:v>WOLVERHAMPTON NORTH NETWORK PCN</c:v>
                </c:pt>
                <c:pt idx="19">
                  <c:v>WALSALL NORTH PCN</c:v>
                </c:pt>
                <c:pt idx="20">
                  <c:v>BRIERLEY HILL PCN</c:v>
                </c:pt>
                <c:pt idx="21">
                  <c:v>WALSALL WEST 2 PCN</c:v>
                </c:pt>
                <c:pt idx="22">
                  <c:v>WALSALL EAST 2 PCN</c:v>
                </c:pt>
                <c:pt idx="23">
                  <c:v>WOLVERHAMPTON UNITY EAST PCN</c:v>
                </c:pt>
                <c:pt idx="24">
                  <c:v>DUDLEY AND NETHERTON PCN</c:v>
                </c:pt>
                <c:pt idx="25">
                  <c:v>STOURBRIDGE, WOLLESCOTE &amp; LYE PCN</c:v>
                </c:pt>
                <c:pt idx="26">
                  <c:v>SEDGLEY, COSELEY &amp; GORNAL PCN</c:v>
                </c:pt>
                <c:pt idx="27">
                  <c:v>WALSALL WEST 1 PCN</c:v>
                </c:pt>
                <c:pt idx="28">
                  <c:v>WOLVERHAMPTON UNITY WEST PCN</c:v>
                </c:pt>
                <c:pt idx="29">
                  <c:v>HALESOWEN PCN</c:v>
                </c:pt>
                <c:pt idx="30">
                  <c:v>KINGSWINFORD &amp; WORDSLEY PCN</c:v>
                </c:pt>
                <c:pt idx="31">
                  <c:v>WALSALL EAST 1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5F09-4F02-BA13-BD22460DB64F}"/>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5F09-4F02-BA13-BD22460DB64F}"/>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5F09-4F02-BA13-BD22460DB64F}"/>
              </c:ext>
            </c:extLst>
          </c:dPt>
          <c:cat>
            <c:strRef>
              <c:f>Sheet1!$A$2:$A$45</c:f>
              <c:strCache>
                <c:ptCount val="32"/>
                <c:pt idx="0">
                  <c:v>SWB MODALITY PCN</c:v>
                </c:pt>
                <c:pt idx="1">
                  <c:v>SWB YOUR HEALTH PARTNERSHIP PCN</c:v>
                </c:pt>
                <c:pt idx="2">
                  <c:v>SWB URBAN HEALTH PCN</c:v>
                </c:pt>
                <c:pt idx="3">
                  <c:v>SWB CARITAS PCN</c:v>
                </c:pt>
                <c:pt idx="4">
                  <c:v>WOLVERHAMPTON TOTAL HEALTH PCN</c:v>
                </c:pt>
                <c:pt idx="5">
                  <c:v>HEALTH VISION PARTNERSHIP PCN</c:v>
                </c:pt>
                <c:pt idx="6">
                  <c:v>SWB CENTRAL HEALTH PARTNERSHIPS PCN</c:v>
                </c:pt>
                <c:pt idx="7">
                  <c:v>SWB I3 PCN</c:v>
                </c:pt>
                <c:pt idx="8">
                  <c:v>SWB CITRUS PCN</c:v>
                </c:pt>
                <c:pt idx="9">
                  <c:v>WOLVERHAMPTON SOUTH EAST PCN</c:v>
                </c:pt>
                <c:pt idx="10">
                  <c:v>WALSALL SOUTH 1 PCN</c:v>
                </c:pt>
                <c:pt idx="11">
                  <c:v>SWB TOGETHER4HEALTHCARE PCN</c:v>
                </c:pt>
                <c:pt idx="12">
                  <c:v>PEOPLE'S HEALTH PARTNERSHIP PCN</c:v>
                </c:pt>
                <c:pt idx="13">
                  <c:v>WALSALL SOUTH 2 PCN</c:v>
                </c:pt>
                <c:pt idx="14">
                  <c:v>ICS</c:v>
                </c:pt>
                <c:pt idx="15">
                  <c:v>WOLVERHAMPTON RWT PCN</c:v>
                </c:pt>
                <c:pt idx="16">
                  <c:v>OLDBURY &amp; SMETHWICK PCN</c:v>
                </c:pt>
                <c:pt idx="17">
                  <c:v>SWB NEWCOMEN PCN</c:v>
                </c:pt>
                <c:pt idx="18">
                  <c:v>WOLVERHAMPTON NORTH NETWORK PCN</c:v>
                </c:pt>
                <c:pt idx="19">
                  <c:v>WALSALL NORTH PCN</c:v>
                </c:pt>
                <c:pt idx="20">
                  <c:v>BRIERLEY HILL PCN</c:v>
                </c:pt>
                <c:pt idx="21">
                  <c:v>WALSALL WEST 2 PCN</c:v>
                </c:pt>
                <c:pt idx="22">
                  <c:v>WALSALL EAST 2 PCN</c:v>
                </c:pt>
                <c:pt idx="23">
                  <c:v>WOLVERHAMPTON UNITY EAST PCN</c:v>
                </c:pt>
                <c:pt idx="24">
                  <c:v>DUDLEY AND NETHERTON PCN</c:v>
                </c:pt>
                <c:pt idx="25">
                  <c:v>STOURBRIDGE, WOLLESCOTE &amp; LYE PCN</c:v>
                </c:pt>
                <c:pt idx="26">
                  <c:v>SEDGLEY, COSELEY &amp; GORNAL PCN</c:v>
                </c:pt>
                <c:pt idx="27">
                  <c:v>WALSALL WEST 1 PCN</c:v>
                </c:pt>
                <c:pt idx="28">
                  <c:v>WOLVERHAMPTON UNITY WEST PCN</c:v>
                </c:pt>
                <c:pt idx="29">
                  <c:v>HALESOWEN PCN</c:v>
                </c:pt>
                <c:pt idx="30">
                  <c:v>KINGSWINFORD &amp; WORDSLEY PCN</c:v>
                </c:pt>
                <c:pt idx="31">
                  <c:v>WALSALL EAST 1 PCN</c:v>
                </c:pt>
              </c:strCache>
            </c:strRef>
          </c:cat>
          <c:val>
            <c:numRef>
              <c:f>Sheet1!$C$2:$C$45</c:f>
              <c:numCache>
                <c:formatCode>0%</c:formatCode>
                <c:ptCount val="44"/>
                <c:pt idx="0">
                  <c:v>0.75</c:v>
                </c:pt>
                <c:pt idx="1">
                  <c:v>0.76</c:v>
                </c:pt>
                <c:pt idx="2">
                  <c:v>0.76</c:v>
                </c:pt>
                <c:pt idx="3">
                  <c:v>0.76</c:v>
                </c:pt>
                <c:pt idx="4">
                  <c:v>0.78</c:v>
                </c:pt>
                <c:pt idx="5">
                  <c:v>0.78</c:v>
                </c:pt>
                <c:pt idx="6">
                  <c:v>0.78</c:v>
                </c:pt>
                <c:pt idx="7">
                  <c:v>0.78</c:v>
                </c:pt>
                <c:pt idx="8">
                  <c:v>0.79</c:v>
                </c:pt>
                <c:pt idx="9">
                  <c:v>0.8</c:v>
                </c:pt>
                <c:pt idx="10">
                  <c:v>0.81</c:v>
                </c:pt>
                <c:pt idx="11">
                  <c:v>0.81</c:v>
                </c:pt>
                <c:pt idx="12">
                  <c:v>0.82</c:v>
                </c:pt>
                <c:pt idx="13">
                  <c:v>0.82</c:v>
                </c:pt>
                <c:pt idx="14">
                  <c:v>-10</c:v>
                </c:pt>
                <c:pt idx="15">
                  <c:v>0.83</c:v>
                </c:pt>
                <c:pt idx="16">
                  <c:v>0.83</c:v>
                </c:pt>
                <c:pt idx="17">
                  <c:v>0.84</c:v>
                </c:pt>
                <c:pt idx="18">
                  <c:v>0.85</c:v>
                </c:pt>
                <c:pt idx="19">
                  <c:v>0.85</c:v>
                </c:pt>
                <c:pt idx="20">
                  <c:v>0.85</c:v>
                </c:pt>
                <c:pt idx="21">
                  <c:v>0.86</c:v>
                </c:pt>
                <c:pt idx="22">
                  <c:v>0.86</c:v>
                </c:pt>
                <c:pt idx="23">
                  <c:v>0.87</c:v>
                </c:pt>
                <c:pt idx="24">
                  <c:v>0.88</c:v>
                </c:pt>
                <c:pt idx="25">
                  <c:v>0.88</c:v>
                </c:pt>
                <c:pt idx="26">
                  <c:v>0.88</c:v>
                </c:pt>
                <c:pt idx="27">
                  <c:v>0.9</c:v>
                </c:pt>
                <c:pt idx="28">
                  <c:v>0.9</c:v>
                </c:pt>
                <c:pt idx="29">
                  <c:v>0.91</c:v>
                </c:pt>
                <c:pt idx="30">
                  <c:v>0.93</c:v>
                </c:pt>
                <c:pt idx="31">
                  <c:v>0.93</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0.83</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89506560"/>
        <c:axId val="89508864"/>
      </c:lineChart>
      <c:catAx>
        <c:axId val="8950656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9508864"/>
        <c:crosses val="autoZero"/>
        <c:auto val="1"/>
        <c:lblAlgn val="ctr"/>
        <c:lblOffset val="100"/>
        <c:noMultiLvlLbl val="0"/>
      </c:catAx>
      <c:valAx>
        <c:axId val="8950886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9506560"/>
        <c:crosses val="autoZero"/>
        <c:crossBetween val="between"/>
      </c:valAx>
      <c:valAx>
        <c:axId val="89510656"/>
        <c:scaling>
          <c:orientation val="minMax"/>
          <c:max val="1"/>
          <c:min val="0"/>
        </c:scaling>
        <c:delete val="0"/>
        <c:axPos val="r"/>
        <c:numFmt formatCode="0%" sourceLinked="1"/>
        <c:majorTickMark val="none"/>
        <c:minorTickMark val="none"/>
        <c:tickLblPos val="none"/>
        <c:spPr>
          <a:ln>
            <a:noFill/>
          </a:ln>
        </c:spPr>
        <c:crossAx val="89512192"/>
        <c:crosses val="max"/>
        <c:crossBetween val="between"/>
      </c:valAx>
      <c:catAx>
        <c:axId val="89512192"/>
        <c:scaling>
          <c:orientation val="minMax"/>
        </c:scaling>
        <c:delete val="1"/>
        <c:axPos val="b"/>
        <c:numFmt formatCode="General" sourceLinked="1"/>
        <c:majorTickMark val="out"/>
        <c:minorTickMark val="none"/>
        <c:tickLblPos val="nextTo"/>
        <c:crossAx val="8951065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17</c:v>
                </c:pt>
                <c:pt idx="1">
                  <c:v>18</c:v>
                </c:pt>
                <c:pt idx="2">
                  <c:v>5</c:v>
                </c:pt>
                <c:pt idx="3">
                  <c:v>15</c:v>
                </c:pt>
                <c:pt idx="4">
                  <c:v>63</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90433024"/>
        <c:axId val="90434560"/>
      </c:barChart>
      <c:catAx>
        <c:axId val="90433024"/>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90434560"/>
        <c:crosses val="autoZero"/>
        <c:auto val="1"/>
        <c:lblAlgn val="ctr"/>
        <c:lblOffset val="100"/>
        <c:noMultiLvlLbl val="0"/>
      </c:catAx>
      <c:valAx>
        <c:axId val="90434560"/>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90433024"/>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30</c:v>
                </c:pt>
                <c:pt idx="1">
                  <c:v>32</c:v>
                </c:pt>
                <c:pt idx="2">
                  <c:v>14</c:v>
                </c:pt>
                <c:pt idx="3">
                  <c:v>26</c:v>
                </c:pt>
                <c:pt idx="4">
                  <c:v>74</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8</c:v>
                </c:pt>
                <c:pt idx="1">
                  <c:v>10</c:v>
                </c:pt>
                <c:pt idx="2">
                  <c:v>1</c:v>
                </c:pt>
                <c:pt idx="3">
                  <c:v>9</c:v>
                </c:pt>
                <c:pt idx="4">
                  <c:v>49</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90483328"/>
        <c:axId val="90489216"/>
      </c:stockChart>
      <c:catAx>
        <c:axId val="90483328"/>
        <c:scaling>
          <c:orientation val="minMax"/>
        </c:scaling>
        <c:delete val="1"/>
        <c:axPos val="b"/>
        <c:numFmt formatCode="m/d/yyyy" sourceLinked="1"/>
        <c:majorTickMark val="out"/>
        <c:minorTickMark val="none"/>
        <c:tickLblPos val="nextTo"/>
        <c:crossAx val="90489216"/>
        <c:crosses val="autoZero"/>
        <c:auto val="1"/>
        <c:lblAlgn val="ctr"/>
        <c:lblOffset val="100"/>
        <c:noMultiLvlLbl val="0"/>
      </c:catAx>
      <c:valAx>
        <c:axId val="90489216"/>
        <c:scaling>
          <c:orientation val="minMax"/>
          <c:max val="100"/>
          <c:min val="0"/>
        </c:scaling>
        <c:delete val="1"/>
        <c:axPos val="l"/>
        <c:numFmt formatCode="m/d/yyyy" sourceLinked="1"/>
        <c:majorTickMark val="out"/>
        <c:minorTickMark val="none"/>
        <c:tickLblPos val="nextTo"/>
        <c:crossAx val="90483328"/>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E2D-4A26-B8F0-4D2D229036C3}"/>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23</c:v>
                </c:pt>
                <c:pt idx="1">
                  <c:v>47</c:v>
                </c:pt>
                <c:pt idx="2">
                  <c:v>19</c:v>
                </c:pt>
                <c:pt idx="3">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72</c:v>
                </c:pt>
                <c:pt idx="1">
                  <c:v>70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28</c:v>
                </c:pt>
                <c:pt idx="1">
                  <c:v>30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00535296"/>
        <c:axId val="100537088"/>
      </c:lineChart>
      <c:catAx>
        <c:axId val="10053529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00537088"/>
        <c:crosses val="autoZero"/>
        <c:auto val="1"/>
        <c:lblAlgn val="ctr"/>
        <c:lblOffset val="100"/>
        <c:noMultiLvlLbl val="0"/>
      </c:catAx>
      <c:valAx>
        <c:axId val="10053708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0053529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2"/>
                <c:pt idx="0">
                  <c:v>SWB MODALITY PCN</c:v>
                </c:pt>
                <c:pt idx="1">
                  <c:v>HEALTH VISION PARTNERSHIP PCN</c:v>
                </c:pt>
                <c:pt idx="2">
                  <c:v>SWB URBAN HEALTH PCN</c:v>
                </c:pt>
                <c:pt idx="3">
                  <c:v>WALSALL NORTH PCN</c:v>
                </c:pt>
                <c:pt idx="4">
                  <c:v>SWB I3 PCN</c:v>
                </c:pt>
                <c:pt idx="5">
                  <c:v>OLDBURY &amp; SMETHWICK PCN</c:v>
                </c:pt>
                <c:pt idx="6">
                  <c:v>SWB CENTRAL HEALTH PARTNERSHIPS PCN</c:v>
                </c:pt>
                <c:pt idx="7">
                  <c:v>SWB CARITAS PCN</c:v>
                </c:pt>
                <c:pt idx="8">
                  <c:v>WOLVERHAMPTON NORTH NETWORK PCN</c:v>
                </c:pt>
                <c:pt idx="9">
                  <c:v>WALSALL SOUTH 1 PCN</c:v>
                </c:pt>
                <c:pt idx="10">
                  <c:v>WALSALL EAST 2 PCN</c:v>
                </c:pt>
                <c:pt idx="11">
                  <c:v>WOLVERHAMPTON RWT PCN</c:v>
                </c:pt>
                <c:pt idx="12">
                  <c:v>SWB TOGETHER4HEALTHCARE PCN</c:v>
                </c:pt>
                <c:pt idx="13">
                  <c:v>ICS</c:v>
                </c:pt>
                <c:pt idx="14">
                  <c:v>WALSALL WEST 2 PCN</c:v>
                </c:pt>
                <c:pt idx="15">
                  <c:v>WOLVERHAMPTON SOUTH EAST PCN</c:v>
                </c:pt>
                <c:pt idx="16">
                  <c:v>WALSALL SOUTH 2 PCN</c:v>
                </c:pt>
                <c:pt idx="17">
                  <c:v>PEOPLE'S HEALTH PARTNERSHIP PCN</c:v>
                </c:pt>
                <c:pt idx="18">
                  <c:v>SWB CITRUS PCN</c:v>
                </c:pt>
                <c:pt idx="19">
                  <c:v>SWB YOUR HEALTH PARTNERSHIP PCN</c:v>
                </c:pt>
                <c:pt idx="20">
                  <c:v>WOLVERHAMPTON TOTAL HEALTH PCN</c:v>
                </c:pt>
                <c:pt idx="21">
                  <c:v>WALSALL WEST 1 PCN</c:v>
                </c:pt>
                <c:pt idx="22">
                  <c:v>SWB NEWCOMEN PCN</c:v>
                </c:pt>
                <c:pt idx="23">
                  <c:v>STOURBRIDGE, WOLLESCOTE &amp; LYE PCN</c:v>
                </c:pt>
                <c:pt idx="24">
                  <c:v>BRIERLEY HILL PCN</c:v>
                </c:pt>
                <c:pt idx="25">
                  <c:v>DUDLEY AND NETHERTON PCN</c:v>
                </c:pt>
                <c:pt idx="26">
                  <c:v>WOLVERHAMPTON UNITY EAST PCN</c:v>
                </c:pt>
                <c:pt idx="27">
                  <c:v>WOLVERHAMPTON UNITY WEST PCN</c:v>
                </c:pt>
                <c:pt idx="28">
                  <c:v>WALSALL EAST 1 PCN</c:v>
                </c:pt>
                <c:pt idx="29">
                  <c:v>SEDGLEY, COSELEY &amp; GORNAL PCN</c:v>
                </c:pt>
                <c:pt idx="30">
                  <c:v>HALESOWEN PCN</c:v>
                </c:pt>
                <c:pt idx="31">
                  <c:v>KINGSWINFORD &amp; WORDSLEY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2"/>
                <c:pt idx="0">
                  <c:v>SWB MODALITY PCN</c:v>
                </c:pt>
                <c:pt idx="1">
                  <c:v>HEALTH VISION PARTNERSHIP PCN</c:v>
                </c:pt>
                <c:pt idx="2">
                  <c:v>SWB URBAN HEALTH PCN</c:v>
                </c:pt>
                <c:pt idx="3">
                  <c:v>WALSALL NORTH PCN</c:v>
                </c:pt>
                <c:pt idx="4">
                  <c:v>SWB I3 PCN</c:v>
                </c:pt>
                <c:pt idx="5">
                  <c:v>OLDBURY &amp; SMETHWICK PCN</c:v>
                </c:pt>
                <c:pt idx="6">
                  <c:v>SWB CENTRAL HEALTH PARTNERSHIPS PCN</c:v>
                </c:pt>
                <c:pt idx="7">
                  <c:v>SWB CARITAS PCN</c:v>
                </c:pt>
                <c:pt idx="8">
                  <c:v>WOLVERHAMPTON NORTH NETWORK PCN</c:v>
                </c:pt>
                <c:pt idx="9">
                  <c:v>WALSALL SOUTH 1 PCN</c:v>
                </c:pt>
                <c:pt idx="10">
                  <c:v>WALSALL EAST 2 PCN</c:v>
                </c:pt>
                <c:pt idx="11">
                  <c:v>WOLVERHAMPTON RWT PCN</c:v>
                </c:pt>
                <c:pt idx="12">
                  <c:v>SWB TOGETHER4HEALTHCARE PCN</c:v>
                </c:pt>
                <c:pt idx="13">
                  <c:v>ICS</c:v>
                </c:pt>
                <c:pt idx="14">
                  <c:v>WALSALL WEST 2 PCN</c:v>
                </c:pt>
                <c:pt idx="15">
                  <c:v>WOLVERHAMPTON SOUTH EAST PCN</c:v>
                </c:pt>
                <c:pt idx="16">
                  <c:v>WALSALL SOUTH 2 PCN</c:v>
                </c:pt>
                <c:pt idx="17">
                  <c:v>PEOPLE'S HEALTH PARTNERSHIP PCN</c:v>
                </c:pt>
                <c:pt idx="18">
                  <c:v>SWB CITRUS PCN</c:v>
                </c:pt>
                <c:pt idx="19">
                  <c:v>SWB YOUR HEALTH PARTNERSHIP PCN</c:v>
                </c:pt>
                <c:pt idx="20">
                  <c:v>WOLVERHAMPTON TOTAL HEALTH PCN</c:v>
                </c:pt>
                <c:pt idx="21">
                  <c:v>WALSALL WEST 1 PCN</c:v>
                </c:pt>
                <c:pt idx="22">
                  <c:v>SWB NEWCOMEN PCN</c:v>
                </c:pt>
                <c:pt idx="23">
                  <c:v>STOURBRIDGE, WOLLESCOTE &amp; LYE PCN</c:v>
                </c:pt>
                <c:pt idx="24">
                  <c:v>BRIERLEY HILL PCN</c:v>
                </c:pt>
                <c:pt idx="25">
                  <c:v>DUDLEY AND NETHERTON PCN</c:v>
                </c:pt>
                <c:pt idx="26">
                  <c:v>WOLVERHAMPTON UNITY EAST PCN</c:v>
                </c:pt>
                <c:pt idx="27">
                  <c:v>WOLVERHAMPTON UNITY WEST PCN</c:v>
                </c:pt>
                <c:pt idx="28">
                  <c:v>WALSALL EAST 1 PCN</c:v>
                </c:pt>
                <c:pt idx="29">
                  <c:v>SEDGLEY, COSELEY &amp; GORNAL PCN</c:v>
                </c:pt>
                <c:pt idx="30">
                  <c:v>HALESOWEN PCN</c:v>
                </c:pt>
                <c:pt idx="31">
                  <c:v>KINGSWINFORD &amp; WORDSLEY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2"/>
                <c:pt idx="0">
                  <c:v>SWB MODALITY PCN</c:v>
                </c:pt>
                <c:pt idx="1">
                  <c:v>HEALTH VISION PARTNERSHIP PCN</c:v>
                </c:pt>
                <c:pt idx="2">
                  <c:v>SWB URBAN HEALTH PCN</c:v>
                </c:pt>
                <c:pt idx="3">
                  <c:v>WALSALL NORTH PCN</c:v>
                </c:pt>
                <c:pt idx="4">
                  <c:v>SWB I3 PCN</c:v>
                </c:pt>
                <c:pt idx="5">
                  <c:v>OLDBURY &amp; SMETHWICK PCN</c:v>
                </c:pt>
                <c:pt idx="6">
                  <c:v>SWB CENTRAL HEALTH PARTNERSHIPS PCN</c:v>
                </c:pt>
                <c:pt idx="7">
                  <c:v>SWB CARITAS PCN</c:v>
                </c:pt>
                <c:pt idx="8">
                  <c:v>WOLVERHAMPTON NORTH NETWORK PCN</c:v>
                </c:pt>
                <c:pt idx="9">
                  <c:v>WALSALL SOUTH 1 PCN</c:v>
                </c:pt>
                <c:pt idx="10">
                  <c:v>WALSALL EAST 2 PCN</c:v>
                </c:pt>
                <c:pt idx="11">
                  <c:v>WOLVERHAMPTON RWT PCN</c:v>
                </c:pt>
                <c:pt idx="12">
                  <c:v>SWB TOGETHER4HEALTHCARE PCN</c:v>
                </c:pt>
                <c:pt idx="13">
                  <c:v>ICS</c:v>
                </c:pt>
                <c:pt idx="14">
                  <c:v>WALSALL WEST 2 PCN</c:v>
                </c:pt>
                <c:pt idx="15">
                  <c:v>WOLVERHAMPTON SOUTH EAST PCN</c:v>
                </c:pt>
                <c:pt idx="16">
                  <c:v>WALSALL SOUTH 2 PCN</c:v>
                </c:pt>
                <c:pt idx="17">
                  <c:v>PEOPLE'S HEALTH PARTNERSHIP PCN</c:v>
                </c:pt>
                <c:pt idx="18">
                  <c:v>SWB CITRUS PCN</c:v>
                </c:pt>
                <c:pt idx="19">
                  <c:v>SWB YOUR HEALTH PARTNERSHIP PCN</c:v>
                </c:pt>
                <c:pt idx="20">
                  <c:v>WOLVERHAMPTON TOTAL HEALTH PCN</c:v>
                </c:pt>
                <c:pt idx="21">
                  <c:v>WALSALL WEST 1 PCN</c:v>
                </c:pt>
                <c:pt idx="22">
                  <c:v>SWB NEWCOMEN PCN</c:v>
                </c:pt>
                <c:pt idx="23">
                  <c:v>STOURBRIDGE, WOLLESCOTE &amp; LYE PCN</c:v>
                </c:pt>
                <c:pt idx="24">
                  <c:v>BRIERLEY HILL PCN</c:v>
                </c:pt>
                <c:pt idx="25">
                  <c:v>DUDLEY AND NETHERTON PCN</c:v>
                </c:pt>
                <c:pt idx="26">
                  <c:v>WOLVERHAMPTON UNITY EAST PCN</c:v>
                </c:pt>
                <c:pt idx="27">
                  <c:v>WOLVERHAMPTON UNITY WEST PCN</c:v>
                </c:pt>
                <c:pt idx="28">
                  <c:v>WALSALL EAST 1 PCN</c:v>
                </c:pt>
                <c:pt idx="29">
                  <c:v>SEDGLEY, COSELEY &amp; GORNAL PCN</c:v>
                </c:pt>
                <c:pt idx="30">
                  <c:v>HALESOWEN PCN</c:v>
                </c:pt>
                <c:pt idx="31">
                  <c:v>KINGSWINFORD &amp; WORDSLEY PCN</c:v>
                </c:pt>
              </c:strCache>
            </c:strRef>
          </c:cat>
          <c:val>
            <c:numRef>
              <c:f>Sheet1!$F$2:$F$45</c:f>
              <c:numCache>
                <c:formatCode>General</c:formatCode>
                <c:ptCount val="44"/>
                <c:pt idx="0">
                  <c:v>0.55000000000000004</c:v>
                </c:pt>
                <c:pt idx="1">
                  <c:v>0.59</c:v>
                </c:pt>
                <c:pt idx="2">
                  <c:v>0.59</c:v>
                </c:pt>
                <c:pt idx="3">
                  <c:v>0.62</c:v>
                </c:pt>
                <c:pt idx="4">
                  <c:v>0.63</c:v>
                </c:pt>
                <c:pt idx="5">
                  <c:v>0.64</c:v>
                </c:pt>
                <c:pt idx="6">
                  <c:v>0.64</c:v>
                </c:pt>
                <c:pt idx="7">
                  <c:v>0.65</c:v>
                </c:pt>
                <c:pt idx="8">
                  <c:v>0.65</c:v>
                </c:pt>
                <c:pt idx="9">
                  <c:v>0.65</c:v>
                </c:pt>
                <c:pt idx="10">
                  <c:v>0.67</c:v>
                </c:pt>
                <c:pt idx="11">
                  <c:v>0.68</c:v>
                </c:pt>
                <c:pt idx="12">
                  <c:v>0.68</c:v>
                </c:pt>
                <c:pt idx="13">
                  <c:v>0.7</c:v>
                </c:pt>
                <c:pt idx="14">
                  <c:v>0.7</c:v>
                </c:pt>
                <c:pt idx="15">
                  <c:v>0.7</c:v>
                </c:pt>
                <c:pt idx="16">
                  <c:v>0.71</c:v>
                </c:pt>
                <c:pt idx="17">
                  <c:v>0.72</c:v>
                </c:pt>
                <c:pt idx="18">
                  <c:v>0.72</c:v>
                </c:pt>
                <c:pt idx="19">
                  <c:v>0.72</c:v>
                </c:pt>
                <c:pt idx="20">
                  <c:v>0.73</c:v>
                </c:pt>
                <c:pt idx="21">
                  <c:v>0.73</c:v>
                </c:pt>
                <c:pt idx="22">
                  <c:v>0.75</c:v>
                </c:pt>
                <c:pt idx="23">
                  <c:v>0.75</c:v>
                </c:pt>
                <c:pt idx="24">
                  <c:v>0.75</c:v>
                </c:pt>
                <c:pt idx="25">
                  <c:v>0.76</c:v>
                </c:pt>
                <c:pt idx="26">
                  <c:v>0.76</c:v>
                </c:pt>
                <c:pt idx="27">
                  <c:v>0.76</c:v>
                </c:pt>
                <c:pt idx="28">
                  <c:v>0.78</c:v>
                </c:pt>
                <c:pt idx="29">
                  <c:v>0.78</c:v>
                </c:pt>
                <c:pt idx="30">
                  <c:v>0.82</c:v>
                </c:pt>
                <c:pt idx="31">
                  <c:v>0.83</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2"/>
                <c:pt idx="0">
                  <c:v>SWB MODALITY PCN</c:v>
                </c:pt>
                <c:pt idx="1">
                  <c:v>HEALTH VISION PARTNERSHIP PCN</c:v>
                </c:pt>
                <c:pt idx="2">
                  <c:v>SWB URBAN HEALTH PCN</c:v>
                </c:pt>
                <c:pt idx="3">
                  <c:v>WALSALL NORTH PCN</c:v>
                </c:pt>
                <c:pt idx="4">
                  <c:v>SWB I3 PCN</c:v>
                </c:pt>
                <c:pt idx="5">
                  <c:v>OLDBURY &amp; SMETHWICK PCN</c:v>
                </c:pt>
                <c:pt idx="6">
                  <c:v>SWB CENTRAL HEALTH PARTNERSHIPS PCN</c:v>
                </c:pt>
                <c:pt idx="7">
                  <c:v>SWB CARITAS PCN</c:v>
                </c:pt>
                <c:pt idx="8">
                  <c:v>WOLVERHAMPTON NORTH NETWORK PCN</c:v>
                </c:pt>
                <c:pt idx="9">
                  <c:v>WALSALL SOUTH 1 PCN</c:v>
                </c:pt>
                <c:pt idx="10">
                  <c:v>WALSALL EAST 2 PCN</c:v>
                </c:pt>
                <c:pt idx="11">
                  <c:v>WOLVERHAMPTON RWT PCN</c:v>
                </c:pt>
                <c:pt idx="12">
                  <c:v>SWB TOGETHER4HEALTHCARE PCN</c:v>
                </c:pt>
                <c:pt idx="13">
                  <c:v>ICS</c:v>
                </c:pt>
                <c:pt idx="14">
                  <c:v>WALSALL WEST 2 PCN</c:v>
                </c:pt>
                <c:pt idx="15">
                  <c:v>WOLVERHAMPTON SOUTH EAST PCN</c:v>
                </c:pt>
                <c:pt idx="16">
                  <c:v>WALSALL SOUTH 2 PCN</c:v>
                </c:pt>
                <c:pt idx="17">
                  <c:v>PEOPLE'S HEALTH PARTNERSHIP PCN</c:v>
                </c:pt>
                <c:pt idx="18">
                  <c:v>SWB CITRUS PCN</c:v>
                </c:pt>
                <c:pt idx="19">
                  <c:v>SWB YOUR HEALTH PARTNERSHIP PCN</c:v>
                </c:pt>
                <c:pt idx="20">
                  <c:v>WOLVERHAMPTON TOTAL HEALTH PCN</c:v>
                </c:pt>
                <c:pt idx="21">
                  <c:v>WALSALL WEST 1 PCN</c:v>
                </c:pt>
                <c:pt idx="22">
                  <c:v>SWB NEWCOMEN PCN</c:v>
                </c:pt>
                <c:pt idx="23">
                  <c:v>STOURBRIDGE, WOLLESCOTE &amp; LYE PCN</c:v>
                </c:pt>
                <c:pt idx="24">
                  <c:v>BRIERLEY HILL PCN</c:v>
                </c:pt>
                <c:pt idx="25">
                  <c:v>DUDLEY AND NETHERTON PCN</c:v>
                </c:pt>
                <c:pt idx="26">
                  <c:v>WOLVERHAMPTON UNITY EAST PCN</c:v>
                </c:pt>
                <c:pt idx="27">
                  <c:v>WOLVERHAMPTON UNITY WEST PCN</c:v>
                </c:pt>
                <c:pt idx="28">
                  <c:v>WALSALL EAST 1 PCN</c:v>
                </c:pt>
                <c:pt idx="29">
                  <c:v>SEDGLEY, COSELEY &amp; GORNAL PCN</c:v>
                </c:pt>
                <c:pt idx="30">
                  <c:v>HALESOWEN PCN</c:v>
                </c:pt>
                <c:pt idx="31">
                  <c:v>KINGSWINFORD &amp; WORDSLEY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2"/>
                <c:pt idx="0">
                  <c:v>SWB MODALITY PCN</c:v>
                </c:pt>
                <c:pt idx="1">
                  <c:v>HEALTH VISION PARTNERSHIP PCN</c:v>
                </c:pt>
                <c:pt idx="2">
                  <c:v>SWB URBAN HEALTH PCN</c:v>
                </c:pt>
                <c:pt idx="3">
                  <c:v>WALSALL NORTH PCN</c:v>
                </c:pt>
                <c:pt idx="4">
                  <c:v>SWB I3 PCN</c:v>
                </c:pt>
                <c:pt idx="5">
                  <c:v>OLDBURY &amp; SMETHWICK PCN</c:v>
                </c:pt>
                <c:pt idx="6">
                  <c:v>SWB CENTRAL HEALTH PARTNERSHIPS PCN</c:v>
                </c:pt>
                <c:pt idx="7">
                  <c:v>SWB CARITAS PCN</c:v>
                </c:pt>
                <c:pt idx="8">
                  <c:v>WOLVERHAMPTON NORTH NETWORK PCN</c:v>
                </c:pt>
                <c:pt idx="9">
                  <c:v>WALSALL SOUTH 1 PCN</c:v>
                </c:pt>
                <c:pt idx="10">
                  <c:v>WALSALL EAST 2 PCN</c:v>
                </c:pt>
                <c:pt idx="11">
                  <c:v>WOLVERHAMPTON RWT PCN</c:v>
                </c:pt>
                <c:pt idx="12">
                  <c:v>SWB TOGETHER4HEALTHCARE PCN</c:v>
                </c:pt>
                <c:pt idx="13">
                  <c:v>ICS</c:v>
                </c:pt>
                <c:pt idx="14">
                  <c:v>WALSALL WEST 2 PCN</c:v>
                </c:pt>
                <c:pt idx="15">
                  <c:v>WOLVERHAMPTON SOUTH EAST PCN</c:v>
                </c:pt>
                <c:pt idx="16">
                  <c:v>WALSALL SOUTH 2 PCN</c:v>
                </c:pt>
                <c:pt idx="17">
                  <c:v>PEOPLE'S HEALTH PARTNERSHIP PCN</c:v>
                </c:pt>
                <c:pt idx="18">
                  <c:v>SWB CITRUS PCN</c:v>
                </c:pt>
                <c:pt idx="19">
                  <c:v>SWB YOUR HEALTH PARTNERSHIP PCN</c:v>
                </c:pt>
                <c:pt idx="20">
                  <c:v>WOLVERHAMPTON TOTAL HEALTH PCN</c:v>
                </c:pt>
                <c:pt idx="21">
                  <c:v>WALSALL WEST 1 PCN</c:v>
                </c:pt>
                <c:pt idx="22">
                  <c:v>SWB NEWCOMEN PCN</c:v>
                </c:pt>
                <c:pt idx="23">
                  <c:v>STOURBRIDGE, WOLLESCOTE &amp; LYE PCN</c:v>
                </c:pt>
                <c:pt idx="24">
                  <c:v>BRIERLEY HILL PCN</c:v>
                </c:pt>
                <c:pt idx="25">
                  <c:v>DUDLEY AND NETHERTON PCN</c:v>
                </c:pt>
                <c:pt idx="26">
                  <c:v>WOLVERHAMPTON UNITY EAST PCN</c:v>
                </c:pt>
                <c:pt idx="27">
                  <c:v>WOLVERHAMPTON UNITY WEST PCN</c:v>
                </c:pt>
                <c:pt idx="28">
                  <c:v>WALSALL EAST 1 PCN</c:v>
                </c:pt>
                <c:pt idx="29">
                  <c:v>SEDGLEY, COSELEY &amp; GORNAL PCN</c:v>
                </c:pt>
                <c:pt idx="30">
                  <c:v>HALESOWEN PCN</c:v>
                </c:pt>
                <c:pt idx="31">
                  <c:v>KINGSWINFORD &amp; WORDSLEY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0819712"/>
        <c:axId val="10080972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2"/>
                <c:pt idx="0">
                  <c:v>SWB MODALITY PCN</c:v>
                </c:pt>
                <c:pt idx="1">
                  <c:v>HEALTH VISION PARTNERSHIP PCN</c:v>
                </c:pt>
                <c:pt idx="2">
                  <c:v>SWB URBAN HEALTH PCN</c:v>
                </c:pt>
                <c:pt idx="3">
                  <c:v>WALSALL NORTH PCN</c:v>
                </c:pt>
                <c:pt idx="4">
                  <c:v>SWB I3 PCN</c:v>
                </c:pt>
                <c:pt idx="5">
                  <c:v>OLDBURY &amp; SMETHWICK PCN</c:v>
                </c:pt>
                <c:pt idx="6">
                  <c:v>SWB CENTRAL HEALTH PARTNERSHIPS PCN</c:v>
                </c:pt>
                <c:pt idx="7">
                  <c:v>SWB CARITAS PCN</c:v>
                </c:pt>
                <c:pt idx="8">
                  <c:v>WOLVERHAMPTON NORTH NETWORK PCN</c:v>
                </c:pt>
                <c:pt idx="9">
                  <c:v>WALSALL SOUTH 1 PCN</c:v>
                </c:pt>
                <c:pt idx="10">
                  <c:v>WALSALL EAST 2 PCN</c:v>
                </c:pt>
                <c:pt idx="11">
                  <c:v>WOLVERHAMPTON RWT PCN</c:v>
                </c:pt>
                <c:pt idx="12">
                  <c:v>SWB TOGETHER4HEALTHCARE PCN</c:v>
                </c:pt>
                <c:pt idx="13">
                  <c:v>ICS</c:v>
                </c:pt>
                <c:pt idx="14">
                  <c:v>WALSALL WEST 2 PCN</c:v>
                </c:pt>
                <c:pt idx="15">
                  <c:v>WOLVERHAMPTON SOUTH EAST PCN</c:v>
                </c:pt>
                <c:pt idx="16">
                  <c:v>WALSALL SOUTH 2 PCN</c:v>
                </c:pt>
                <c:pt idx="17">
                  <c:v>PEOPLE'S HEALTH PARTNERSHIP PCN</c:v>
                </c:pt>
                <c:pt idx="18">
                  <c:v>SWB CITRUS PCN</c:v>
                </c:pt>
                <c:pt idx="19">
                  <c:v>SWB YOUR HEALTH PARTNERSHIP PCN</c:v>
                </c:pt>
                <c:pt idx="20">
                  <c:v>WOLVERHAMPTON TOTAL HEALTH PCN</c:v>
                </c:pt>
                <c:pt idx="21">
                  <c:v>WALSALL WEST 1 PCN</c:v>
                </c:pt>
                <c:pt idx="22">
                  <c:v>SWB NEWCOMEN PCN</c:v>
                </c:pt>
                <c:pt idx="23">
                  <c:v>STOURBRIDGE, WOLLESCOTE &amp; LYE PCN</c:v>
                </c:pt>
                <c:pt idx="24">
                  <c:v>BRIERLEY HILL PCN</c:v>
                </c:pt>
                <c:pt idx="25">
                  <c:v>DUDLEY AND NETHERTON PCN</c:v>
                </c:pt>
                <c:pt idx="26">
                  <c:v>WOLVERHAMPTON UNITY EAST PCN</c:v>
                </c:pt>
                <c:pt idx="27">
                  <c:v>WOLVERHAMPTON UNITY WEST PCN</c:v>
                </c:pt>
                <c:pt idx="28">
                  <c:v>WALSALL EAST 1 PCN</c:v>
                </c:pt>
                <c:pt idx="29">
                  <c:v>SEDGLEY, COSELEY &amp; GORNAL PCN</c:v>
                </c:pt>
                <c:pt idx="30">
                  <c:v>HALESOWEN PCN</c:v>
                </c:pt>
                <c:pt idx="31">
                  <c:v>KINGSWINFORD &amp; WORDSLEY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EE50-4179-899A-5ACC15050FE2}"/>
              </c:ext>
            </c:extLst>
          </c:dPt>
          <c:cat>
            <c:strRef>
              <c:f>Sheet1!$A$2:$A$45</c:f>
              <c:strCache>
                <c:ptCount val="32"/>
                <c:pt idx="0">
                  <c:v>SWB MODALITY PCN</c:v>
                </c:pt>
                <c:pt idx="1">
                  <c:v>HEALTH VISION PARTNERSHIP PCN</c:v>
                </c:pt>
                <c:pt idx="2">
                  <c:v>SWB URBAN HEALTH PCN</c:v>
                </c:pt>
                <c:pt idx="3">
                  <c:v>WALSALL NORTH PCN</c:v>
                </c:pt>
                <c:pt idx="4">
                  <c:v>SWB I3 PCN</c:v>
                </c:pt>
                <c:pt idx="5">
                  <c:v>OLDBURY &amp; SMETHWICK PCN</c:v>
                </c:pt>
                <c:pt idx="6">
                  <c:v>SWB CENTRAL HEALTH PARTNERSHIPS PCN</c:v>
                </c:pt>
                <c:pt idx="7">
                  <c:v>SWB CARITAS PCN</c:v>
                </c:pt>
                <c:pt idx="8">
                  <c:v>WOLVERHAMPTON NORTH NETWORK PCN</c:v>
                </c:pt>
                <c:pt idx="9">
                  <c:v>WALSALL SOUTH 1 PCN</c:v>
                </c:pt>
                <c:pt idx="10">
                  <c:v>WALSALL EAST 2 PCN</c:v>
                </c:pt>
                <c:pt idx="11">
                  <c:v>WOLVERHAMPTON RWT PCN</c:v>
                </c:pt>
                <c:pt idx="12">
                  <c:v>SWB TOGETHER4HEALTHCARE PCN</c:v>
                </c:pt>
                <c:pt idx="13">
                  <c:v>ICS</c:v>
                </c:pt>
                <c:pt idx="14">
                  <c:v>WALSALL WEST 2 PCN</c:v>
                </c:pt>
                <c:pt idx="15">
                  <c:v>WOLVERHAMPTON SOUTH EAST PCN</c:v>
                </c:pt>
                <c:pt idx="16">
                  <c:v>WALSALL SOUTH 2 PCN</c:v>
                </c:pt>
                <c:pt idx="17">
                  <c:v>PEOPLE'S HEALTH PARTNERSHIP PCN</c:v>
                </c:pt>
                <c:pt idx="18">
                  <c:v>SWB CITRUS PCN</c:v>
                </c:pt>
                <c:pt idx="19">
                  <c:v>SWB YOUR HEALTH PARTNERSHIP PCN</c:v>
                </c:pt>
                <c:pt idx="20">
                  <c:v>WOLVERHAMPTON TOTAL HEALTH PCN</c:v>
                </c:pt>
                <c:pt idx="21">
                  <c:v>WALSALL WEST 1 PCN</c:v>
                </c:pt>
                <c:pt idx="22">
                  <c:v>SWB NEWCOMEN PCN</c:v>
                </c:pt>
                <c:pt idx="23">
                  <c:v>STOURBRIDGE, WOLLESCOTE &amp; LYE PCN</c:v>
                </c:pt>
                <c:pt idx="24">
                  <c:v>BRIERLEY HILL PCN</c:v>
                </c:pt>
                <c:pt idx="25">
                  <c:v>DUDLEY AND NETHERTON PCN</c:v>
                </c:pt>
                <c:pt idx="26">
                  <c:v>WOLVERHAMPTON UNITY EAST PCN</c:v>
                </c:pt>
                <c:pt idx="27">
                  <c:v>WOLVERHAMPTON UNITY WEST PCN</c:v>
                </c:pt>
                <c:pt idx="28">
                  <c:v>WALSALL EAST 1 PCN</c:v>
                </c:pt>
                <c:pt idx="29">
                  <c:v>SEDGLEY, COSELEY &amp; GORNAL PCN</c:v>
                </c:pt>
                <c:pt idx="30">
                  <c:v>HALESOWEN PCN</c:v>
                </c:pt>
                <c:pt idx="31">
                  <c:v>KINGSWINFORD &amp; WORDSLEY PCN</c:v>
                </c:pt>
              </c:strCache>
            </c:strRef>
          </c:cat>
          <c:val>
            <c:numRef>
              <c:f>Sheet1!$C$2:$C$45</c:f>
              <c:numCache>
                <c:formatCode>0%</c:formatCode>
                <c:ptCount val="44"/>
                <c:pt idx="0">
                  <c:v>0.55000000000000004</c:v>
                </c:pt>
                <c:pt idx="1">
                  <c:v>0.59</c:v>
                </c:pt>
                <c:pt idx="2">
                  <c:v>0.59</c:v>
                </c:pt>
                <c:pt idx="3">
                  <c:v>0.62</c:v>
                </c:pt>
                <c:pt idx="4">
                  <c:v>0.63</c:v>
                </c:pt>
                <c:pt idx="5">
                  <c:v>0.64</c:v>
                </c:pt>
                <c:pt idx="6">
                  <c:v>0.64</c:v>
                </c:pt>
                <c:pt idx="7">
                  <c:v>0.65</c:v>
                </c:pt>
                <c:pt idx="8">
                  <c:v>0.65</c:v>
                </c:pt>
                <c:pt idx="9">
                  <c:v>0.65</c:v>
                </c:pt>
                <c:pt idx="10">
                  <c:v>0.67</c:v>
                </c:pt>
                <c:pt idx="11">
                  <c:v>0.68</c:v>
                </c:pt>
                <c:pt idx="12">
                  <c:v>0.68</c:v>
                </c:pt>
                <c:pt idx="13">
                  <c:v>-10</c:v>
                </c:pt>
                <c:pt idx="14">
                  <c:v>0.7</c:v>
                </c:pt>
                <c:pt idx="15">
                  <c:v>0.7</c:v>
                </c:pt>
                <c:pt idx="16">
                  <c:v>0.71</c:v>
                </c:pt>
                <c:pt idx="17">
                  <c:v>0.72</c:v>
                </c:pt>
                <c:pt idx="18">
                  <c:v>0.72</c:v>
                </c:pt>
                <c:pt idx="19">
                  <c:v>0.72</c:v>
                </c:pt>
                <c:pt idx="20">
                  <c:v>0.73</c:v>
                </c:pt>
                <c:pt idx="21">
                  <c:v>0.73</c:v>
                </c:pt>
                <c:pt idx="22">
                  <c:v>0.75</c:v>
                </c:pt>
                <c:pt idx="23">
                  <c:v>0.75</c:v>
                </c:pt>
                <c:pt idx="24">
                  <c:v>0.75</c:v>
                </c:pt>
                <c:pt idx="25">
                  <c:v>0.76</c:v>
                </c:pt>
                <c:pt idx="26">
                  <c:v>0.76</c:v>
                </c:pt>
                <c:pt idx="27">
                  <c:v>0.76</c:v>
                </c:pt>
                <c:pt idx="28">
                  <c:v>0.78</c:v>
                </c:pt>
                <c:pt idx="29">
                  <c:v>0.78</c:v>
                </c:pt>
                <c:pt idx="30">
                  <c:v>0.82</c:v>
                </c:pt>
                <c:pt idx="31">
                  <c:v>0.83</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0.7</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00797440"/>
        <c:axId val="100808192"/>
      </c:lineChart>
      <c:catAx>
        <c:axId val="10079744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0808192"/>
        <c:crosses val="autoZero"/>
        <c:auto val="1"/>
        <c:lblAlgn val="ctr"/>
        <c:lblOffset val="100"/>
        <c:noMultiLvlLbl val="0"/>
      </c:catAx>
      <c:valAx>
        <c:axId val="10080819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0797440"/>
        <c:crosses val="autoZero"/>
        <c:crossBetween val="between"/>
      </c:valAx>
      <c:valAx>
        <c:axId val="100809728"/>
        <c:scaling>
          <c:orientation val="minMax"/>
          <c:max val="1"/>
          <c:min val="0"/>
        </c:scaling>
        <c:delete val="0"/>
        <c:axPos val="r"/>
        <c:numFmt formatCode="0%" sourceLinked="1"/>
        <c:majorTickMark val="none"/>
        <c:minorTickMark val="none"/>
        <c:tickLblPos val="none"/>
        <c:spPr>
          <a:ln>
            <a:noFill/>
          </a:ln>
        </c:spPr>
        <c:crossAx val="100819712"/>
        <c:crosses val="max"/>
        <c:crossBetween val="between"/>
      </c:valAx>
      <c:catAx>
        <c:axId val="100819712"/>
        <c:scaling>
          <c:orientation val="minMax"/>
        </c:scaling>
        <c:delete val="1"/>
        <c:axPos val="b"/>
        <c:numFmt formatCode="General" sourceLinked="1"/>
        <c:majorTickMark val="out"/>
        <c:minorTickMark val="none"/>
        <c:tickLblPos val="nextTo"/>
        <c:crossAx val="10080972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14</c:v>
                </c:pt>
                <c:pt idx="1">
                  <c:v>36</c:v>
                </c:pt>
                <c:pt idx="2">
                  <c:v>7</c:v>
                </c:pt>
                <c:pt idx="3">
                  <c:v>21</c:v>
                </c:pt>
                <c:pt idx="4">
                  <c:v>36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03766272"/>
        <c:axId val="103764736"/>
      </c:barChart>
      <c:valAx>
        <c:axId val="103764736"/>
        <c:scaling>
          <c:orientation val="minMax"/>
        </c:scaling>
        <c:delete val="1"/>
        <c:axPos val="t"/>
        <c:numFmt formatCode="General" sourceLinked="1"/>
        <c:majorTickMark val="out"/>
        <c:minorTickMark val="none"/>
        <c:tickLblPos val="nextTo"/>
        <c:crossAx val="103766272"/>
        <c:crosses val="autoZero"/>
        <c:crossBetween val="between"/>
      </c:valAx>
      <c:catAx>
        <c:axId val="103766272"/>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03764736"/>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6DC-4EAD-BF07-FF58D83669C9}"/>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54</c:v>
                </c:pt>
                <c:pt idx="1">
                  <c:v>46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2"/>
                <c:pt idx="0">
                  <c:v>WOLVERHAMPTON SOUTH EAST PCN</c:v>
                </c:pt>
                <c:pt idx="1">
                  <c:v>HEALTH VISION PARTNERSHIP PCN</c:v>
                </c:pt>
                <c:pt idx="2">
                  <c:v>SWB CITRUS PCN</c:v>
                </c:pt>
                <c:pt idx="3">
                  <c:v>SWB YOUR HEALTH PARTNERSHIP PCN</c:v>
                </c:pt>
                <c:pt idx="4">
                  <c:v>SWB CENTRAL HEALTH PARTNERSHIPS PCN</c:v>
                </c:pt>
                <c:pt idx="5">
                  <c:v>WOLVERHAMPTON NORTH NETWORK PCN</c:v>
                </c:pt>
                <c:pt idx="6">
                  <c:v>SWB URBAN HEALTH PCN</c:v>
                </c:pt>
                <c:pt idx="7">
                  <c:v>SWB CARITAS PCN</c:v>
                </c:pt>
                <c:pt idx="8">
                  <c:v>WOLVERHAMPTON RWT PCN</c:v>
                </c:pt>
                <c:pt idx="9">
                  <c:v>SWB MODALITY PCN</c:v>
                </c:pt>
                <c:pt idx="10">
                  <c:v>WALSALL EAST 2 PCN</c:v>
                </c:pt>
                <c:pt idx="11">
                  <c:v>ICS</c:v>
                </c:pt>
                <c:pt idx="12">
                  <c:v>SWB NEWCOMEN PCN</c:v>
                </c:pt>
                <c:pt idx="13">
                  <c:v>OLDBURY &amp; SMETHWICK PCN</c:v>
                </c:pt>
                <c:pt idx="14">
                  <c:v>WALSALL SOUTH 2 PCN</c:v>
                </c:pt>
                <c:pt idx="15">
                  <c:v>SWB TOGETHER4HEALTHCARE PCN</c:v>
                </c:pt>
                <c:pt idx="16">
                  <c:v>PEOPLE'S HEALTH PARTNERSHIP PCN</c:v>
                </c:pt>
                <c:pt idx="17">
                  <c:v>SWB I3 PCN</c:v>
                </c:pt>
                <c:pt idx="18">
                  <c:v>WALSALL SOUTH 1 PCN</c:v>
                </c:pt>
                <c:pt idx="19">
                  <c:v>WALSALL WEST 2 PCN</c:v>
                </c:pt>
                <c:pt idx="20">
                  <c:v>WOLVERHAMPTON UNITY EAST PCN</c:v>
                </c:pt>
                <c:pt idx="21">
                  <c:v>WALSALL NORTH PCN</c:v>
                </c:pt>
                <c:pt idx="22">
                  <c:v>STOURBRIDGE, WOLLESCOTE &amp; LYE PCN</c:v>
                </c:pt>
                <c:pt idx="23">
                  <c:v>WOLVERHAMPTON TOTAL HEALTH PCN</c:v>
                </c:pt>
                <c:pt idx="24">
                  <c:v>BRIERLEY HILL PCN</c:v>
                </c:pt>
                <c:pt idx="25">
                  <c:v>KINGSWINFORD &amp; WORDSLEY PCN</c:v>
                </c:pt>
                <c:pt idx="26">
                  <c:v>WOLVERHAMPTON UNITY WEST PCN</c:v>
                </c:pt>
                <c:pt idx="27">
                  <c:v>SEDGLEY, COSELEY &amp; GORNAL PCN</c:v>
                </c:pt>
                <c:pt idx="28">
                  <c:v>DUDLEY AND NETHERTON PCN</c:v>
                </c:pt>
                <c:pt idx="29">
                  <c:v>HALESOWEN PCN</c:v>
                </c:pt>
                <c:pt idx="30">
                  <c:v>WALSALL WEST 1 PCN</c:v>
                </c:pt>
                <c:pt idx="31">
                  <c:v>WALSALL EAST 1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2"/>
                <c:pt idx="0">
                  <c:v>WOLVERHAMPTON SOUTH EAST PCN</c:v>
                </c:pt>
                <c:pt idx="1">
                  <c:v>HEALTH VISION PARTNERSHIP PCN</c:v>
                </c:pt>
                <c:pt idx="2">
                  <c:v>SWB CITRUS PCN</c:v>
                </c:pt>
                <c:pt idx="3">
                  <c:v>SWB YOUR HEALTH PARTNERSHIP PCN</c:v>
                </c:pt>
                <c:pt idx="4">
                  <c:v>SWB CENTRAL HEALTH PARTNERSHIPS PCN</c:v>
                </c:pt>
                <c:pt idx="5">
                  <c:v>WOLVERHAMPTON NORTH NETWORK PCN</c:v>
                </c:pt>
                <c:pt idx="6">
                  <c:v>SWB URBAN HEALTH PCN</c:v>
                </c:pt>
                <c:pt idx="7">
                  <c:v>SWB CARITAS PCN</c:v>
                </c:pt>
                <c:pt idx="8">
                  <c:v>WOLVERHAMPTON RWT PCN</c:v>
                </c:pt>
                <c:pt idx="9">
                  <c:v>SWB MODALITY PCN</c:v>
                </c:pt>
                <c:pt idx="10">
                  <c:v>WALSALL EAST 2 PCN</c:v>
                </c:pt>
                <c:pt idx="11">
                  <c:v>ICS</c:v>
                </c:pt>
                <c:pt idx="12">
                  <c:v>SWB NEWCOMEN PCN</c:v>
                </c:pt>
                <c:pt idx="13">
                  <c:v>OLDBURY &amp; SMETHWICK PCN</c:v>
                </c:pt>
                <c:pt idx="14">
                  <c:v>WALSALL SOUTH 2 PCN</c:v>
                </c:pt>
                <c:pt idx="15">
                  <c:v>SWB TOGETHER4HEALTHCARE PCN</c:v>
                </c:pt>
                <c:pt idx="16">
                  <c:v>PEOPLE'S HEALTH PARTNERSHIP PCN</c:v>
                </c:pt>
                <c:pt idx="17">
                  <c:v>SWB I3 PCN</c:v>
                </c:pt>
                <c:pt idx="18">
                  <c:v>WALSALL SOUTH 1 PCN</c:v>
                </c:pt>
                <c:pt idx="19">
                  <c:v>WALSALL WEST 2 PCN</c:v>
                </c:pt>
                <c:pt idx="20">
                  <c:v>WOLVERHAMPTON UNITY EAST PCN</c:v>
                </c:pt>
                <c:pt idx="21">
                  <c:v>WALSALL NORTH PCN</c:v>
                </c:pt>
                <c:pt idx="22">
                  <c:v>STOURBRIDGE, WOLLESCOTE &amp; LYE PCN</c:v>
                </c:pt>
                <c:pt idx="23">
                  <c:v>WOLVERHAMPTON TOTAL HEALTH PCN</c:v>
                </c:pt>
                <c:pt idx="24">
                  <c:v>BRIERLEY HILL PCN</c:v>
                </c:pt>
                <c:pt idx="25">
                  <c:v>KINGSWINFORD &amp; WORDSLEY PCN</c:v>
                </c:pt>
                <c:pt idx="26">
                  <c:v>WOLVERHAMPTON UNITY WEST PCN</c:v>
                </c:pt>
                <c:pt idx="27">
                  <c:v>SEDGLEY, COSELEY &amp; GORNAL PCN</c:v>
                </c:pt>
                <c:pt idx="28">
                  <c:v>DUDLEY AND NETHERTON PCN</c:v>
                </c:pt>
                <c:pt idx="29">
                  <c:v>HALESOWEN PCN</c:v>
                </c:pt>
                <c:pt idx="30">
                  <c:v>WALSALL WEST 1 PCN</c:v>
                </c:pt>
                <c:pt idx="31">
                  <c:v>WALSALL EAST 1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2"/>
                <c:pt idx="0">
                  <c:v>WOLVERHAMPTON SOUTH EAST PCN</c:v>
                </c:pt>
                <c:pt idx="1">
                  <c:v>HEALTH VISION PARTNERSHIP PCN</c:v>
                </c:pt>
                <c:pt idx="2">
                  <c:v>SWB CITRUS PCN</c:v>
                </c:pt>
                <c:pt idx="3">
                  <c:v>SWB YOUR HEALTH PARTNERSHIP PCN</c:v>
                </c:pt>
                <c:pt idx="4">
                  <c:v>SWB CENTRAL HEALTH PARTNERSHIPS PCN</c:v>
                </c:pt>
                <c:pt idx="5">
                  <c:v>WOLVERHAMPTON NORTH NETWORK PCN</c:v>
                </c:pt>
                <c:pt idx="6">
                  <c:v>SWB URBAN HEALTH PCN</c:v>
                </c:pt>
                <c:pt idx="7">
                  <c:v>SWB CARITAS PCN</c:v>
                </c:pt>
                <c:pt idx="8">
                  <c:v>WOLVERHAMPTON RWT PCN</c:v>
                </c:pt>
                <c:pt idx="9">
                  <c:v>SWB MODALITY PCN</c:v>
                </c:pt>
                <c:pt idx="10">
                  <c:v>WALSALL EAST 2 PCN</c:v>
                </c:pt>
                <c:pt idx="11">
                  <c:v>ICS</c:v>
                </c:pt>
                <c:pt idx="12">
                  <c:v>SWB NEWCOMEN PCN</c:v>
                </c:pt>
                <c:pt idx="13">
                  <c:v>OLDBURY &amp; SMETHWICK PCN</c:v>
                </c:pt>
                <c:pt idx="14">
                  <c:v>WALSALL SOUTH 2 PCN</c:v>
                </c:pt>
                <c:pt idx="15">
                  <c:v>SWB TOGETHER4HEALTHCARE PCN</c:v>
                </c:pt>
                <c:pt idx="16">
                  <c:v>PEOPLE'S HEALTH PARTNERSHIP PCN</c:v>
                </c:pt>
                <c:pt idx="17">
                  <c:v>SWB I3 PCN</c:v>
                </c:pt>
                <c:pt idx="18">
                  <c:v>WALSALL SOUTH 1 PCN</c:v>
                </c:pt>
                <c:pt idx="19">
                  <c:v>WALSALL WEST 2 PCN</c:v>
                </c:pt>
                <c:pt idx="20">
                  <c:v>WOLVERHAMPTON UNITY EAST PCN</c:v>
                </c:pt>
                <c:pt idx="21">
                  <c:v>WALSALL NORTH PCN</c:v>
                </c:pt>
                <c:pt idx="22">
                  <c:v>STOURBRIDGE, WOLLESCOTE &amp; LYE PCN</c:v>
                </c:pt>
                <c:pt idx="23">
                  <c:v>WOLVERHAMPTON TOTAL HEALTH PCN</c:v>
                </c:pt>
                <c:pt idx="24">
                  <c:v>BRIERLEY HILL PCN</c:v>
                </c:pt>
                <c:pt idx="25">
                  <c:v>KINGSWINFORD &amp; WORDSLEY PCN</c:v>
                </c:pt>
                <c:pt idx="26">
                  <c:v>WOLVERHAMPTON UNITY WEST PCN</c:v>
                </c:pt>
                <c:pt idx="27">
                  <c:v>SEDGLEY, COSELEY &amp; GORNAL PCN</c:v>
                </c:pt>
                <c:pt idx="28">
                  <c:v>DUDLEY AND NETHERTON PCN</c:v>
                </c:pt>
                <c:pt idx="29">
                  <c:v>HALESOWEN PCN</c:v>
                </c:pt>
                <c:pt idx="30">
                  <c:v>WALSALL WEST 1 PCN</c:v>
                </c:pt>
                <c:pt idx="31">
                  <c:v>WALSALL EAST 1 PCN</c:v>
                </c:pt>
              </c:strCache>
            </c:strRef>
          </c:cat>
          <c:val>
            <c:numRef>
              <c:f>Sheet1!$F$2:$F$45</c:f>
              <c:numCache>
                <c:formatCode>General</c:formatCode>
                <c:ptCount val="44"/>
                <c:pt idx="0">
                  <c:v>0.54</c:v>
                </c:pt>
                <c:pt idx="1">
                  <c:v>0.54</c:v>
                </c:pt>
                <c:pt idx="2">
                  <c:v>0.56000000000000005</c:v>
                </c:pt>
                <c:pt idx="3">
                  <c:v>0.56000000000000005</c:v>
                </c:pt>
                <c:pt idx="4">
                  <c:v>0.56000000000000005</c:v>
                </c:pt>
                <c:pt idx="5">
                  <c:v>0.59</c:v>
                </c:pt>
                <c:pt idx="6">
                  <c:v>0.6</c:v>
                </c:pt>
                <c:pt idx="7">
                  <c:v>0.61</c:v>
                </c:pt>
                <c:pt idx="8">
                  <c:v>0.62</c:v>
                </c:pt>
                <c:pt idx="9">
                  <c:v>0.62</c:v>
                </c:pt>
                <c:pt idx="10">
                  <c:v>0.63</c:v>
                </c:pt>
                <c:pt idx="11">
                  <c:v>0.64</c:v>
                </c:pt>
                <c:pt idx="12">
                  <c:v>0.64</c:v>
                </c:pt>
                <c:pt idx="13">
                  <c:v>0.64</c:v>
                </c:pt>
                <c:pt idx="14">
                  <c:v>0.64</c:v>
                </c:pt>
                <c:pt idx="15">
                  <c:v>0.64</c:v>
                </c:pt>
                <c:pt idx="16">
                  <c:v>0.65</c:v>
                </c:pt>
                <c:pt idx="17">
                  <c:v>0.65</c:v>
                </c:pt>
                <c:pt idx="18">
                  <c:v>0.65</c:v>
                </c:pt>
                <c:pt idx="19">
                  <c:v>0.66</c:v>
                </c:pt>
                <c:pt idx="20">
                  <c:v>0.66</c:v>
                </c:pt>
                <c:pt idx="21">
                  <c:v>0.66</c:v>
                </c:pt>
                <c:pt idx="22">
                  <c:v>0.67</c:v>
                </c:pt>
                <c:pt idx="23">
                  <c:v>0.67</c:v>
                </c:pt>
                <c:pt idx="24">
                  <c:v>0.68</c:v>
                </c:pt>
                <c:pt idx="25">
                  <c:v>0.68</c:v>
                </c:pt>
                <c:pt idx="26">
                  <c:v>0.68</c:v>
                </c:pt>
                <c:pt idx="27">
                  <c:v>0.68</c:v>
                </c:pt>
                <c:pt idx="28">
                  <c:v>0.69</c:v>
                </c:pt>
                <c:pt idx="29">
                  <c:v>0.7</c:v>
                </c:pt>
                <c:pt idx="30">
                  <c:v>0.71</c:v>
                </c:pt>
                <c:pt idx="31">
                  <c:v>0.73</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2"/>
                <c:pt idx="0">
                  <c:v>WOLVERHAMPTON SOUTH EAST PCN</c:v>
                </c:pt>
                <c:pt idx="1">
                  <c:v>HEALTH VISION PARTNERSHIP PCN</c:v>
                </c:pt>
                <c:pt idx="2">
                  <c:v>SWB CITRUS PCN</c:v>
                </c:pt>
                <c:pt idx="3">
                  <c:v>SWB YOUR HEALTH PARTNERSHIP PCN</c:v>
                </c:pt>
                <c:pt idx="4">
                  <c:v>SWB CENTRAL HEALTH PARTNERSHIPS PCN</c:v>
                </c:pt>
                <c:pt idx="5">
                  <c:v>WOLVERHAMPTON NORTH NETWORK PCN</c:v>
                </c:pt>
                <c:pt idx="6">
                  <c:v>SWB URBAN HEALTH PCN</c:v>
                </c:pt>
                <c:pt idx="7">
                  <c:v>SWB CARITAS PCN</c:v>
                </c:pt>
                <c:pt idx="8">
                  <c:v>WOLVERHAMPTON RWT PCN</c:v>
                </c:pt>
                <c:pt idx="9">
                  <c:v>SWB MODALITY PCN</c:v>
                </c:pt>
                <c:pt idx="10">
                  <c:v>WALSALL EAST 2 PCN</c:v>
                </c:pt>
                <c:pt idx="11">
                  <c:v>ICS</c:v>
                </c:pt>
                <c:pt idx="12">
                  <c:v>SWB NEWCOMEN PCN</c:v>
                </c:pt>
                <c:pt idx="13">
                  <c:v>OLDBURY &amp; SMETHWICK PCN</c:v>
                </c:pt>
                <c:pt idx="14">
                  <c:v>WALSALL SOUTH 2 PCN</c:v>
                </c:pt>
                <c:pt idx="15">
                  <c:v>SWB TOGETHER4HEALTHCARE PCN</c:v>
                </c:pt>
                <c:pt idx="16">
                  <c:v>PEOPLE'S HEALTH PARTNERSHIP PCN</c:v>
                </c:pt>
                <c:pt idx="17">
                  <c:v>SWB I3 PCN</c:v>
                </c:pt>
                <c:pt idx="18">
                  <c:v>WALSALL SOUTH 1 PCN</c:v>
                </c:pt>
                <c:pt idx="19">
                  <c:v>WALSALL WEST 2 PCN</c:v>
                </c:pt>
                <c:pt idx="20">
                  <c:v>WOLVERHAMPTON UNITY EAST PCN</c:v>
                </c:pt>
                <c:pt idx="21">
                  <c:v>WALSALL NORTH PCN</c:v>
                </c:pt>
                <c:pt idx="22">
                  <c:v>STOURBRIDGE, WOLLESCOTE &amp; LYE PCN</c:v>
                </c:pt>
                <c:pt idx="23">
                  <c:v>WOLVERHAMPTON TOTAL HEALTH PCN</c:v>
                </c:pt>
                <c:pt idx="24">
                  <c:v>BRIERLEY HILL PCN</c:v>
                </c:pt>
                <c:pt idx="25">
                  <c:v>KINGSWINFORD &amp; WORDSLEY PCN</c:v>
                </c:pt>
                <c:pt idx="26">
                  <c:v>WOLVERHAMPTON UNITY WEST PCN</c:v>
                </c:pt>
                <c:pt idx="27">
                  <c:v>SEDGLEY, COSELEY &amp; GORNAL PCN</c:v>
                </c:pt>
                <c:pt idx="28">
                  <c:v>DUDLEY AND NETHERTON PCN</c:v>
                </c:pt>
                <c:pt idx="29">
                  <c:v>HALESOWEN PCN</c:v>
                </c:pt>
                <c:pt idx="30">
                  <c:v>WALSALL WEST 1 PCN</c:v>
                </c:pt>
                <c:pt idx="31">
                  <c:v>WALSALL EAST 1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2"/>
                <c:pt idx="0">
                  <c:v>WOLVERHAMPTON SOUTH EAST PCN</c:v>
                </c:pt>
                <c:pt idx="1">
                  <c:v>HEALTH VISION PARTNERSHIP PCN</c:v>
                </c:pt>
                <c:pt idx="2">
                  <c:v>SWB CITRUS PCN</c:v>
                </c:pt>
                <c:pt idx="3">
                  <c:v>SWB YOUR HEALTH PARTNERSHIP PCN</c:v>
                </c:pt>
                <c:pt idx="4">
                  <c:v>SWB CENTRAL HEALTH PARTNERSHIPS PCN</c:v>
                </c:pt>
                <c:pt idx="5">
                  <c:v>WOLVERHAMPTON NORTH NETWORK PCN</c:v>
                </c:pt>
                <c:pt idx="6">
                  <c:v>SWB URBAN HEALTH PCN</c:v>
                </c:pt>
                <c:pt idx="7">
                  <c:v>SWB CARITAS PCN</c:v>
                </c:pt>
                <c:pt idx="8">
                  <c:v>WOLVERHAMPTON RWT PCN</c:v>
                </c:pt>
                <c:pt idx="9">
                  <c:v>SWB MODALITY PCN</c:v>
                </c:pt>
                <c:pt idx="10">
                  <c:v>WALSALL EAST 2 PCN</c:v>
                </c:pt>
                <c:pt idx="11">
                  <c:v>ICS</c:v>
                </c:pt>
                <c:pt idx="12">
                  <c:v>SWB NEWCOMEN PCN</c:v>
                </c:pt>
                <c:pt idx="13">
                  <c:v>OLDBURY &amp; SMETHWICK PCN</c:v>
                </c:pt>
                <c:pt idx="14">
                  <c:v>WALSALL SOUTH 2 PCN</c:v>
                </c:pt>
                <c:pt idx="15">
                  <c:v>SWB TOGETHER4HEALTHCARE PCN</c:v>
                </c:pt>
                <c:pt idx="16">
                  <c:v>PEOPLE'S HEALTH PARTNERSHIP PCN</c:v>
                </c:pt>
                <c:pt idx="17">
                  <c:v>SWB I3 PCN</c:v>
                </c:pt>
                <c:pt idx="18">
                  <c:v>WALSALL SOUTH 1 PCN</c:v>
                </c:pt>
                <c:pt idx="19">
                  <c:v>WALSALL WEST 2 PCN</c:v>
                </c:pt>
                <c:pt idx="20">
                  <c:v>WOLVERHAMPTON UNITY EAST PCN</c:v>
                </c:pt>
                <c:pt idx="21">
                  <c:v>WALSALL NORTH PCN</c:v>
                </c:pt>
                <c:pt idx="22">
                  <c:v>STOURBRIDGE, WOLLESCOTE &amp; LYE PCN</c:v>
                </c:pt>
                <c:pt idx="23">
                  <c:v>WOLVERHAMPTON TOTAL HEALTH PCN</c:v>
                </c:pt>
                <c:pt idx="24">
                  <c:v>BRIERLEY HILL PCN</c:v>
                </c:pt>
                <c:pt idx="25">
                  <c:v>KINGSWINFORD &amp; WORDSLEY PCN</c:v>
                </c:pt>
                <c:pt idx="26">
                  <c:v>WOLVERHAMPTON UNITY WEST PCN</c:v>
                </c:pt>
                <c:pt idx="27">
                  <c:v>SEDGLEY, COSELEY &amp; GORNAL PCN</c:v>
                </c:pt>
                <c:pt idx="28">
                  <c:v>DUDLEY AND NETHERTON PCN</c:v>
                </c:pt>
                <c:pt idx="29">
                  <c:v>HALESOWEN PCN</c:v>
                </c:pt>
                <c:pt idx="30">
                  <c:v>WALSALL WEST 1 PCN</c:v>
                </c:pt>
                <c:pt idx="31">
                  <c:v>WALSALL EAST 1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6794880"/>
        <c:axId val="11679334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2"/>
                <c:pt idx="0">
                  <c:v>WOLVERHAMPTON SOUTH EAST PCN</c:v>
                </c:pt>
                <c:pt idx="1">
                  <c:v>HEALTH VISION PARTNERSHIP PCN</c:v>
                </c:pt>
                <c:pt idx="2">
                  <c:v>SWB CITRUS PCN</c:v>
                </c:pt>
                <c:pt idx="3">
                  <c:v>SWB YOUR HEALTH PARTNERSHIP PCN</c:v>
                </c:pt>
                <c:pt idx="4">
                  <c:v>SWB CENTRAL HEALTH PARTNERSHIPS PCN</c:v>
                </c:pt>
                <c:pt idx="5">
                  <c:v>WOLVERHAMPTON NORTH NETWORK PCN</c:v>
                </c:pt>
                <c:pt idx="6">
                  <c:v>SWB URBAN HEALTH PCN</c:v>
                </c:pt>
                <c:pt idx="7">
                  <c:v>SWB CARITAS PCN</c:v>
                </c:pt>
                <c:pt idx="8">
                  <c:v>WOLVERHAMPTON RWT PCN</c:v>
                </c:pt>
                <c:pt idx="9">
                  <c:v>SWB MODALITY PCN</c:v>
                </c:pt>
                <c:pt idx="10">
                  <c:v>WALSALL EAST 2 PCN</c:v>
                </c:pt>
                <c:pt idx="11">
                  <c:v>ICS</c:v>
                </c:pt>
                <c:pt idx="12">
                  <c:v>SWB NEWCOMEN PCN</c:v>
                </c:pt>
                <c:pt idx="13">
                  <c:v>OLDBURY &amp; SMETHWICK PCN</c:v>
                </c:pt>
                <c:pt idx="14">
                  <c:v>WALSALL SOUTH 2 PCN</c:v>
                </c:pt>
                <c:pt idx="15">
                  <c:v>SWB TOGETHER4HEALTHCARE PCN</c:v>
                </c:pt>
                <c:pt idx="16">
                  <c:v>PEOPLE'S HEALTH PARTNERSHIP PCN</c:v>
                </c:pt>
                <c:pt idx="17">
                  <c:v>SWB I3 PCN</c:v>
                </c:pt>
                <c:pt idx="18">
                  <c:v>WALSALL SOUTH 1 PCN</c:v>
                </c:pt>
                <c:pt idx="19">
                  <c:v>WALSALL WEST 2 PCN</c:v>
                </c:pt>
                <c:pt idx="20">
                  <c:v>WOLVERHAMPTON UNITY EAST PCN</c:v>
                </c:pt>
                <c:pt idx="21">
                  <c:v>WALSALL NORTH PCN</c:v>
                </c:pt>
                <c:pt idx="22">
                  <c:v>STOURBRIDGE, WOLLESCOTE &amp; LYE PCN</c:v>
                </c:pt>
                <c:pt idx="23">
                  <c:v>WOLVERHAMPTON TOTAL HEALTH PCN</c:v>
                </c:pt>
                <c:pt idx="24">
                  <c:v>BRIERLEY HILL PCN</c:v>
                </c:pt>
                <c:pt idx="25">
                  <c:v>KINGSWINFORD &amp; WORDSLEY PCN</c:v>
                </c:pt>
                <c:pt idx="26">
                  <c:v>WOLVERHAMPTON UNITY WEST PCN</c:v>
                </c:pt>
                <c:pt idx="27">
                  <c:v>SEDGLEY, COSELEY &amp; GORNAL PCN</c:v>
                </c:pt>
                <c:pt idx="28">
                  <c:v>DUDLEY AND NETHERTON PCN</c:v>
                </c:pt>
                <c:pt idx="29">
                  <c:v>HALESOWEN PCN</c:v>
                </c:pt>
                <c:pt idx="30">
                  <c:v>WALSALL WEST 1 PCN</c:v>
                </c:pt>
                <c:pt idx="31">
                  <c:v>WALSALL EAST 1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EE50-4179-899A-5ACC15050FE2}"/>
              </c:ext>
            </c:extLst>
          </c:dPt>
          <c:cat>
            <c:strRef>
              <c:f>Sheet1!$A$2:$A$45</c:f>
              <c:strCache>
                <c:ptCount val="32"/>
                <c:pt idx="0">
                  <c:v>WOLVERHAMPTON SOUTH EAST PCN</c:v>
                </c:pt>
                <c:pt idx="1">
                  <c:v>HEALTH VISION PARTNERSHIP PCN</c:v>
                </c:pt>
                <c:pt idx="2">
                  <c:v>SWB CITRUS PCN</c:v>
                </c:pt>
                <c:pt idx="3">
                  <c:v>SWB YOUR HEALTH PARTNERSHIP PCN</c:v>
                </c:pt>
                <c:pt idx="4">
                  <c:v>SWB CENTRAL HEALTH PARTNERSHIPS PCN</c:v>
                </c:pt>
                <c:pt idx="5">
                  <c:v>WOLVERHAMPTON NORTH NETWORK PCN</c:v>
                </c:pt>
                <c:pt idx="6">
                  <c:v>SWB URBAN HEALTH PCN</c:v>
                </c:pt>
                <c:pt idx="7">
                  <c:v>SWB CARITAS PCN</c:v>
                </c:pt>
                <c:pt idx="8">
                  <c:v>WOLVERHAMPTON RWT PCN</c:v>
                </c:pt>
                <c:pt idx="9">
                  <c:v>SWB MODALITY PCN</c:v>
                </c:pt>
                <c:pt idx="10">
                  <c:v>WALSALL EAST 2 PCN</c:v>
                </c:pt>
                <c:pt idx="11">
                  <c:v>ICS</c:v>
                </c:pt>
                <c:pt idx="12">
                  <c:v>SWB NEWCOMEN PCN</c:v>
                </c:pt>
                <c:pt idx="13">
                  <c:v>OLDBURY &amp; SMETHWICK PCN</c:v>
                </c:pt>
                <c:pt idx="14">
                  <c:v>WALSALL SOUTH 2 PCN</c:v>
                </c:pt>
                <c:pt idx="15">
                  <c:v>SWB TOGETHER4HEALTHCARE PCN</c:v>
                </c:pt>
                <c:pt idx="16">
                  <c:v>PEOPLE'S HEALTH PARTNERSHIP PCN</c:v>
                </c:pt>
                <c:pt idx="17">
                  <c:v>SWB I3 PCN</c:v>
                </c:pt>
                <c:pt idx="18">
                  <c:v>WALSALL SOUTH 1 PCN</c:v>
                </c:pt>
                <c:pt idx="19">
                  <c:v>WALSALL WEST 2 PCN</c:v>
                </c:pt>
                <c:pt idx="20">
                  <c:v>WOLVERHAMPTON UNITY EAST PCN</c:v>
                </c:pt>
                <c:pt idx="21">
                  <c:v>WALSALL NORTH PCN</c:v>
                </c:pt>
                <c:pt idx="22">
                  <c:v>STOURBRIDGE, WOLLESCOTE &amp; LYE PCN</c:v>
                </c:pt>
                <c:pt idx="23">
                  <c:v>WOLVERHAMPTON TOTAL HEALTH PCN</c:v>
                </c:pt>
                <c:pt idx="24">
                  <c:v>BRIERLEY HILL PCN</c:v>
                </c:pt>
                <c:pt idx="25">
                  <c:v>KINGSWINFORD &amp; WORDSLEY PCN</c:v>
                </c:pt>
                <c:pt idx="26">
                  <c:v>WOLVERHAMPTON UNITY WEST PCN</c:v>
                </c:pt>
                <c:pt idx="27">
                  <c:v>SEDGLEY, COSELEY &amp; GORNAL PCN</c:v>
                </c:pt>
                <c:pt idx="28">
                  <c:v>DUDLEY AND NETHERTON PCN</c:v>
                </c:pt>
                <c:pt idx="29">
                  <c:v>HALESOWEN PCN</c:v>
                </c:pt>
                <c:pt idx="30">
                  <c:v>WALSALL WEST 1 PCN</c:v>
                </c:pt>
                <c:pt idx="31">
                  <c:v>WALSALL EAST 1 PCN</c:v>
                </c:pt>
              </c:strCache>
            </c:strRef>
          </c:cat>
          <c:val>
            <c:numRef>
              <c:f>Sheet1!$C$2:$C$45</c:f>
              <c:numCache>
                <c:formatCode>0%</c:formatCode>
                <c:ptCount val="44"/>
                <c:pt idx="0">
                  <c:v>0.54</c:v>
                </c:pt>
                <c:pt idx="1">
                  <c:v>0.54</c:v>
                </c:pt>
                <c:pt idx="2">
                  <c:v>0.56000000000000005</c:v>
                </c:pt>
                <c:pt idx="3">
                  <c:v>0.56000000000000005</c:v>
                </c:pt>
                <c:pt idx="4">
                  <c:v>0.56000000000000005</c:v>
                </c:pt>
                <c:pt idx="5">
                  <c:v>0.59</c:v>
                </c:pt>
                <c:pt idx="6">
                  <c:v>0.6</c:v>
                </c:pt>
                <c:pt idx="7">
                  <c:v>0.61</c:v>
                </c:pt>
                <c:pt idx="8">
                  <c:v>0.62</c:v>
                </c:pt>
                <c:pt idx="9">
                  <c:v>0.62</c:v>
                </c:pt>
                <c:pt idx="10">
                  <c:v>0.63</c:v>
                </c:pt>
                <c:pt idx="11">
                  <c:v>-10</c:v>
                </c:pt>
                <c:pt idx="12">
                  <c:v>0.64</c:v>
                </c:pt>
                <c:pt idx="13">
                  <c:v>0.64</c:v>
                </c:pt>
                <c:pt idx="14">
                  <c:v>0.64</c:v>
                </c:pt>
                <c:pt idx="15">
                  <c:v>0.64</c:v>
                </c:pt>
                <c:pt idx="16">
                  <c:v>0.65</c:v>
                </c:pt>
                <c:pt idx="17">
                  <c:v>0.65</c:v>
                </c:pt>
                <c:pt idx="18">
                  <c:v>0.65</c:v>
                </c:pt>
                <c:pt idx="19">
                  <c:v>0.66</c:v>
                </c:pt>
                <c:pt idx="20">
                  <c:v>0.66</c:v>
                </c:pt>
                <c:pt idx="21">
                  <c:v>0.66</c:v>
                </c:pt>
                <c:pt idx="22">
                  <c:v>0.67</c:v>
                </c:pt>
                <c:pt idx="23">
                  <c:v>0.67</c:v>
                </c:pt>
                <c:pt idx="24">
                  <c:v>0.68</c:v>
                </c:pt>
                <c:pt idx="25">
                  <c:v>0.68</c:v>
                </c:pt>
                <c:pt idx="26">
                  <c:v>0.68</c:v>
                </c:pt>
                <c:pt idx="27">
                  <c:v>0.68</c:v>
                </c:pt>
                <c:pt idx="28">
                  <c:v>0.69</c:v>
                </c:pt>
                <c:pt idx="29">
                  <c:v>0.7</c:v>
                </c:pt>
                <c:pt idx="30">
                  <c:v>0.71</c:v>
                </c:pt>
                <c:pt idx="31">
                  <c:v>0.73</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0.64</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6781056"/>
        <c:axId val="116783360"/>
      </c:lineChart>
      <c:catAx>
        <c:axId val="11678105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6783360"/>
        <c:crosses val="autoZero"/>
        <c:auto val="1"/>
        <c:lblAlgn val="ctr"/>
        <c:lblOffset val="100"/>
        <c:noMultiLvlLbl val="0"/>
      </c:catAx>
      <c:valAx>
        <c:axId val="11678336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6781056"/>
        <c:crosses val="autoZero"/>
        <c:crossBetween val="between"/>
      </c:valAx>
      <c:valAx>
        <c:axId val="116793344"/>
        <c:scaling>
          <c:orientation val="minMax"/>
          <c:max val="1"/>
          <c:min val="0"/>
        </c:scaling>
        <c:delete val="0"/>
        <c:axPos val="r"/>
        <c:numFmt formatCode="0%" sourceLinked="1"/>
        <c:majorTickMark val="none"/>
        <c:minorTickMark val="none"/>
        <c:tickLblPos val="none"/>
        <c:spPr>
          <a:ln>
            <a:noFill/>
          </a:ln>
        </c:spPr>
        <c:crossAx val="116794880"/>
        <c:crosses val="max"/>
        <c:crossBetween val="between"/>
      </c:valAx>
      <c:catAx>
        <c:axId val="116794880"/>
        <c:scaling>
          <c:orientation val="minMax"/>
        </c:scaling>
        <c:delete val="1"/>
        <c:axPos val="b"/>
        <c:numFmt formatCode="General" sourceLinked="1"/>
        <c:majorTickMark val="out"/>
        <c:minorTickMark val="none"/>
        <c:tickLblPos val="nextTo"/>
        <c:crossAx val="11679334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3A4-4CDF-AB89-E010999A0369}"/>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extLst>
                <c:ext xmlns:c16="http://schemas.microsoft.com/office/drawing/2014/chart" uri="{C3380CC4-5D6E-409C-BE32-E72D297353CC}">
                  <c16:uniqueId val="{00000001-1AD8-4EA1-BD59-953273C64643}"/>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76</c:v>
                </c:pt>
                <c:pt idx="1">
                  <c:v>20</c:v>
                </c:pt>
                <c:pt idx="2">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2"/>
                <c:pt idx="0">
                  <c:v>SWB CENTRAL HEALTH PARTNERSHIPS PCN</c:v>
                </c:pt>
                <c:pt idx="1">
                  <c:v>HEALTH VISION PARTNERSHIP PCN</c:v>
                </c:pt>
                <c:pt idx="2">
                  <c:v>PEOPLE'S HEALTH PARTNERSHIP PCN</c:v>
                </c:pt>
                <c:pt idx="3">
                  <c:v>SWB MODALITY PCN</c:v>
                </c:pt>
                <c:pt idx="4">
                  <c:v>SWB URBAN HEALTH PCN</c:v>
                </c:pt>
                <c:pt idx="5">
                  <c:v>WOLVERHAMPTON SOUTH EAST PCN</c:v>
                </c:pt>
                <c:pt idx="6">
                  <c:v>BRIERLEY HILL PCN</c:v>
                </c:pt>
                <c:pt idx="7">
                  <c:v>SWB YOUR HEALTH PARTNERSHIP PCN</c:v>
                </c:pt>
                <c:pt idx="8">
                  <c:v>SWB I3 PCN</c:v>
                </c:pt>
                <c:pt idx="9">
                  <c:v>SWB CITRUS PCN</c:v>
                </c:pt>
                <c:pt idx="10">
                  <c:v>WALSALL SOUTH 1 PCN</c:v>
                </c:pt>
                <c:pt idx="11">
                  <c:v>WALSALL SOUTH 2 PCN</c:v>
                </c:pt>
                <c:pt idx="12">
                  <c:v>ICS</c:v>
                </c:pt>
                <c:pt idx="13">
                  <c:v>WOLVERHAMPTON NORTH NETWORK PCN</c:v>
                </c:pt>
                <c:pt idx="14">
                  <c:v>SWB NEWCOMEN PCN</c:v>
                </c:pt>
                <c:pt idx="15">
                  <c:v>WOLVERHAMPTON RWT PCN</c:v>
                </c:pt>
                <c:pt idx="16">
                  <c:v>SWB TOGETHER4HEALTHCARE PCN</c:v>
                </c:pt>
                <c:pt idx="17">
                  <c:v>SWB CARITAS PCN</c:v>
                </c:pt>
                <c:pt idx="18">
                  <c:v>WALSALL NORTH PCN</c:v>
                </c:pt>
                <c:pt idx="19">
                  <c:v>WALSALL WEST 2 PCN</c:v>
                </c:pt>
                <c:pt idx="20">
                  <c:v>OLDBURY &amp; SMETHWICK PCN</c:v>
                </c:pt>
                <c:pt idx="21">
                  <c:v>DUDLEY AND NETHERTON PCN</c:v>
                </c:pt>
                <c:pt idx="22">
                  <c:v>STOURBRIDGE, WOLLESCOTE &amp; LYE PCN</c:v>
                </c:pt>
                <c:pt idx="23">
                  <c:v>WOLVERHAMPTON TOTAL HEALTH PCN</c:v>
                </c:pt>
                <c:pt idx="24">
                  <c:v>HALESOWEN PCN</c:v>
                </c:pt>
                <c:pt idx="25">
                  <c:v>WALSALL WEST 1 PCN</c:v>
                </c:pt>
                <c:pt idx="26">
                  <c:v>KINGSWINFORD &amp; WORDSLEY PCN</c:v>
                </c:pt>
                <c:pt idx="27">
                  <c:v>WALSALL EAST 2 PCN</c:v>
                </c:pt>
                <c:pt idx="28">
                  <c:v>WOLVERHAMPTON UNITY EAST PCN</c:v>
                </c:pt>
                <c:pt idx="29">
                  <c:v>SEDGLEY, COSELEY &amp; GORNAL PCN</c:v>
                </c:pt>
                <c:pt idx="30">
                  <c:v>WOLVERHAMPTON UNITY WEST PCN</c:v>
                </c:pt>
                <c:pt idx="31">
                  <c:v>WALSALL EAST 1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2"/>
                <c:pt idx="0">
                  <c:v>SWB CENTRAL HEALTH PARTNERSHIPS PCN</c:v>
                </c:pt>
                <c:pt idx="1">
                  <c:v>HEALTH VISION PARTNERSHIP PCN</c:v>
                </c:pt>
                <c:pt idx="2">
                  <c:v>PEOPLE'S HEALTH PARTNERSHIP PCN</c:v>
                </c:pt>
                <c:pt idx="3">
                  <c:v>SWB MODALITY PCN</c:v>
                </c:pt>
                <c:pt idx="4">
                  <c:v>SWB URBAN HEALTH PCN</c:v>
                </c:pt>
                <c:pt idx="5">
                  <c:v>WOLVERHAMPTON SOUTH EAST PCN</c:v>
                </c:pt>
                <c:pt idx="6">
                  <c:v>BRIERLEY HILL PCN</c:v>
                </c:pt>
                <c:pt idx="7">
                  <c:v>SWB YOUR HEALTH PARTNERSHIP PCN</c:v>
                </c:pt>
                <c:pt idx="8">
                  <c:v>SWB I3 PCN</c:v>
                </c:pt>
                <c:pt idx="9">
                  <c:v>SWB CITRUS PCN</c:v>
                </c:pt>
                <c:pt idx="10">
                  <c:v>WALSALL SOUTH 1 PCN</c:v>
                </c:pt>
                <c:pt idx="11">
                  <c:v>WALSALL SOUTH 2 PCN</c:v>
                </c:pt>
                <c:pt idx="12">
                  <c:v>ICS</c:v>
                </c:pt>
                <c:pt idx="13">
                  <c:v>WOLVERHAMPTON NORTH NETWORK PCN</c:v>
                </c:pt>
                <c:pt idx="14">
                  <c:v>SWB NEWCOMEN PCN</c:v>
                </c:pt>
                <c:pt idx="15">
                  <c:v>WOLVERHAMPTON RWT PCN</c:v>
                </c:pt>
                <c:pt idx="16">
                  <c:v>SWB TOGETHER4HEALTHCARE PCN</c:v>
                </c:pt>
                <c:pt idx="17">
                  <c:v>SWB CARITAS PCN</c:v>
                </c:pt>
                <c:pt idx="18">
                  <c:v>WALSALL NORTH PCN</c:v>
                </c:pt>
                <c:pt idx="19">
                  <c:v>WALSALL WEST 2 PCN</c:v>
                </c:pt>
                <c:pt idx="20">
                  <c:v>OLDBURY &amp; SMETHWICK PCN</c:v>
                </c:pt>
                <c:pt idx="21">
                  <c:v>DUDLEY AND NETHERTON PCN</c:v>
                </c:pt>
                <c:pt idx="22">
                  <c:v>STOURBRIDGE, WOLLESCOTE &amp; LYE PCN</c:v>
                </c:pt>
                <c:pt idx="23">
                  <c:v>WOLVERHAMPTON TOTAL HEALTH PCN</c:v>
                </c:pt>
                <c:pt idx="24">
                  <c:v>HALESOWEN PCN</c:v>
                </c:pt>
                <c:pt idx="25">
                  <c:v>WALSALL WEST 1 PCN</c:v>
                </c:pt>
                <c:pt idx="26">
                  <c:v>KINGSWINFORD &amp; WORDSLEY PCN</c:v>
                </c:pt>
                <c:pt idx="27">
                  <c:v>WALSALL EAST 2 PCN</c:v>
                </c:pt>
                <c:pt idx="28">
                  <c:v>WOLVERHAMPTON UNITY EAST PCN</c:v>
                </c:pt>
                <c:pt idx="29">
                  <c:v>SEDGLEY, COSELEY &amp; GORNAL PCN</c:v>
                </c:pt>
                <c:pt idx="30">
                  <c:v>WOLVERHAMPTON UNITY WEST PCN</c:v>
                </c:pt>
                <c:pt idx="31">
                  <c:v>WALSALL EAST 1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2"/>
                <c:pt idx="0">
                  <c:v>SWB CENTRAL HEALTH PARTNERSHIPS PCN</c:v>
                </c:pt>
                <c:pt idx="1">
                  <c:v>HEALTH VISION PARTNERSHIP PCN</c:v>
                </c:pt>
                <c:pt idx="2">
                  <c:v>PEOPLE'S HEALTH PARTNERSHIP PCN</c:v>
                </c:pt>
                <c:pt idx="3">
                  <c:v>SWB MODALITY PCN</c:v>
                </c:pt>
                <c:pt idx="4">
                  <c:v>SWB URBAN HEALTH PCN</c:v>
                </c:pt>
                <c:pt idx="5">
                  <c:v>WOLVERHAMPTON SOUTH EAST PCN</c:v>
                </c:pt>
                <c:pt idx="6">
                  <c:v>BRIERLEY HILL PCN</c:v>
                </c:pt>
                <c:pt idx="7">
                  <c:v>SWB YOUR HEALTH PARTNERSHIP PCN</c:v>
                </c:pt>
                <c:pt idx="8">
                  <c:v>SWB I3 PCN</c:v>
                </c:pt>
                <c:pt idx="9">
                  <c:v>SWB CITRUS PCN</c:v>
                </c:pt>
                <c:pt idx="10">
                  <c:v>WALSALL SOUTH 1 PCN</c:v>
                </c:pt>
                <c:pt idx="11">
                  <c:v>WALSALL SOUTH 2 PCN</c:v>
                </c:pt>
                <c:pt idx="12">
                  <c:v>ICS</c:v>
                </c:pt>
                <c:pt idx="13">
                  <c:v>WOLVERHAMPTON NORTH NETWORK PCN</c:v>
                </c:pt>
                <c:pt idx="14">
                  <c:v>SWB NEWCOMEN PCN</c:v>
                </c:pt>
                <c:pt idx="15">
                  <c:v>WOLVERHAMPTON RWT PCN</c:v>
                </c:pt>
                <c:pt idx="16">
                  <c:v>SWB TOGETHER4HEALTHCARE PCN</c:v>
                </c:pt>
                <c:pt idx="17">
                  <c:v>SWB CARITAS PCN</c:v>
                </c:pt>
                <c:pt idx="18">
                  <c:v>WALSALL NORTH PCN</c:v>
                </c:pt>
                <c:pt idx="19">
                  <c:v>WALSALL WEST 2 PCN</c:v>
                </c:pt>
                <c:pt idx="20">
                  <c:v>OLDBURY &amp; SMETHWICK PCN</c:v>
                </c:pt>
                <c:pt idx="21">
                  <c:v>DUDLEY AND NETHERTON PCN</c:v>
                </c:pt>
                <c:pt idx="22">
                  <c:v>STOURBRIDGE, WOLLESCOTE &amp; LYE PCN</c:v>
                </c:pt>
                <c:pt idx="23">
                  <c:v>WOLVERHAMPTON TOTAL HEALTH PCN</c:v>
                </c:pt>
                <c:pt idx="24">
                  <c:v>HALESOWEN PCN</c:v>
                </c:pt>
                <c:pt idx="25">
                  <c:v>WALSALL WEST 1 PCN</c:v>
                </c:pt>
                <c:pt idx="26">
                  <c:v>KINGSWINFORD &amp; WORDSLEY PCN</c:v>
                </c:pt>
                <c:pt idx="27">
                  <c:v>WALSALL EAST 2 PCN</c:v>
                </c:pt>
                <c:pt idx="28">
                  <c:v>WOLVERHAMPTON UNITY EAST PCN</c:v>
                </c:pt>
                <c:pt idx="29">
                  <c:v>SEDGLEY, COSELEY &amp; GORNAL PCN</c:v>
                </c:pt>
                <c:pt idx="30">
                  <c:v>WOLVERHAMPTON UNITY WEST PCN</c:v>
                </c:pt>
                <c:pt idx="31">
                  <c:v>WALSALL EAST 1 PCN</c:v>
                </c:pt>
              </c:strCache>
            </c:strRef>
          </c:cat>
          <c:val>
            <c:numRef>
              <c:f>Sheet1!$F$2:$F$45</c:f>
              <c:numCache>
                <c:formatCode>General</c:formatCode>
                <c:ptCount val="44"/>
                <c:pt idx="0">
                  <c:v>0.66</c:v>
                </c:pt>
                <c:pt idx="1">
                  <c:v>0.68</c:v>
                </c:pt>
                <c:pt idx="2">
                  <c:v>0.69</c:v>
                </c:pt>
                <c:pt idx="3">
                  <c:v>0.69</c:v>
                </c:pt>
                <c:pt idx="4">
                  <c:v>0.7</c:v>
                </c:pt>
                <c:pt idx="5">
                  <c:v>0.71</c:v>
                </c:pt>
                <c:pt idx="6">
                  <c:v>0.71</c:v>
                </c:pt>
                <c:pt idx="7">
                  <c:v>0.72</c:v>
                </c:pt>
                <c:pt idx="8">
                  <c:v>0.72</c:v>
                </c:pt>
                <c:pt idx="9">
                  <c:v>0.74</c:v>
                </c:pt>
                <c:pt idx="10">
                  <c:v>0.74</c:v>
                </c:pt>
                <c:pt idx="11">
                  <c:v>0.75</c:v>
                </c:pt>
                <c:pt idx="12">
                  <c:v>0.76</c:v>
                </c:pt>
                <c:pt idx="13">
                  <c:v>0.76</c:v>
                </c:pt>
                <c:pt idx="14">
                  <c:v>0.77</c:v>
                </c:pt>
                <c:pt idx="15">
                  <c:v>0.77</c:v>
                </c:pt>
                <c:pt idx="16">
                  <c:v>0.77</c:v>
                </c:pt>
                <c:pt idx="17">
                  <c:v>0.78</c:v>
                </c:pt>
                <c:pt idx="18">
                  <c:v>0.78</c:v>
                </c:pt>
                <c:pt idx="19">
                  <c:v>0.79</c:v>
                </c:pt>
                <c:pt idx="20">
                  <c:v>0.79</c:v>
                </c:pt>
                <c:pt idx="21">
                  <c:v>0.8</c:v>
                </c:pt>
                <c:pt idx="22">
                  <c:v>0.8</c:v>
                </c:pt>
                <c:pt idx="23">
                  <c:v>0.8</c:v>
                </c:pt>
                <c:pt idx="24">
                  <c:v>0.8</c:v>
                </c:pt>
                <c:pt idx="25">
                  <c:v>0.81</c:v>
                </c:pt>
                <c:pt idx="26">
                  <c:v>0.81</c:v>
                </c:pt>
                <c:pt idx="27">
                  <c:v>0.82</c:v>
                </c:pt>
                <c:pt idx="28">
                  <c:v>0.83</c:v>
                </c:pt>
                <c:pt idx="29">
                  <c:v>0.83</c:v>
                </c:pt>
                <c:pt idx="30">
                  <c:v>0.84</c:v>
                </c:pt>
                <c:pt idx="31">
                  <c:v>0.87</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2"/>
                <c:pt idx="0">
                  <c:v>SWB CENTRAL HEALTH PARTNERSHIPS PCN</c:v>
                </c:pt>
                <c:pt idx="1">
                  <c:v>HEALTH VISION PARTNERSHIP PCN</c:v>
                </c:pt>
                <c:pt idx="2">
                  <c:v>PEOPLE'S HEALTH PARTNERSHIP PCN</c:v>
                </c:pt>
                <c:pt idx="3">
                  <c:v>SWB MODALITY PCN</c:v>
                </c:pt>
                <c:pt idx="4">
                  <c:v>SWB URBAN HEALTH PCN</c:v>
                </c:pt>
                <c:pt idx="5">
                  <c:v>WOLVERHAMPTON SOUTH EAST PCN</c:v>
                </c:pt>
                <c:pt idx="6">
                  <c:v>BRIERLEY HILL PCN</c:v>
                </c:pt>
                <c:pt idx="7">
                  <c:v>SWB YOUR HEALTH PARTNERSHIP PCN</c:v>
                </c:pt>
                <c:pt idx="8">
                  <c:v>SWB I3 PCN</c:v>
                </c:pt>
                <c:pt idx="9">
                  <c:v>SWB CITRUS PCN</c:v>
                </c:pt>
                <c:pt idx="10">
                  <c:v>WALSALL SOUTH 1 PCN</c:v>
                </c:pt>
                <c:pt idx="11">
                  <c:v>WALSALL SOUTH 2 PCN</c:v>
                </c:pt>
                <c:pt idx="12">
                  <c:v>ICS</c:v>
                </c:pt>
                <c:pt idx="13">
                  <c:v>WOLVERHAMPTON NORTH NETWORK PCN</c:v>
                </c:pt>
                <c:pt idx="14">
                  <c:v>SWB NEWCOMEN PCN</c:v>
                </c:pt>
                <c:pt idx="15">
                  <c:v>WOLVERHAMPTON RWT PCN</c:v>
                </c:pt>
                <c:pt idx="16">
                  <c:v>SWB TOGETHER4HEALTHCARE PCN</c:v>
                </c:pt>
                <c:pt idx="17">
                  <c:v>SWB CARITAS PCN</c:v>
                </c:pt>
                <c:pt idx="18">
                  <c:v>WALSALL NORTH PCN</c:v>
                </c:pt>
                <c:pt idx="19">
                  <c:v>WALSALL WEST 2 PCN</c:v>
                </c:pt>
                <c:pt idx="20">
                  <c:v>OLDBURY &amp; SMETHWICK PCN</c:v>
                </c:pt>
                <c:pt idx="21">
                  <c:v>DUDLEY AND NETHERTON PCN</c:v>
                </c:pt>
                <c:pt idx="22">
                  <c:v>STOURBRIDGE, WOLLESCOTE &amp; LYE PCN</c:v>
                </c:pt>
                <c:pt idx="23">
                  <c:v>WOLVERHAMPTON TOTAL HEALTH PCN</c:v>
                </c:pt>
                <c:pt idx="24">
                  <c:v>HALESOWEN PCN</c:v>
                </c:pt>
                <c:pt idx="25">
                  <c:v>WALSALL WEST 1 PCN</c:v>
                </c:pt>
                <c:pt idx="26">
                  <c:v>KINGSWINFORD &amp; WORDSLEY PCN</c:v>
                </c:pt>
                <c:pt idx="27">
                  <c:v>WALSALL EAST 2 PCN</c:v>
                </c:pt>
                <c:pt idx="28">
                  <c:v>WOLVERHAMPTON UNITY EAST PCN</c:v>
                </c:pt>
                <c:pt idx="29">
                  <c:v>SEDGLEY, COSELEY &amp; GORNAL PCN</c:v>
                </c:pt>
                <c:pt idx="30">
                  <c:v>WOLVERHAMPTON UNITY WEST PCN</c:v>
                </c:pt>
                <c:pt idx="31">
                  <c:v>WALSALL EAST 1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2"/>
                <c:pt idx="0">
                  <c:v>SWB CENTRAL HEALTH PARTNERSHIPS PCN</c:v>
                </c:pt>
                <c:pt idx="1">
                  <c:v>HEALTH VISION PARTNERSHIP PCN</c:v>
                </c:pt>
                <c:pt idx="2">
                  <c:v>PEOPLE'S HEALTH PARTNERSHIP PCN</c:v>
                </c:pt>
                <c:pt idx="3">
                  <c:v>SWB MODALITY PCN</c:v>
                </c:pt>
                <c:pt idx="4">
                  <c:v>SWB URBAN HEALTH PCN</c:v>
                </c:pt>
                <c:pt idx="5">
                  <c:v>WOLVERHAMPTON SOUTH EAST PCN</c:v>
                </c:pt>
                <c:pt idx="6">
                  <c:v>BRIERLEY HILL PCN</c:v>
                </c:pt>
                <c:pt idx="7">
                  <c:v>SWB YOUR HEALTH PARTNERSHIP PCN</c:v>
                </c:pt>
                <c:pt idx="8">
                  <c:v>SWB I3 PCN</c:v>
                </c:pt>
                <c:pt idx="9">
                  <c:v>SWB CITRUS PCN</c:v>
                </c:pt>
                <c:pt idx="10">
                  <c:v>WALSALL SOUTH 1 PCN</c:v>
                </c:pt>
                <c:pt idx="11">
                  <c:v>WALSALL SOUTH 2 PCN</c:v>
                </c:pt>
                <c:pt idx="12">
                  <c:v>ICS</c:v>
                </c:pt>
                <c:pt idx="13">
                  <c:v>WOLVERHAMPTON NORTH NETWORK PCN</c:v>
                </c:pt>
                <c:pt idx="14">
                  <c:v>SWB NEWCOMEN PCN</c:v>
                </c:pt>
                <c:pt idx="15">
                  <c:v>WOLVERHAMPTON RWT PCN</c:v>
                </c:pt>
                <c:pt idx="16">
                  <c:v>SWB TOGETHER4HEALTHCARE PCN</c:v>
                </c:pt>
                <c:pt idx="17">
                  <c:v>SWB CARITAS PCN</c:v>
                </c:pt>
                <c:pt idx="18">
                  <c:v>WALSALL NORTH PCN</c:v>
                </c:pt>
                <c:pt idx="19">
                  <c:v>WALSALL WEST 2 PCN</c:v>
                </c:pt>
                <c:pt idx="20">
                  <c:v>OLDBURY &amp; SMETHWICK PCN</c:v>
                </c:pt>
                <c:pt idx="21">
                  <c:v>DUDLEY AND NETHERTON PCN</c:v>
                </c:pt>
                <c:pt idx="22">
                  <c:v>STOURBRIDGE, WOLLESCOTE &amp; LYE PCN</c:v>
                </c:pt>
                <c:pt idx="23">
                  <c:v>WOLVERHAMPTON TOTAL HEALTH PCN</c:v>
                </c:pt>
                <c:pt idx="24">
                  <c:v>HALESOWEN PCN</c:v>
                </c:pt>
                <c:pt idx="25">
                  <c:v>WALSALL WEST 1 PCN</c:v>
                </c:pt>
                <c:pt idx="26">
                  <c:v>KINGSWINFORD &amp; WORDSLEY PCN</c:v>
                </c:pt>
                <c:pt idx="27">
                  <c:v>WALSALL EAST 2 PCN</c:v>
                </c:pt>
                <c:pt idx="28">
                  <c:v>WOLVERHAMPTON UNITY EAST PCN</c:v>
                </c:pt>
                <c:pt idx="29">
                  <c:v>SEDGLEY, COSELEY &amp; GORNAL PCN</c:v>
                </c:pt>
                <c:pt idx="30">
                  <c:v>WOLVERHAMPTON UNITY WEST PCN</c:v>
                </c:pt>
                <c:pt idx="31">
                  <c:v>WALSALL EAST 1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298304"/>
        <c:axId val="12129676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2"/>
                <c:pt idx="0">
                  <c:v>SWB CENTRAL HEALTH PARTNERSHIPS PCN</c:v>
                </c:pt>
                <c:pt idx="1">
                  <c:v>HEALTH VISION PARTNERSHIP PCN</c:v>
                </c:pt>
                <c:pt idx="2">
                  <c:v>PEOPLE'S HEALTH PARTNERSHIP PCN</c:v>
                </c:pt>
                <c:pt idx="3">
                  <c:v>SWB MODALITY PCN</c:v>
                </c:pt>
                <c:pt idx="4">
                  <c:v>SWB URBAN HEALTH PCN</c:v>
                </c:pt>
                <c:pt idx="5">
                  <c:v>WOLVERHAMPTON SOUTH EAST PCN</c:v>
                </c:pt>
                <c:pt idx="6">
                  <c:v>BRIERLEY HILL PCN</c:v>
                </c:pt>
                <c:pt idx="7">
                  <c:v>SWB YOUR HEALTH PARTNERSHIP PCN</c:v>
                </c:pt>
                <c:pt idx="8">
                  <c:v>SWB I3 PCN</c:v>
                </c:pt>
                <c:pt idx="9">
                  <c:v>SWB CITRUS PCN</c:v>
                </c:pt>
                <c:pt idx="10">
                  <c:v>WALSALL SOUTH 1 PCN</c:v>
                </c:pt>
                <c:pt idx="11">
                  <c:v>WALSALL SOUTH 2 PCN</c:v>
                </c:pt>
                <c:pt idx="12">
                  <c:v>ICS</c:v>
                </c:pt>
                <c:pt idx="13">
                  <c:v>WOLVERHAMPTON NORTH NETWORK PCN</c:v>
                </c:pt>
                <c:pt idx="14">
                  <c:v>SWB NEWCOMEN PCN</c:v>
                </c:pt>
                <c:pt idx="15">
                  <c:v>WOLVERHAMPTON RWT PCN</c:v>
                </c:pt>
                <c:pt idx="16">
                  <c:v>SWB TOGETHER4HEALTHCARE PCN</c:v>
                </c:pt>
                <c:pt idx="17">
                  <c:v>SWB CARITAS PCN</c:v>
                </c:pt>
                <c:pt idx="18">
                  <c:v>WALSALL NORTH PCN</c:v>
                </c:pt>
                <c:pt idx="19">
                  <c:v>WALSALL WEST 2 PCN</c:v>
                </c:pt>
                <c:pt idx="20">
                  <c:v>OLDBURY &amp; SMETHWICK PCN</c:v>
                </c:pt>
                <c:pt idx="21">
                  <c:v>DUDLEY AND NETHERTON PCN</c:v>
                </c:pt>
                <c:pt idx="22">
                  <c:v>STOURBRIDGE, WOLLESCOTE &amp; LYE PCN</c:v>
                </c:pt>
                <c:pt idx="23">
                  <c:v>WOLVERHAMPTON TOTAL HEALTH PCN</c:v>
                </c:pt>
                <c:pt idx="24">
                  <c:v>HALESOWEN PCN</c:v>
                </c:pt>
                <c:pt idx="25">
                  <c:v>WALSALL WEST 1 PCN</c:v>
                </c:pt>
                <c:pt idx="26">
                  <c:v>KINGSWINFORD &amp; WORDSLEY PCN</c:v>
                </c:pt>
                <c:pt idx="27">
                  <c:v>WALSALL EAST 2 PCN</c:v>
                </c:pt>
                <c:pt idx="28">
                  <c:v>WOLVERHAMPTON UNITY EAST PCN</c:v>
                </c:pt>
                <c:pt idx="29">
                  <c:v>SEDGLEY, COSELEY &amp; GORNAL PCN</c:v>
                </c:pt>
                <c:pt idx="30">
                  <c:v>WOLVERHAMPTON UNITY WEST PCN</c:v>
                </c:pt>
                <c:pt idx="31">
                  <c:v>WALSALL EAST 1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EE50-4179-899A-5ACC15050FE2}"/>
              </c:ext>
            </c:extLst>
          </c:dPt>
          <c:cat>
            <c:strRef>
              <c:f>Sheet1!$A$2:$A$45</c:f>
              <c:strCache>
                <c:ptCount val="32"/>
                <c:pt idx="0">
                  <c:v>SWB CENTRAL HEALTH PARTNERSHIPS PCN</c:v>
                </c:pt>
                <c:pt idx="1">
                  <c:v>HEALTH VISION PARTNERSHIP PCN</c:v>
                </c:pt>
                <c:pt idx="2">
                  <c:v>PEOPLE'S HEALTH PARTNERSHIP PCN</c:v>
                </c:pt>
                <c:pt idx="3">
                  <c:v>SWB MODALITY PCN</c:v>
                </c:pt>
                <c:pt idx="4">
                  <c:v>SWB URBAN HEALTH PCN</c:v>
                </c:pt>
                <c:pt idx="5">
                  <c:v>WOLVERHAMPTON SOUTH EAST PCN</c:v>
                </c:pt>
                <c:pt idx="6">
                  <c:v>BRIERLEY HILL PCN</c:v>
                </c:pt>
                <c:pt idx="7">
                  <c:v>SWB YOUR HEALTH PARTNERSHIP PCN</c:v>
                </c:pt>
                <c:pt idx="8">
                  <c:v>SWB I3 PCN</c:v>
                </c:pt>
                <c:pt idx="9">
                  <c:v>SWB CITRUS PCN</c:v>
                </c:pt>
                <c:pt idx="10">
                  <c:v>WALSALL SOUTH 1 PCN</c:v>
                </c:pt>
                <c:pt idx="11">
                  <c:v>WALSALL SOUTH 2 PCN</c:v>
                </c:pt>
                <c:pt idx="12">
                  <c:v>ICS</c:v>
                </c:pt>
                <c:pt idx="13">
                  <c:v>WOLVERHAMPTON NORTH NETWORK PCN</c:v>
                </c:pt>
                <c:pt idx="14">
                  <c:v>SWB NEWCOMEN PCN</c:v>
                </c:pt>
                <c:pt idx="15">
                  <c:v>WOLVERHAMPTON RWT PCN</c:v>
                </c:pt>
                <c:pt idx="16">
                  <c:v>SWB TOGETHER4HEALTHCARE PCN</c:v>
                </c:pt>
                <c:pt idx="17">
                  <c:v>SWB CARITAS PCN</c:v>
                </c:pt>
                <c:pt idx="18">
                  <c:v>WALSALL NORTH PCN</c:v>
                </c:pt>
                <c:pt idx="19">
                  <c:v>WALSALL WEST 2 PCN</c:v>
                </c:pt>
                <c:pt idx="20">
                  <c:v>OLDBURY &amp; SMETHWICK PCN</c:v>
                </c:pt>
                <c:pt idx="21">
                  <c:v>DUDLEY AND NETHERTON PCN</c:v>
                </c:pt>
                <c:pt idx="22">
                  <c:v>STOURBRIDGE, WOLLESCOTE &amp; LYE PCN</c:v>
                </c:pt>
                <c:pt idx="23">
                  <c:v>WOLVERHAMPTON TOTAL HEALTH PCN</c:v>
                </c:pt>
                <c:pt idx="24">
                  <c:v>HALESOWEN PCN</c:v>
                </c:pt>
                <c:pt idx="25">
                  <c:v>WALSALL WEST 1 PCN</c:v>
                </c:pt>
                <c:pt idx="26">
                  <c:v>KINGSWINFORD &amp; WORDSLEY PCN</c:v>
                </c:pt>
                <c:pt idx="27">
                  <c:v>WALSALL EAST 2 PCN</c:v>
                </c:pt>
                <c:pt idx="28">
                  <c:v>WOLVERHAMPTON UNITY EAST PCN</c:v>
                </c:pt>
                <c:pt idx="29">
                  <c:v>SEDGLEY, COSELEY &amp; GORNAL PCN</c:v>
                </c:pt>
                <c:pt idx="30">
                  <c:v>WOLVERHAMPTON UNITY WEST PCN</c:v>
                </c:pt>
                <c:pt idx="31">
                  <c:v>WALSALL EAST 1 PCN</c:v>
                </c:pt>
              </c:strCache>
            </c:strRef>
          </c:cat>
          <c:val>
            <c:numRef>
              <c:f>Sheet1!$C$2:$C$45</c:f>
              <c:numCache>
                <c:formatCode>0%</c:formatCode>
                <c:ptCount val="44"/>
                <c:pt idx="0">
                  <c:v>0.66</c:v>
                </c:pt>
                <c:pt idx="1">
                  <c:v>0.68</c:v>
                </c:pt>
                <c:pt idx="2">
                  <c:v>0.69</c:v>
                </c:pt>
                <c:pt idx="3">
                  <c:v>0.69</c:v>
                </c:pt>
                <c:pt idx="4">
                  <c:v>0.7</c:v>
                </c:pt>
                <c:pt idx="5">
                  <c:v>0.71</c:v>
                </c:pt>
                <c:pt idx="6">
                  <c:v>0.71</c:v>
                </c:pt>
                <c:pt idx="7">
                  <c:v>0.72</c:v>
                </c:pt>
                <c:pt idx="8">
                  <c:v>0.72</c:v>
                </c:pt>
                <c:pt idx="9">
                  <c:v>0.74</c:v>
                </c:pt>
                <c:pt idx="10">
                  <c:v>0.74</c:v>
                </c:pt>
                <c:pt idx="11">
                  <c:v>0.75</c:v>
                </c:pt>
                <c:pt idx="12">
                  <c:v>-10</c:v>
                </c:pt>
                <c:pt idx="13">
                  <c:v>0.76</c:v>
                </c:pt>
                <c:pt idx="14">
                  <c:v>0.77</c:v>
                </c:pt>
                <c:pt idx="15">
                  <c:v>0.77</c:v>
                </c:pt>
                <c:pt idx="16">
                  <c:v>0.77</c:v>
                </c:pt>
                <c:pt idx="17">
                  <c:v>0.78</c:v>
                </c:pt>
                <c:pt idx="18">
                  <c:v>0.78</c:v>
                </c:pt>
                <c:pt idx="19">
                  <c:v>0.79</c:v>
                </c:pt>
                <c:pt idx="20">
                  <c:v>0.79</c:v>
                </c:pt>
                <c:pt idx="21">
                  <c:v>0.8</c:v>
                </c:pt>
                <c:pt idx="22">
                  <c:v>0.8</c:v>
                </c:pt>
                <c:pt idx="23">
                  <c:v>0.8</c:v>
                </c:pt>
                <c:pt idx="24">
                  <c:v>0.8</c:v>
                </c:pt>
                <c:pt idx="25">
                  <c:v>0.81</c:v>
                </c:pt>
                <c:pt idx="26">
                  <c:v>0.81</c:v>
                </c:pt>
                <c:pt idx="27">
                  <c:v>0.82</c:v>
                </c:pt>
                <c:pt idx="28">
                  <c:v>0.83</c:v>
                </c:pt>
                <c:pt idx="29">
                  <c:v>0.83</c:v>
                </c:pt>
                <c:pt idx="30">
                  <c:v>0.84</c:v>
                </c:pt>
                <c:pt idx="31">
                  <c:v>0.87</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0.76</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284480"/>
        <c:axId val="121295232"/>
      </c:lineChart>
      <c:catAx>
        <c:axId val="12128448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295232"/>
        <c:crosses val="autoZero"/>
        <c:auto val="1"/>
        <c:lblAlgn val="ctr"/>
        <c:lblOffset val="100"/>
        <c:noMultiLvlLbl val="0"/>
      </c:catAx>
      <c:valAx>
        <c:axId val="12129523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284480"/>
        <c:crosses val="autoZero"/>
        <c:crossBetween val="between"/>
      </c:valAx>
      <c:valAx>
        <c:axId val="121296768"/>
        <c:scaling>
          <c:orientation val="minMax"/>
          <c:max val="1"/>
          <c:min val="0"/>
        </c:scaling>
        <c:delete val="0"/>
        <c:axPos val="r"/>
        <c:numFmt formatCode="0%" sourceLinked="1"/>
        <c:majorTickMark val="none"/>
        <c:minorTickMark val="none"/>
        <c:tickLblPos val="none"/>
        <c:spPr>
          <a:ln>
            <a:noFill/>
          </a:ln>
        </c:spPr>
        <c:crossAx val="121298304"/>
        <c:crosses val="max"/>
        <c:crossBetween val="between"/>
      </c:valAx>
      <c:catAx>
        <c:axId val="121298304"/>
        <c:scaling>
          <c:orientation val="minMax"/>
        </c:scaling>
        <c:delete val="1"/>
        <c:axPos val="b"/>
        <c:numFmt formatCode="General" sourceLinked="1"/>
        <c:majorTickMark val="out"/>
        <c:minorTickMark val="none"/>
        <c:tickLblPos val="nextTo"/>
        <c:crossAx val="12129676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8</c:v>
                </c:pt>
                <c:pt idx="1">
                  <c:v>11</c:v>
                </c:pt>
                <c:pt idx="2">
                  <c:v>4</c:v>
                </c:pt>
                <c:pt idx="3">
                  <c:v>4</c:v>
                </c:pt>
                <c:pt idx="4">
                  <c:v>10</c:v>
                </c:pt>
                <c:pt idx="5">
                  <c:v>13</c:v>
                </c:pt>
                <c:pt idx="6">
                  <c:v>7</c:v>
                </c:pt>
                <c:pt idx="7">
                  <c:v>2</c:v>
                </c:pt>
                <c:pt idx="8">
                  <c:v>14</c:v>
                </c:pt>
                <c:pt idx="9">
                  <c:v>10</c:v>
                </c:pt>
                <c:pt idx="10">
                  <c:v>12</c:v>
                </c:pt>
                <c:pt idx="11">
                  <c:v>32</c:v>
                </c:pt>
                <c:pt idx="12">
                  <c:v>15</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1657984"/>
        <c:axId val="121672064"/>
      </c:barChart>
      <c:catAx>
        <c:axId val="121657984"/>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1672064"/>
        <c:crosses val="autoZero"/>
        <c:auto val="1"/>
        <c:lblAlgn val="ctr"/>
        <c:lblOffset val="100"/>
        <c:noMultiLvlLbl val="0"/>
      </c:catAx>
      <c:valAx>
        <c:axId val="121672064"/>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1657984"/>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26</c:v>
                </c:pt>
                <c:pt idx="1">
                  <c:v>37</c:v>
                </c:pt>
                <c:pt idx="2">
                  <c:v>18</c:v>
                </c:pt>
                <c:pt idx="3">
                  <c:v>10</c:v>
                </c:pt>
                <c:pt idx="4">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550-4C79-BC5A-242F33952809}"/>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46</c:v>
                </c:pt>
                <c:pt idx="1">
                  <c:v>54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58</c:v>
                </c:pt>
                <c:pt idx="1">
                  <c:v>63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22</c:v>
                </c:pt>
                <c:pt idx="1">
                  <c:v>20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2393728"/>
        <c:axId val="122395264"/>
      </c:lineChart>
      <c:catAx>
        <c:axId val="12239372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2395264"/>
        <c:crosses val="autoZero"/>
        <c:auto val="1"/>
        <c:lblAlgn val="ctr"/>
        <c:lblOffset val="100"/>
        <c:noMultiLvlLbl val="0"/>
      </c:catAx>
      <c:valAx>
        <c:axId val="12239526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239372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2"/>
                <c:pt idx="0">
                  <c:v>SWB YOUR HEALTH PARTNERSHIP PCN</c:v>
                </c:pt>
                <c:pt idx="1">
                  <c:v>HEALTH VISION PARTNERSHIP PCN</c:v>
                </c:pt>
                <c:pt idx="2">
                  <c:v>WOLVERHAMPTON SOUTH EAST PCN</c:v>
                </c:pt>
                <c:pt idx="3">
                  <c:v>SWB URBAN HEALTH PCN</c:v>
                </c:pt>
                <c:pt idx="4">
                  <c:v>SWB CENTRAL HEALTH PARTNERSHIPS PCN</c:v>
                </c:pt>
                <c:pt idx="5">
                  <c:v>SWB CARITAS PCN</c:v>
                </c:pt>
                <c:pt idx="6">
                  <c:v>STOURBRIDGE, WOLLESCOTE &amp; LYE PCN</c:v>
                </c:pt>
                <c:pt idx="7">
                  <c:v>SWB MODALITY PCN</c:v>
                </c:pt>
                <c:pt idx="8">
                  <c:v>SWB CITRUS PCN</c:v>
                </c:pt>
                <c:pt idx="9">
                  <c:v>SWB I3 PCN</c:v>
                </c:pt>
                <c:pt idx="10">
                  <c:v>WOLVERHAMPTON RWT PCN</c:v>
                </c:pt>
                <c:pt idx="11">
                  <c:v>WOLVERHAMPTON NORTH NETWORK PCN</c:v>
                </c:pt>
                <c:pt idx="12">
                  <c:v>BRIERLEY HILL PCN</c:v>
                </c:pt>
                <c:pt idx="13">
                  <c:v>SWB TOGETHER4HEALTHCARE PCN</c:v>
                </c:pt>
                <c:pt idx="14">
                  <c:v>WALSALL SOUTH 2 PCN</c:v>
                </c:pt>
                <c:pt idx="15">
                  <c:v>PEOPLE'S HEALTH PARTNERSHIP PCN</c:v>
                </c:pt>
                <c:pt idx="16">
                  <c:v>WALSALL SOUTH 1 PCN</c:v>
                </c:pt>
                <c:pt idx="17">
                  <c:v>ICS</c:v>
                </c:pt>
                <c:pt idx="18">
                  <c:v>OLDBURY &amp; SMETHWICK PCN</c:v>
                </c:pt>
                <c:pt idx="19">
                  <c:v>WALSALL NORTH PCN</c:v>
                </c:pt>
                <c:pt idx="20">
                  <c:v>SWB NEWCOMEN PCN</c:v>
                </c:pt>
                <c:pt idx="21">
                  <c:v>WOLVERHAMPTON TOTAL HEALTH PCN</c:v>
                </c:pt>
                <c:pt idx="22">
                  <c:v>WALSALL WEST 2 PCN</c:v>
                </c:pt>
                <c:pt idx="23">
                  <c:v>DUDLEY AND NETHERTON PCN</c:v>
                </c:pt>
                <c:pt idx="24">
                  <c:v>WOLVERHAMPTON UNITY EAST PCN</c:v>
                </c:pt>
                <c:pt idx="25">
                  <c:v>WALSALL EAST 2 PCN</c:v>
                </c:pt>
                <c:pt idx="26">
                  <c:v>HALESOWEN PCN</c:v>
                </c:pt>
                <c:pt idx="27">
                  <c:v>KINGSWINFORD &amp; WORDSLEY PCN</c:v>
                </c:pt>
                <c:pt idx="28">
                  <c:v>WALSALL WEST 1 PCN</c:v>
                </c:pt>
                <c:pt idx="29">
                  <c:v>SEDGLEY, COSELEY &amp; GORNAL PCN</c:v>
                </c:pt>
                <c:pt idx="30">
                  <c:v>WOLVERHAMPTON UNITY WEST PCN</c:v>
                </c:pt>
                <c:pt idx="31">
                  <c:v>WALSALL EAST 1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32"/>
                <c:pt idx="0">
                  <c:v>SWB YOUR HEALTH PARTNERSHIP PCN</c:v>
                </c:pt>
                <c:pt idx="1">
                  <c:v>HEALTH VISION PARTNERSHIP PCN</c:v>
                </c:pt>
                <c:pt idx="2">
                  <c:v>WOLVERHAMPTON SOUTH EAST PCN</c:v>
                </c:pt>
                <c:pt idx="3">
                  <c:v>SWB URBAN HEALTH PCN</c:v>
                </c:pt>
                <c:pt idx="4">
                  <c:v>SWB CENTRAL HEALTH PARTNERSHIPS PCN</c:v>
                </c:pt>
                <c:pt idx="5">
                  <c:v>SWB CARITAS PCN</c:v>
                </c:pt>
                <c:pt idx="6">
                  <c:v>STOURBRIDGE, WOLLESCOTE &amp; LYE PCN</c:v>
                </c:pt>
                <c:pt idx="7">
                  <c:v>SWB MODALITY PCN</c:v>
                </c:pt>
                <c:pt idx="8">
                  <c:v>SWB CITRUS PCN</c:v>
                </c:pt>
                <c:pt idx="9">
                  <c:v>SWB I3 PCN</c:v>
                </c:pt>
                <c:pt idx="10">
                  <c:v>WOLVERHAMPTON RWT PCN</c:v>
                </c:pt>
                <c:pt idx="11">
                  <c:v>WOLVERHAMPTON NORTH NETWORK PCN</c:v>
                </c:pt>
                <c:pt idx="12">
                  <c:v>BRIERLEY HILL PCN</c:v>
                </c:pt>
                <c:pt idx="13">
                  <c:v>SWB TOGETHER4HEALTHCARE PCN</c:v>
                </c:pt>
                <c:pt idx="14">
                  <c:v>WALSALL SOUTH 2 PCN</c:v>
                </c:pt>
                <c:pt idx="15">
                  <c:v>PEOPLE'S HEALTH PARTNERSHIP PCN</c:v>
                </c:pt>
                <c:pt idx="16">
                  <c:v>WALSALL SOUTH 1 PCN</c:v>
                </c:pt>
                <c:pt idx="17">
                  <c:v>ICS</c:v>
                </c:pt>
                <c:pt idx="18">
                  <c:v>OLDBURY &amp; SMETHWICK PCN</c:v>
                </c:pt>
                <c:pt idx="19">
                  <c:v>WALSALL NORTH PCN</c:v>
                </c:pt>
                <c:pt idx="20">
                  <c:v>SWB NEWCOMEN PCN</c:v>
                </c:pt>
                <c:pt idx="21">
                  <c:v>WOLVERHAMPTON TOTAL HEALTH PCN</c:v>
                </c:pt>
                <c:pt idx="22">
                  <c:v>WALSALL WEST 2 PCN</c:v>
                </c:pt>
                <c:pt idx="23">
                  <c:v>DUDLEY AND NETHERTON PCN</c:v>
                </c:pt>
                <c:pt idx="24">
                  <c:v>WOLVERHAMPTON UNITY EAST PCN</c:v>
                </c:pt>
                <c:pt idx="25">
                  <c:v>WALSALL EAST 2 PCN</c:v>
                </c:pt>
                <c:pt idx="26">
                  <c:v>HALESOWEN PCN</c:v>
                </c:pt>
                <c:pt idx="27">
                  <c:v>KINGSWINFORD &amp; WORDSLEY PCN</c:v>
                </c:pt>
                <c:pt idx="28">
                  <c:v>WALSALL WEST 1 PCN</c:v>
                </c:pt>
                <c:pt idx="29">
                  <c:v>SEDGLEY, COSELEY &amp; GORNAL PCN</c:v>
                </c:pt>
                <c:pt idx="30">
                  <c:v>WOLVERHAMPTON UNITY WEST PCN</c:v>
                </c:pt>
                <c:pt idx="31">
                  <c:v>WALSALL EAST 1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2"/>
                <c:pt idx="0">
                  <c:v>SWB YOUR HEALTH PARTNERSHIP PCN</c:v>
                </c:pt>
                <c:pt idx="1">
                  <c:v>HEALTH VISION PARTNERSHIP PCN</c:v>
                </c:pt>
                <c:pt idx="2">
                  <c:v>WOLVERHAMPTON SOUTH EAST PCN</c:v>
                </c:pt>
                <c:pt idx="3">
                  <c:v>SWB URBAN HEALTH PCN</c:v>
                </c:pt>
                <c:pt idx="4">
                  <c:v>SWB CENTRAL HEALTH PARTNERSHIPS PCN</c:v>
                </c:pt>
                <c:pt idx="5">
                  <c:v>SWB CARITAS PCN</c:v>
                </c:pt>
                <c:pt idx="6">
                  <c:v>STOURBRIDGE, WOLLESCOTE &amp; LYE PCN</c:v>
                </c:pt>
                <c:pt idx="7">
                  <c:v>SWB MODALITY PCN</c:v>
                </c:pt>
                <c:pt idx="8">
                  <c:v>SWB CITRUS PCN</c:v>
                </c:pt>
                <c:pt idx="9">
                  <c:v>SWB I3 PCN</c:v>
                </c:pt>
                <c:pt idx="10">
                  <c:v>WOLVERHAMPTON RWT PCN</c:v>
                </c:pt>
                <c:pt idx="11">
                  <c:v>WOLVERHAMPTON NORTH NETWORK PCN</c:v>
                </c:pt>
                <c:pt idx="12">
                  <c:v>BRIERLEY HILL PCN</c:v>
                </c:pt>
                <c:pt idx="13">
                  <c:v>SWB TOGETHER4HEALTHCARE PCN</c:v>
                </c:pt>
                <c:pt idx="14">
                  <c:v>WALSALL SOUTH 2 PCN</c:v>
                </c:pt>
                <c:pt idx="15">
                  <c:v>PEOPLE'S HEALTH PARTNERSHIP PCN</c:v>
                </c:pt>
                <c:pt idx="16">
                  <c:v>WALSALL SOUTH 1 PCN</c:v>
                </c:pt>
                <c:pt idx="17">
                  <c:v>ICS</c:v>
                </c:pt>
                <c:pt idx="18">
                  <c:v>OLDBURY &amp; SMETHWICK PCN</c:v>
                </c:pt>
                <c:pt idx="19">
                  <c:v>WALSALL NORTH PCN</c:v>
                </c:pt>
                <c:pt idx="20">
                  <c:v>SWB NEWCOMEN PCN</c:v>
                </c:pt>
                <c:pt idx="21">
                  <c:v>WOLVERHAMPTON TOTAL HEALTH PCN</c:v>
                </c:pt>
                <c:pt idx="22">
                  <c:v>WALSALL WEST 2 PCN</c:v>
                </c:pt>
                <c:pt idx="23">
                  <c:v>DUDLEY AND NETHERTON PCN</c:v>
                </c:pt>
                <c:pt idx="24">
                  <c:v>WOLVERHAMPTON UNITY EAST PCN</c:v>
                </c:pt>
                <c:pt idx="25">
                  <c:v>WALSALL EAST 2 PCN</c:v>
                </c:pt>
                <c:pt idx="26">
                  <c:v>HALESOWEN PCN</c:v>
                </c:pt>
                <c:pt idx="27">
                  <c:v>KINGSWINFORD &amp; WORDSLEY PCN</c:v>
                </c:pt>
                <c:pt idx="28">
                  <c:v>WALSALL WEST 1 PCN</c:v>
                </c:pt>
                <c:pt idx="29">
                  <c:v>SEDGLEY, COSELEY &amp; GORNAL PCN</c:v>
                </c:pt>
                <c:pt idx="30">
                  <c:v>WOLVERHAMPTON UNITY WEST PCN</c:v>
                </c:pt>
                <c:pt idx="31">
                  <c:v>WALSALL EAST 1 PCN</c:v>
                </c:pt>
              </c:strCache>
            </c:strRef>
          </c:cat>
          <c:val>
            <c:numRef>
              <c:f>Sheet1!$F$2:$F$45</c:f>
              <c:numCache>
                <c:formatCode>General</c:formatCode>
                <c:ptCount val="44"/>
                <c:pt idx="0">
                  <c:v>0.46</c:v>
                </c:pt>
                <c:pt idx="1">
                  <c:v>0.52</c:v>
                </c:pt>
                <c:pt idx="2">
                  <c:v>0.53</c:v>
                </c:pt>
                <c:pt idx="3">
                  <c:v>0.53</c:v>
                </c:pt>
                <c:pt idx="4">
                  <c:v>0.54</c:v>
                </c:pt>
                <c:pt idx="5">
                  <c:v>0.54</c:v>
                </c:pt>
                <c:pt idx="6">
                  <c:v>0.56000000000000005</c:v>
                </c:pt>
                <c:pt idx="7">
                  <c:v>0.56000000000000005</c:v>
                </c:pt>
                <c:pt idx="8">
                  <c:v>0.57999999999999996</c:v>
                </c:pt>
                <c:pt idx="9">
                  <c:v>0.59</c:v>
                </c:pt>
                <c:pt idx="10">
                  <c:v>0.6</c:v>
                </c:pt>
                <c:pt idx="11">
                  <c:v>0.6</c:v>
                </c:pt>
                <c:pt idx="12">
                  <c:v>0.6</c:v>
                </c:pt>
                <c:pt idx="13">
                  <c:v>0.6</c:v>
                </c:pt>
                <c:pt idx="14">
                  <c:v>0.61</c:v>
                </c:pt>
                <c:pt idx="15">
                  <c:v>0.62</c:v>
                </c:pt>
                <c:pt idx="16">
                  <c:v>0.62</c:v>
                </c:pt>
                <c:pt idx="17">
                  <c:v>0.63</c:v>
                </c:pt>
                <c:pt idx="18">
                  <c:v>0.64</c:v>
                </c:pt>
                <c:pt idx="19">
                  <c:v>0.66</c:v>
                </c:pt>
                <c:pt idx="20">
                  <c:v>0.67</c:v>
                </c:pt>
                <c:pt idx="21">
                  <c:v>0.67</c:v>
                </c:pt>
                <c:pt idx="22">
                  <c:v>0.69</c:v>
                </c:pt>
                <c:pt idx="23">
                  <c:v>0.69</c:v>
                </c:pt>
                <c:pt idx="24">
                  <c:v>0.69</c:v>
                </c:pt>
                <c:pt idx="25">
                  <c:v>0.69</c:v>
                </c:pt>
                <c:pt idx="26">
                  <c:v>0.71</c:v>
                </c:pt>
                <c:pt idx="27">
                  <c:v>0.71</c:v>
                </c:pt>
                <c:pt idx="28">
                  <c:v>0.72</c:v>
                </c:pt>
                <c:pt idx="29">
                  <c:v>0.73</c:v>
                </c:pt>
                <c:pt idx="30">
                  <c:v>0.77</c:v>
                </c:pt>
                <c:pt idx="31">
                  <c:v>0.78</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32"/>
                <c:pt idx="0">
                  <c:v>SWB YOUR HEALTH PARTNERSHIP PCN</c:v>
                </c:pt>
                <c:pt idx="1">
                  <c:v>HEALTH VISION PARTNERSHIP PCN</c:v>
                </c:pt>
                <c:pt idx="2">
                  <c:v>WOLVERHAMPTON SOUTH EAST PCN</c:v>
                </c:pt>
                <c:pt idx="3">
                  <c:v>SWB URBAN HEALTH PCN</c:v>
                </c:pt>
                <c:pt idx="4">
                  <c:v>SWB CENTRAL HEALTH PARTNERSHIPS PCN</c:v>
                </c:pt>
                <c:pt idx="5">
                  <c:v>SWB CARITAS PCN</c:v>
                </c:pt>
                <c:pt idx="6">
                  <c:v>STOURBRIDGE, WOLLESCOTE &amp; LYE PCN</c:v>
                </c:pt>
                <c:pt idx="7">
                  <c:v>SWB MODALITY PCN</c:v>
                </c:pt>
                <c:pt idx="8">
                  <c:v>SWB CITRUS PCN</c:v>
                </c:pt>
                <c:pt idx="9">
                  <c:v>SWB I3 PCN</c:v>
                </c:pt>
                <c:pt idx="10">
                  <c:v>WOLVERHAMPTON RWT PCN</c:v>
                </c:pt>
                <c:pt idx="11">
                  <c:v>WOLVERHAMPTON NORTH NETWORK PCN</c:v>
                </c:pt>
                <c:pt idx="12">
                  <c:v>BRIERLEY HILL PCN</c:v>
                </c:pt>
                <c:pt idx="13">
                  <c:v>SWB TOGETHER4HEALTHCARE PCN</c:v>
                </c:pt>
                <c:pt idx="14">
                  <c:v>WALSALL SOUTH 2 PCN</c:v>
                </c:pt>
                <c:pt idx="15">
                  <c:v>PEOPLE'S HEALTH PARTNERSHIP PCN</c:v>
                </c:pt>
                <c:pt idx="16">
                  <c:v>WALSALL SOUTH 1 PCN</c:v>
                </c:pt>
                <c:pt idx="17">
                  <c:v>ICS</c:v>
                </c:pt>
                <c:pt idx="18">
                  <c:v>OLDBURY &amp; SMETHWICK PCN</c:v>
                </c:pt>
                <c:pt idx="19">
                  <c:v>WALSALL NORTH PCN</c:v>
                </c:pt>
                <c:pt idx="20">
                  <c:v>SWB NEWCOMEN PCN</c:v>
                </c:pt>
                <c:pt idx="21">
                  <c:v>WOLVERHAMPTON TOTAL HEALTH PCN</c:v>
                </c:pt>
                <c:pt idx="22">
                  <c:v>WALSALL WEST 2 PCN</c:v>
                </c:pt>
                <c:pt idx="23">
                  <c:v>DUDLEY AND NETHERTON PCN</c:v>
                </c:pt>
                <c:pt idx="24">
                  <c:v>WOLVERHAMPTON UNITY EAST PCN</c:v>
                </c:pt>
                <c:pt idx="25">
                  <c:v>WALSALL EAST 2 PCN</c:v>
                </c:pt>
                <c:pt idx="26">
                  <c:v>HALESOWEN PCN</c:v>
                </c:pt>
                <c:pt idx="27">
                  <c:v>KINGSWINFORD &amp; WORDSLEY PCN</c:v>
                </c:pt>
                <c:pt idx="28">
                  <c:v>WALSALL WEST 1 PCN</c:v>
                </c:pt>
                <c:pt idx="29">
                  <c:v>SEDGLEY, COSELEY &amp; GORNAL PCN</c:v>
                </c:pt>
                <c:pt idx="30">
                  <c:v>WOLVERHAMPTON UNITY WEST PCN</c:v>
                </c:pt>
                <c:pt idx="31">
                  <c:v>WALSALL EAST 1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32"/>
                <c:pt idx="0">
                  <c:v>SWB YOUR HEALTH PARTNERSHIP PCN</c:v>
                </c:pt>
                <c:pt idx="1">
                  <c:v>HEALTH VISION PARTNERSHIP PCN</c:v>
                </c:pt>
                <c:pt idx="2">
                  <c:v>WOLVERHAMPTON SOUTH EAST PCN</c:v>
                </c:pt>
                <c:pt idx="3">
                  <c:v>SWB URBAN HEALTH PCN</c:v>
                </c:pt>
                <c:pt idx="4">
                  <c:v>SWB CENTRAL HEALTH PARTNERSHIPS PCN</c:v>
                </c:pt>
                <c:pt idx="5">
                  <c:v>SWB CARITAS PCN</c:v>
                </c:pt>
                <c:pt idx="6">
                  <c:v>STOURBRIDGE, WOLLESCOTE &amp; LYE PCN</c:v>
                </c:pt>
                <c:pt idx="7">
                  <c:v>SWB MODALITY PCN</c:v>
                </c:pt>
                <c:pt idx="8">
                  <c:v>SWB CITRUS PCN</c:v>
                </c:pt>
                <c:pt idx="9">
                  <c:v>SWB I3 PCN</c:v>
                </c:pt>
                <c:pt idx="10">
                  <c:v>WOLVERHAMPTON RWT PCN</c:v>
                </c:pt>
                <c:pt idx="11">
                  <c:v>WOLVERHAMPTON NORTH NETWORK PCN</c:v>
                </c:pt>
                <c:pt idx="12">
                  <c:v>BRIERLEY HILL PCN</c:v>
                </c:pt>
                <c:pt idx="13">
                  <c:v>SWB TOGETHER4HEALTHCARE PCN</c:v>
                </c:pt>
                <c:pt idx="14">
                  <c:v>WALSALL SOUTH 2 PCN</c:v>
                </c:pt>
                <c:pt idx="15">
                  <c:v>PEOPLE'S HEALTH PARTNERSHIP PCN</c:v>
                </c:pt>
                <c:pt idx="16">
                  <c:v>WALSALL SOUTH 1 PCN</c:v>
                </c:pt>
                <c:pt idx="17">
                  <c:v>ICS</c:v>
                </c:pt>
                <c:pt idx="18">
                  <c:v>OLDBURY &amp; SMETHWICK PCN</c:v>
                </c:pt>
                <c:pt idx="19">
                  <c:v>WALSALL NORTH PCN</c:v>
                </c:pt>
                <c:pt idx="20">
                  <c:v>SWB NEWCOMEN PCN</c:v>
                </c:pt>
                <c:pt idx="21">
                  <c:v>WOLVERHAMPTON TOTAL HEALTH PCN</c:v>
                </c:pt>
                <c:pt idx="22">
                  <c:v>WALSALL WEST 2 PCN</c:v>
                </c:pt>
                <c:pt idx="23">
                  <c:v>DUDLEY AND NETHERTON PCN</c:v>
                </c:pt>
                <c:pt idx="24">
                  <c:v>WOLVERHAMPTON UNITY EAST PCN</c:v>
                </c:pt>
                <c:pt idx="25">
                  <c:v>WALSALL EAST 2 PCN</c:v>
                </c:pt>
                <c:pt idx="26">
                  <c:v>HALESOWEN PCN</c:v>
                </c:pt>
                <c:pt idx="27">
                  <c:v>KINGSWINFORD &amp; WORDSLEY PCN</c:v>
                </c:pt>
                <c:pt idx="28">
                  <c:v>WALSALL WEST 1 PCN</c:v>
                </c:pt>
                <c:pt idx="29">
                  <c:v>SEDGLEY, COSELEY &amp; GORNAL PCN</c:v>
                </c:pt>
                <c:pt idx="30">
                  <c:v>WOLVERHAMPTON UNITY WEST PCN</c:v>
                </c:pt>
                <c:pt idx="31">
                  <c:v>WALSALL EAST 1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5430016"/>
        <c:axId val="12542848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2"/>
                <c:pt idx="0">
                  <c:v>SWB YOUR HEALTH PARTNERSHIP PCN</c:v>
                </c:pt>
                <c:pt idx="1">
                  <c:v>HEALTH VISION PARTNERSHIP PCN</c:v>
                </c:pt>
                <c:pt idx="2">
                  <c:v>WOLVERHAMPTON SOUTH EAST PCN</c:v>
                </c:pt>
                <c:pt idx="3">
                  <c:v>SWB URBAN HEALTH PCN</c:v>
                </c:pt>
                <c:pt idx="4">
                  <c:v>SWB CENTRAL HEALTH PARTNERSHIPS PCN</c:v>
                </c:pt>
                <c:pt idx="5">
                  <c:v>SWB CARITAS PCN</c:v>
                </c:pt>
                <c:pt idx="6">
                  <c:v>STOURBRIDGE, WOLLESCOTE &amp; LYE PCN</c:v>
                </c:pt>
                <c:pt idx="7">
                  <c:v>SWB MODALITY PCN</c:v>
                </c:pt>
                <c:pt idx="8">
                  <c:v>SWB CITRUS PCN</c:v>
                </c:pt>
                <c:pt idx="9">
                  <c:v>SWB I3 PCN</c:v>
                </c:pt>
                <c:pt idx="10">
                  <c:v>WOLVERHAMPTON RWT PCN</c:v>
                </c:pt>
                <c:pt idx="11">
                  <c:v>WOLVERHAMPTON NORTH NETWORK PCN</c:v>
                </c:pt>
                <c:pt idx="12">
                  <c:v>BRIERLEY HILL PCN</c:v>
                </c:pt>
                <c:pt idx="13">
                  <c:v>SWB TOGETHER4HEALTHCARE PCN</c:v>
                </c:pt>
                <c:pt idx="14">
                  <c:v>WALSALL SOUTH 2 PCN</c:v>
                </c:pt>
                <c:pt idx="15">
                  <c:v>PEOPLE'S HEALTH PARTNERSHIP PCN</c:v>
                </c:pt>
                <c:pt idx="16">
                  <c:v>WALSALL SOUTH 1 PCN</c:v>
                </c:pt>
                <c:pt idx="17">
                  <c:v>ICS</c:v>
                </c:pt>
                <c:pt idx="18">
                  <c:v>OLDBURY &amp; SMETHWICK PCN</c:v>
                </c:pt>
                <c:pt idx="19">
                  <c:v>WALSALL NORTH PCN</c:v>
                </c:pt>
                <c:pt idx="20">
                  <c:v>SWB NEWCOMEN PCN</c:v>
                </c:pt>
                <c:pt idx="21">
                  <c:v>WOLVERHAMPTON TOTAL HEALTH PCN</c:v>
                </c:pt>
                <c:pt idx="22">
                  <c:v>WALSALL WEST 2 PCN</c:v>
                </c:pt>
                <c:pt idx="23">
                  <c:v>DUDLEY AND NETHERTON PCN</c:v>
                </c:pt>
                <c:pt idx="24">
                  <c:v>WOLVERHAMPTON UNITY EAST PCN</c:v>
                </c:pt>
                <c:pt idx="25">
                  <c:v>WALSALL EAST 2 PCN</c:v>
                </c:pt>
                <c:pt idx="26">
                  <c:v>HALESOWEN PCN</c:v>
                </c:pt>
                <c:pt idx="27">
                  <c:v>KINGSWINFORD &amp; WORDSLEY PCN</c:v>
                </c:pt>
                <c:pt idx="28">
                  <c:v>WALSALL WEST 1 PCN</c:v>
                </c:pt>
                <c:pt idx="29">
                  <c:v>SEDGLEY, COSELEY &amp; GORNAL PCN</c:v>
                </c:pt>
                <c:pt idx="30">
                  <c:v>WOLVERHAMPTON UNITY WEST PCN</c:v>
                </c:pt>
                <c:pt idx="31">
                  <c:v>WALSALL EAST 1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F08-4400-9115-A28A0ABFAD12}"/>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F08-4400-9115-A28A0ABFAD12}"/>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F08-4400-9115-A28A0ABFAD12}"/>
              </c:ext>
            </c:extLst>
          </c:dPt>
          <c:cat>
            <c:strRef>
              <c:f>Sheet1!$A$2:$A$45</c:f>
              <c:strCache>
                <c:ptCount val="32"/>
                <c:pt idx="0">
                  <c:v>SWB YOUR HEALTH PARTNERSHIP PCN</c:v>
                </c:pt>
                <c:pt idx="1">
                  <c:v>HEALTH VISION PARTNERSHIP PCN</c:v>
                </c:pt>
                <c:pt idx="2">
                  <c:v>WOLVERHAMPTON SOUTH EAST PCN</c:v>
                </c:pt>
                <c:pt idx="3">
                  <c:v>SWB URBAN HEALTH PCN</c:v>
                </c:pt>
                <c:pt idx="4">
                  <c:v>SWB CENTRAL HEALTH PARTNERSHIPS PCN</c:v>
                </c:pt>
                <c:pt idx="5">
                  <c:v>SWB CARITAS PCN</c:v>
                </c:pt>
                <c:pt idx="6">
                  <c:v>STOURBRIDGE, WOLLESCOTE &amp; LYE PCN</c:v>
                </c:pt>
                <c:pt idx="7">
                  <c:v>SWB MODALITY PCN</c:v>
                </c:pt>
                <c:pt idx="8">
                  <c:v>SWB CITRUS PCN</c:v>
                </c:pt>
                <c:pt idx="9">
                  <c:v>SWB I3 PCN</c:v>
                </c:pt>
                <c:pt idx="10">
                  <c:v>WOLVERHAMPTON RWT PCN</c:v>
                </c:pt>
                <c:pt idx="11">
                  <c:v>WOLVERHAMPTON NORTH NETWORK PCN</c:v>
                </c:pt>
                <c:pt idx="12">
                  <c:v>BRIERLEY HILL PCN</c:v>
                </c:pt>
                <c:pt idx="13">
                  <c:v>SWB TOGETHER4HEALTHCARE PCN</c:v>
                </c:pt>
                <c:pt idx="14">
                  <c:v>WALSALL SOUTH 2 PCN</c:v>
                </c:pt>
                <c:pt idx="15">
                  <c:v>PEOPLE'S HEALTH PARTNERSHIP PCN</c:v>
                </c:pt>
                <c:pt idx="16">
                  <c:v>WALSALL SOUTH 1 PCN</c:v>
                </c:pt>
                <c:pt idx="17">
                  <c:v>ICS</c:v>
                </c:pt>
                <c:pt idx="18">
                  <c:v>OLDBURY &amp; SMETHWICK PCN</c:v>
                </c:pt>
                <c:pt idx="19">
                  <c:v>WALSALL NORTH PCN</c:v>
                </c:pt>
                <c:pt idx="20">
                  <c:v>SWB NEWCOMEN PCN</c:v>
                </c:pt>
                <c:pt idx="21">
                  <c:v>WOLVERHAMPTON TOTAL HEALTH PCN</c:v>
                </c:pt>
                <c:pt idx="22">
                  <c:v>WALSALL WEST 2 PCN</c:v>
                </c:pt>
                <c:pt idx="23">
                  <c:v>DUDLEY AND NETHERTON PCN</c:v>
                </c:pt>
                <c:pt idx="24">
                  <c:v>WOLVERHAMPTON UNITY EAST PCN</c:v>
                </c:pt>
                <c:pt idx="25">
                  <c:v>WALSALL EAST 2 PCN</c:v>
                </c:pt>
                <c:pt idx="26">
                  <c:v>HALESOWEN PCN</c:v>
                </c:pt>
                <c:pt idx="27">
                  <c:v>KINGSWINFORD &amp; WORDSLEY PCN</c:v>
                </c:pt>
                <c:pt idx="28">
                  <c:v>WALSALL WEST 1 PCN</c:v>
                </c:pt>
                <c:pt idx="29">
                  <c:v>SEDGLEY, COSELEY &amp; GORNAL PCN</c:v>
                </c:pt>
                <c:pt idx="30">
                  <c:v>WOLVERHAMPTON UNITY WEST PCN</c:v>
                </c:pt>
                <c:pt idx="31">
                  <c:v>WALSALL EAST 1 PCN</c:v>
                </c:pt>
              </c:strCache>
            </c:strRef>
          </c:cat>
          <c:val>
            <c:numRef>
              <c:f>Sheet1!$C$2:$C$45</c:f>
              <c:numCache>
                <c:formatCode>0%</c:formatCode>
                <c:ptCount val="44"/>
                <c:pt idx="0">
                  <c:v>0.46</c:v>
                </c:pt>
                <c:pt idx="1">
                  <c:v>0.52</c:v>
                </c:pt>
                <c:pt idx="2">
                  <c:v>0.53</c:v>
                </c:pt>
                <c:pt idx="3">
                  <c:v>0.53</c:v>
                </c:pt>
                <c:pt idx="4">
                  <c:v>0.54</c:v>
                </c:pt>
                <c:pt idx="5">
                  <c:v>0.54</c:v>
                </c:pt>
                <c:pt idx="6">
                  <c:v>0.56000000000000005</c:v>
                </c:pt>
                <c:pt idx="7">
                  <c:v>0.56000000000000005</c:v>
                </c:pt>
                <c:pt idx="8">
                  <c:v>0.57999999999999996</c:v>
                </c:pt>
                <c:pt idx="9">
                  <c:v>0.59</c:v>
                </c:pt>
                <c:pt idx="10">
                  <c:v>0.6</c:v>
                </c:pt>
                <c:pt idx="11">
                  <c:v>0.6</c:v>
                </c:pt>
                <c:pt idx="12">
                  <c:v>0.6</c:v>
                </c:pt>
                <c:pt idx="13">
                  <c:v>0.6</c:v>
                </c:pt>
                <c:pt idx="14">
                  <c:v>0.61</c:v>
                </c:pt>
                <c:pt idx="15">
                  <c:v>0.62</c:v>
                </c:pt>
                <c:pt idx="16">
                  <c:v>0.62</c:v>
                </c:pt>
                <c:pt idx="17">
                  <c:v>-10</c:v>
                </c:pt>
                <c:pt idx="18">
                  <c:v>0.64</c:v>
                </c:pt>
                <c:pt idx="19">
                  <c:v>0.66</c:v>
                </c:pt>
                <c:pt idx="20">
                  <c:v>0.67</c:v>
                </c:pt>
                <c:pt idx="21">
                  <c:v>0.67</c:v>
                </c:pt>
                <c:pt idx="22">
                  <c:v>0.69</c:v>
                </c:pt>
                <c:pt idx="23">
                  <c:v>0.69</c:v>
                </c:pt>
                <c:pt idx="24">
                  <c:v>0.69</c:v>
                </c:pt>
                <c:pt idx="25">
                  <c:v>0.69</c:v>
                </c:pt>
                <c:pt idx="26">
                  <c:v>0.71</c:v>
                </c:pt>
                <c:pt idx="27">
                  <c:v>0.71</c:v>
                </c:pt>
                <c:pt idx="28">
                  <c:v>0.72</c:v>
                </c:pt>
                <c:pt idx="29">
                  <c:v>0.73</c:v>
                </c:pt>
                <c:pt idx="30">
                  <c:v>0.77</c:v>
                </c:pt>
                <c:pt idx="31">
                  <c:v>0.78</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0.63</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5424384"/>
        <c:axId val="125426688"/>
      </c:lineChart>
      <c:catAx>
        <c:axId val="12542438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5426688"/>
        <c:crosses val="autoZero"/>
        <c:auto val="1"/>
        <c:lblAlgn val="ctr"/>
        <c:lblOffset val="100"/>
        <c:noMultiLvlLbl val="0"/>
      </c:catAx>
      <c:valAx>
        <c:axId val="12542668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5424384"/>
        <c:crosses val="autoZero"/>
        <c:crossBetween val="between"/>
      </c:valAx>
      <c:valAx>
        <c:axId val="125428480"/>
        <c:scaling>
          <c:orientation val="minMax"/>
          <c:max val="1"/>
          <c:min val="0"/>
        </c:scaling>
        <c:delete val="0"/>
        <c:axPos val="r"/>
        <c:numFmt formatCode="0%" sourceLinked="1"/>
        <c:majorTickMark val="none"/>
        <c:minorTickMark val="none"/>
        <c:tickLblPos val="none"/>
        <c:spPr>
          <a:ln>
            <a:noFill/>
          </a:ln>
        </c:spPr>
        <c:crossAx val="125430016"/>
        <c:crosses val="max"/>
        <c:crossBetween val="between"/>
      </c:valAx>
      <c:catAx>
        <c:axId val="125430016"/>
        <c:scaling>
          <c:orientation val="minMax"/>
        </c:scaling>
        <c:delete val="1"/>
        <c:axPos val="b"/>
        <c:numFmt formatCode="General" sourceLinked="1"/>
        <c:majorTickMark val="out"/>
        <c:minorTickMark val="none"/>
        <c:tickLblPos val="nextTo"/>
        <c:crossAx val="12542848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38</c:v>
                </c:pt>
                <c:pt idx="1">
                  <c:v>56</c:v>
                </c:pt>
                <c:pt idx="2">
                  <c:v>3</c:v>
                </c:pt>
                <c:pt idx="3">
                  <c:v>2</c:v>
                </c:pt>
                <c:pt idx="4">
                  <c:v>0.49999999999999001</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5692544"/>
        <c:axId val="125698432"/>
      </c:barChart>
      <c:catAx>
        <c:axId val="125692544"/>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5698432"/>
        <c:crosses val="autoZero"/>
        <c:auto val="1"/>
        <c:lblAlgn val="ctr"/>
        <c:lblOffset val="100"/>
        <c:noMultiLvlLbl val="0"/>
      </c:catAx>
      <c:valAx>
        <c:axId val="125698432"/>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5692544"/>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47</c:v>
                </c:pt>
                <c:pt idx="1">
                  <c:v>71</c:v>
                </c:pt>
                <c:pt idx="2">
                  <c:v>10</c:v>
                </c:pt>
                <c:pt idx="3">
                  <c:v>4</c:v>
                </c:pt>
                <c:pt idx="4">
                  <c:v>1</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24</c:v>
                </c:pt>
                <c:pt idx="1">
                  <c:v>47</c:v>
                </c:pt>
                <c:pt idx="2">
                  <c:v>1</c:v>
                </c:pt>
                <c:pt idx="3">
                  <c:v>1</c:v>
                </c:pt>
                <c:pt idx="4">
                  <c:v>1</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5743104"/>
        <c:axId val="125744640"/>
      </c:stockChart>
      <c:catAx>
        <c:axId val="125743104"/>
        <c:scaling>
          <c:orientation val="minMax"/>
        </c:scaling>
        <c:delete val="1"/>
        <c:axPos val="b"/>
        <c:numFmt formatCode="m/d/yyyy" sourceLinked="1"/>
        <c:majorTickMark val="out"/>
        <c:minorTickMark val="none"/>
        <c:tickLblPos val="nextTo"/>
        <c:crossAx val="125744640"/>
        <c:crosses val="autoZero"/>
        <c:auto val="1"/>
        <c:lblAlgn val="ctr"/>
        <c:lblOffset val="100"/>
        <c:noMultiLvlLbl val="0"/>
      </c:catAx>
      <c:valAx>
        <c:axId val="125744640"/>
        <c:scaling>
          <c:orientation val="minMax"/>
          <c:max val="100"/>
          <c:min val="0"/>
        </c:scaling>
        <c:delete val="1"/>
        <c:axPos val="l"/>
        <c:numFmt formatCode="m/d/yyyy" sourceLinked="1"/>
        <c:majorTickMark val="out"/>
        <c:minorTickMark val="none"/>
        <c:tickLblPos val="nextTo"/>
        <c:crossAx val="12574310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B2B8-4F49-BF57-E40B5342B414}"/>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extLst>
                <c:ext xmlns:c16="http://schemas.microsoft.com/office/drawing/2014/chart" uri="{C3380CC4-5D6E-409C-BE32-E72D297353CC}">
                  <c16:uniqueId val="{00000001-5933-466D-8BBA-A93DA461C2E0}"/>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71</c:v>
                </c:pt>
                <c:pt idx="1">
                  <c:v>20</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2"/>
                <c:pt idx="0">
                  <c:v>WOLVERHAMPTON NORTH NETWORK PCN</c:v>
                </c:pt>
                <c:pt idx="1">
                  <c:v>SWB CITRUS PCN</c:v>
                </c:pt>
                <c:pt idx="2">
                  <c:v>WOLVERHAMPTON SOUTH EAST PCN</c:v>
                </c:pt>
                <c:pt idx="3">
                  <c:v>SWB YOUR HEALTH PARTNERSHIP PCN</c:v>
                </c:pt>
                <c:pt idx="4">
                  <c:v>SWB URBAN HEALTH PCN</c:v>
                </c:pt>
                <c:pt idx="5">
                  <c:v>SWB CARITAS PCN</c:v>
                </c:pt>
                <c:pt idx="6">
                  <c:v>HEALTH VISION PARTNERSHIP PCN</c:v>
                </c:pt>
                <c:pt idx="7">
                  <c:v>WALSALL SOUTH 2 PCN</c:v>
                </c:pt>
                <c:pt idx="8">
                  <c:v>SWB NEWCOMEN PCN</c:v>
                </c:pt>
                <c:pt idx="9">
                  <c:v>PEOPLE'S HEALTH PARTNERSHIP PCN</c:v>
                </c:pt>
                <c:pt idx="10">
                  <c:v>SWB MODALITY PCN</c:v>
                </c:pt>
                <c:pt idx="11">
                  <c:v>OLDBURY &amp; SMETHWICK PCN</c:v>
                </c:pt>
                <c:pt idx="12">
                  <c:v>WOLVERHAMPTON TOTAL HEALTH PCN</c:v>
                </c:pt>
                <c:pt idx="13">
                  <c:v>WALSALL EAST 2 PCN</c:v>
                </c:pt>
                <c:pt idx="14">
                  <c:v>WALSALL SOUTH 1 PCN</c:v>
                </c:pt>
                <c:pt idx="15">
                  <c:v>SEDGLEY, COSELEY &amp; GORNAL PCN</c:v>
                </c:pt>
                <c:pt idx="16">
                  <c:v>ICS</c:v>
                </c:pt>
                <c:pt idx="17">
                  <c:v>WALSALL WEST 1 PCN</c:v>
                </c:pt>
                <c:pt idx="18">
                  <c:v>SWB CENTRAL HEALTH PARTNERSHIPS PCN</c:v>
                </c:pt>
                <c:pt idx="19">
                  <c:v>SWB I3 PCN</c:v>
                </c:pt>
                <c:pt idx="20">
                  <c:v>SWB TOGETHER4HEALTHCARE PCN</c:v>
                </c:pt>
                <c:pt idx="21">
                  <c:v>WALSALL WEST 2 PCN</c:v>
                </c:pt>
                <c:pt idx="22">
                  <c:v>WOLVERHAMPTON UNITY EAST PCN</c:v>
                </c:pt>
                <c:pt idx="23">
                  <c:v>WALSALL NORTH PCN</c:v>
                </c:pt>
                <c:pt idx="24">
                  <c:v>DUDLEY AND NETHERTON PCN</c:v>
                </c:pt>
                <c:pt idx="25">
                  <c:v>WOLVERHAMPTON RWT PCN</c:v>
                </c:pt>
                <c:pt idx="26">
                  <c:v>STOURBRIDGE, WOLLESCOTE &amp; LYE PCN</c:v>
                </c:pt>
                <c:pt idx="27">
                  <c:v>HALESOWEN PCN</c:v>
                </c:pt>
                <c:pt idx="28">
                  <c:v>BRIERLEY HILL PCN</c:v>
                </c:pt>
                <c:pt idx="29">
                  <c:v>WALSALL EAST 1 PCN</c:v>
                </c:pt>
                <c:pt idx="30">
                  <c:v>KINGSWINFORD &amp; WORDSLEY PCN</c:v>
                </c:pt>
                <c:pt idx="31">
                  <c:v>WOLVERHAMPTON UNITY WEST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2"/>
                <c:pt idx="0">
                  <c:v>WOLVERHAMPTON NORTH NETWORK PCN</c:v>
                </c:pt>
                <c:pt idx="1">
                  <c:v>SWB CITRUS PCN</c:v>
                </c:pt>
                <c:pt idx="2">
                  <c:v>WOLVERHAMPTON SOUTH EAST PCN</c:v>
                </c:pt>
                <c:pt idx="3">
                  <c:v>SWB YOUR HEALTH PARTNERSHIP PCN</c:v>
                </c:pt>
                <c:pt idx="4">
                  <c:v>SWB URBAN HEALTH PCN</c:v>
                </c:pt>
                <c:pt idx="5">
                  <c:v>SWB CARITAS PCN</c:v>
                </c:pt>
                <c:pt idx="6">
                  <c:v>HEALTH VISION PARTNERSHIP PCN</c:v>
                </c:pt>
                <c:pt idx="7">
                  <c:v>WALSALL SOUTH 2 PCN</c:v>
                </c:pt>
                <c:pt idx="8">
                  <c:v>SWB NEWCOMEN PCN</c:v>
                </c:pt>
                <c:pt idx="9">
                  <c:v>PEOPLE'S HEALTH PARTNERSHIP PCN</c:v>
                </c:pt>
                <c:pt idx="10">
                  <c:v>SWB MODALITY PCN</c:v>
                </c:pt>
                <c:pt idx="11">
                  <c:v>OLDBURY &amp; SMETHWICK PCN</c:v>
                </c:pt>
                <c:pt idx="12">
                  <c:v>WOLVERHAMPTON TOTAL HEALTH PCN</c:v>
                </c:pt>
                <c:pt idx="13">
                  <c:v>WALSALL EAST 2 PCN</c:v>
                </c:pt>
                <c:pt idx="14">
                  <c:v>WALSALL SOUTH 1 PCN</c:v>
                </c:pt>
                <c:pt idx="15">
                  <c:v>SEDGLEY, COSELEY &amp; GORNAL PCN</c:v>
                </c:pt>
                <c:pt idx="16">
                  <c:v>ICS</c:v>
                </c:pt>
                <c:pt idx="17">
                  <c:v>WALSALL WEST 1 PCN</c:v>
                </c:pt>
                <c:pt idx="18">
                  <c:v>SWB CENTRAL HEALTH PARTNERSHIPS PCN</c:v>
                </c:pt>
                <c:pt idx="19">
                  <c:v>SWB I3 PCN</c:v>
                </c:pt>
                <c:pt idx="20">
                  <c:v>SWB TOGETHER4HEALTHCARE PCN</c:v>
                </c:pt>
                <c:pt idx="21">
                  <c:v>WALSALL WEST 2 PCN</c:v>
                </c:pt>
                <c:pt idx="22">
                  <c:v>WOLVERHAMPTON UNITY EAST PCN</c:v>
                </c:pt>
                <c:pt idx="23">
                  <c:v>WALSALL NORTH PCN</c:v>
                </c:pt>
                <c:pt idx="24">
                  <c:v>DUDLEY AND NETHERTON PCN</c:v>
                </c:pt>
                <c:pt idx="25">
                  <c:v>WOLVERHAMPTON RWT PCN</c:v>
                </c:pt>
                <c:pt idx="26">
                  <c:v>STOURBRIDGE, WOLLESCOTE &amp; LYE PCN</c:v>
                </c:pt>
                <c:pt idx="27">
                  <c:v>HALESOWEN PCN</c:v>
                </c:pt>
                <c:pt idx="28">
                  <c:v>BRIERLEY HILL PCN</c:v>
                </c:pt>
                <c:pt idx="29">
                  <c:v>WALSALL EAST 1 PCN</c:v>
                </c:pt>
                <c:pt idx="30">
                  <c:v>KINGSWINFORD &amp; WORDSLEY PCN</c:v>
                </c:pt>
                <c:pt idx="31">
                  <c:v>WOLVERHAMPTON UNITY WEST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2"/>
                <c:pt idx="0">
                  <c:v>WOLVERHAMPTON NORTH NETWORK PCN</c:v>
                </c:pt>
                <c:pt idx="1">
                  <c:v>SWB CITRUS PCN</c:v>
                </c:pt>
                <c:pt idx="2">
                  <c:v>WOLVERHAMPTON SOUTH EAST PCN</c:v>
                </c:pt>
                <c:pt idx="3">
                  <c:v>SWB YOUR HEALTH PARTNERSHIP PCN</c:v>
                </c:pt>
                <c:pt idx="4">
                  <c:v>SWB URBAN HEALTH PCN</c:v>
                </c:pt>
                <c:pt idx="5">
                  <c:v>SWB CARITAS PCN</c:v>
                </c:pt>
                <c:pt idx="6">
                  <c:v>HEALTH VISION PARTNERSHIP PCN</c:v>
                </c:pt>
                <c:pt idx="7">
                  <c:v>WALSALL SOUTH 2 PCN</c:v>
                </c:pt>
                <c:pt idx="8">
                  <c:v>SWB NEWCOMEN PCN</c:v>
                </c:pt>
                <c:pt idx="9">
                  <c:v>PEOPLE'S HEALTH PARTNERSHIP PCN</c:v>
                </c:pt>
                <c:pt idx="10">
                  <c:v>SWB MODALITY PCN</c:v>
                </c:pt>
                <c:pt idx="11">
                  <c:v>OLDBURY &amp; SMETHWICK PCN</c:v>
                </c:pt>
                <c:pt idx="12">
                  <c:v>WOLVERHAMPTON TOTAL HEALTH PCN</c:v>
                </c:pt>
                <c:pt idx="13">
                  <c:v>WALSALL EAST 2 PCN</c:v>
                </c:pt>
                <c:pt idx="14">
                  <c:v>WALSALL SOUTH 1 PCN</c:v>
                </c:pt>
                <c:pt idx="15">
                  <c:v>SEDGLEY, COSELEY &amp; GORNAL PCN</c:v>
                </c:pt>
                <c:pt idx="16">
                  <c:v>ICS</c:v>
                </c:pt>
                <c:pt idx="17">
                  <c:v>WALSALL WEST 1 PCN</c:v>
                </c:pt>
                <c:pt idx="18">
                  <c:v>SWB CENTRAL HEALTH PARTNERSHIPS PCN</c:v>
                </c:pt>
                <c:pt idx="19">
                  <c:v>SWB I3 PCN</c:v>
                </c:pt>
                <c:pt idx="20">
                  <c:v>SWB TOGETHER4HEALTHCARE PCN</c:v>
                </c:pt>
                <c:pt idx="21">
                  <c:v>WALSALL WEST 2 PCN</c:v>
                </c:pt>
                <c:pt idx="22">
                  <c:v>WOLVERHAMPTON UNITY EAST PCN</c:v>
                </c:pt>
                <c:pt idx="23">
                  <c:v>WALSALL NORTH PCN</c:v>
                </c:pt>
                <c:pt idx="24">
                  <c:v>DUDLEY AND NETHERTON PCN</c:v>
                </c:pt>
                <c:pt idx="25">
                  <c:v>WOLVERHAMPTON RWT PCN</c:v>
                </c:pt>
                <c:pt idx="26">
                  <c:v>STOURBRIDGE, WOLLESCOTE &amp; LYE PCN</c:v>
                </c:pt>
                <c:pt idx="27">
                  <c:v>HALESOWEN PCN</c:v>
                </c:pt>
                <c:pt idx="28">
                  <c:v>BRIERLEY HILL PCN</c:v>
                </c:pt>
                <c:pt idx="29">
                  <c:v>WALSALL EAST 1 PCN</c:v>
                </c:pt>
                <c:pt idx="30">
                  <c:v>KINGSWINFORD &amp; WORDSLEY PCN</c:v>
                </c:pt>
                <c:pt idx="31">
                  <c:v>WOLVERHAMPTON UNITY WEST PCN</c:v>
                </c:pt>
              </c:strCache>
            </c:strRef>
          </c:cat>
          <c:val>
            <c:numRef>
              <c:f>Sheet1!$F$2:$F$45</c:f>
              <c:numCache>
                <c:formatCode>General</c:formatCode>
                <c:ptCount val="44"/>
                <c:pt idx="0">
                  <c:v>0.85</c:v>
                </c:pt>
                <c:pt idx="1">
                  <c:v>0.86</c:v>
                </c:pt>
                <c:pt idx="2">
                  <c:v>0.86</c:v>
                </c:pt>
                <c:pt idx="3">
                  <c:v>0.86</c:v>
                </c:pt>
                <c:pt idx="4">
                  <c:v>0.86</c:v>
                </c:pt>
                <c:pt idx="5">
                  <c:v>0.86</c:v>
                </c:pt>
                <c:pt idx="6">
                  <c:v>0.88</c:v>
                </c:pt>
                <c:pt idx="7">
                  <c:v>0.88</c:v>
                </c:pt>
                <c:pt idx="8">
                  <c:v>0.89</c:v>
                </c:pt>
                <c:pt idx="9">
                  <c:v>0.89</c:v>
                </c:pt>
                <c:pt idx="10">
                  <c:v>0.89</c:v>
                </c:pt>
                <c:pt idx="11">
                  <c:v>0.89</c:v>
                </c:pt>
                <c:pt idx="12">
                  <c:v>0.9</c:v>
                </c:pt>
                <c:pt idx="13">
                  <c:v>0.9</c:v>
                </c:pt>
                <c:pt idx="14">
                  <c:v>0.9</c:v>
                </c:pt>
                <c:pt idx="15">
                  <c:v>0.9</c:v>
                </c:pt>
                <c:pt idx="16">
                  <c:v>0.91</c:v>
                </c:pt>
                <c:pt idx="17">
                  <c:v>0.91</c:v>
                </c:pt>
                <c:pt idx="18">
                  <c:v>0.91</c:v>
                </c:pt>
                <c:pt idx="19">
                  <c:v>0.91</c:v>
                </c:pt>
                <c:pt idx="20">
                  <c:v>0.91</c:v>
                </c:pt>
                <c:pt idx="21">
                  <c:v>0.92</c:v>
                </c:pt>
                <c:pt idx="22">
                  <c:v>0.92</c:v>
                </c:pt>
                <c:pt idx="23">
                  <c:v>0.92</c:v>
                </c:pt>
                <c:pt idx="24">
                  <c:v>0.93</c:v>
                </c:pt>
                <c:pt idx="25">
                  <c:v>0.93</c:v>
                </c:pt>
                <c:pt idx="26">
                  <c:v>0.94</c:v>
                </c:pt>
                <c:pt idx="27">
                  <c:v>0.94</c:v>
                </c:pt>
                <c:pt idx="28">
                  <c:v>0.94</c:v>
                </c:pt>
                <c:pt idx="29">
                  <c:v>0.95</c:v>
                </c:pt>
                <c:pt idx="30">
                  <c:v>0.96</c:v>
                </c:pt>
                <c:pt idx="31">
                  <c:v>0.96</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2"/>
                <c:pt idx="0">
                  <c:v>WOLVERHAMPTON NORTH NETWORK PCN</c:v>
                </c:pt>
                <c:pt idx="1">
                  <c:v>SWB CITRUS PCN</c:v>
                </c:pt>
                <c:pt idx="2">
                  <c:v>WOLVERHAMPTON SOUTH EAST PCN</c:v>
                </c:pt>
                <c:pt idx="3">
                  <c:v>SWB YOUR HEALTH PARTNERSHIP PCN</c:v>
                </c:pt>
                <c:pt idx="4">
                  <c:v>SWB URBAN HEALTH PCN</c:v>
                </c:pt>
                <c:pt idx="5">
                  <c:v>SWB CARITAS PCN</c:v>
                </c:pt>
                <c:pt idx="6">
                  <c:v>HEALTH VISION PARTNERSHIP PCN</c:v>
                </c:pt>
                <c:pt idx="7">
                  <c:v>WALSALL SOUTH 2 PCN</c:v>
                </c:pt>
                <c:pt idx="8">
                  <c:v>SWB NEWCOMEN PCN</c:v>
                </c:pt>
                <c:pt idx="9">
                  <c:v>PEOPLE'S HEALTH PARTNERSHIP PCN</c:v>
                </c:pt>
                <c:pt idx="10">
                  <c:v>SWB MODALITY PCN</c:v>
                </c:pt>
                <c:pt idx="11">
                  <c:v>OLDBURY &amp; SMETHWICK PCN</c:v>
                </c:pt>
                <c:pt idx="12">
                  <c:v>WOLVERHAMPTON TOTAL HEALTH PCN</c:v>
                </c:pt>
                <c:pt idx="13">
                  <c:v>WALSALL EAST 2 PCN</c:v>
                </c:pt>
                <c:pt idx="14">
                  <c:v>WALSALL SOUTH 1 PCN</c:v>
                </c:pt>
                <c:pt idx="15">
                  <c:v>SEDGLEY, COSELEY &amp; GORNAL PCN</c:v>
                </c:pt>
                <c:pt idx="16">
                  <c:v>ICS</c:v>
                </c:pt>
                <c:pt idx="17">
                  <c:v>WALSALL WEST 1 PCN</c:v>
                </c:pt>
                <c:pt idx="18">
                  <c:v>SWB CENTRAL HEALTH PARTNERSHIPS PCN</c:v>
                </c:pt>
                <c:pt idx="19">
                  <c:v>SWB I3 PCN</c:v>
                </c:pt>
                <c:pt idx="20">
                  <c:v>SWB TOGETHER4HEALTHCARE PCN</c:v>
                </c:pt>
                <c:pt idx="21">
                  <c:v>WALSALL WEST 2 PCN</c:v>
                </c:pt>
                <c:pt idx="22">
                  <c:v>WOLVERHAMPTON UNITY EAST PCN</c:v>
                </c:pt>
                <c:pt idx="23">
                  <c:v>WALSALL NORTH PCN</c:v>
                </c:pt>
                <c:pt idx="24">
                  <c:v>DUDLEY AND NETHERTON PCN</c:v>
                </c:pt>
                <c:pt idx="25">
                  <c:v>WOLVERHAMPTON RWT PCN</c:v>
                </c:pt>
                <c:pt idx="26">
                  <c:v>STOURBRIDGE, WOLLESCOTE &amp; LYE PCN</c:v>
                </c:pt>
                <c:pt idx="27">
                  <c:v>HALESOWEN PCN</c:v>
                </c:pt>
                <c:pt idx="28">
                  <c:v>BRIERLEY HILL PCN</c:v>
                </c:pt>
                <c:pt idx="29">
                  <c:v>WALSALL EAST 1 PCN</c:v>
                </c:pt>
                <c:pt idx="30">
                  <c:v>KINGSWINFORD &amp; WORDSLEY PCN</c:v>
                </c:pt>
                <c:pt idx="31">
                  <c:v>WOLVERHAMPTON UNITY WEST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2"/>
                <c:pt idx="0">
                  <c:v>WOLVERHAMPTON NORTH NETWORK PCN</c:v>
                </c:pt>
                <c:pt idx="1">
                  <c:v>SWB CITRUS PCN</c:v>
                </c:pt>
                <c:pt idx="2">
                  <c:v>WOLVERHAMPTON SOUTH EAST PCN</c:v>
                </c:pt>
                <c:pt idx="3">
                  <c:v>SWB YOUR HEALTH PARTNERSHIP PCN</c:v>
                </c:pt>
                <c:pt idx="4">
                  <c:v>SWB URBAN HEALTH PCN</c:v>
                </c:pt>
                <c:pt idx="5">
                  <c:v>SWB CARITAS PCN</c:v>
                </c:pt>
                <c:pt idx="6">
                  <c:v>HEALTH VISION PARTNERSHIP PCN</c:v>
                </c:pt>
                <c:pt idx="7">
                  <c:v>WALSALL SOUTH 2 PCN</c:v>
                </c:pt>
                <c:pt idx="8">
                  <c:v>SWB NEWCOMEN PCN</c:v>
                </c:pt>
                <c:pt idx="9">
                  <c:v>PEOPLE'S HEALTH PARTNERSHIP PCN</c:v>
                </c:pt>
                <c:pt idx="10">
                  <c:v>SWB MODALITY PCN</c:v>
                </c:pt>
                <c:pt idx="11">
                  <c:v>OLDBURY &amp; SMETHWICK PCN</c:v>
                </c:pt>
                <c:pt idx="12">
                  <c:v>WOLVERHAMPTON TOTAL HEALTH PCN</c:v>
                </c:pt>
                <c:pt idx="13">
                  <c:v>WALSALL EAST 2 PCN</c:v>
                </c:pt>
                <c:pt idx="14">
                  <c:v>WALSALL SOUTH 1 PCN</c:v>
                </c:pt>
                <c:pt idx="15">
                  <c:v>SEDGLEY, COSELEY &amp; GORNAL PCN</c:v>
                </c:pt>
                <c:pt idx="16">
                  <c:v>ICS</c:v>
                </c:pt>
                <c:pt idx="17">
                  <c:v>WALSALL WEST 1 PCN</c:v>
                </c:pt>
                <c:pt idx="18">
                  <c:v>SWB CENTRAL HEALTH PARTNERSHIPS PCN</c:v>
                </c:pt>
                <c:pt idx="19">
                  <c:v>SWB I3 PCN</c:v>
                </c:pt>
                <c:pt idx="20">
                  <c:v>SWB TOGETHER4HEALTHCARE PCN</c:v>
                </c:pt>
                <c:pt idx="21">
                  <c:v>WALSALL WEST 2 PCN</c:v>
                </c:pt>
                <c:pt idx="22">
                  <c:v>WOLVERHAMPTON UNITY EAST PCN</c:v>
                </c:pt>
                <c:pt idx="23">
                  <c:v>WALSALL NORTH PCN</c:v>
                </c:pt>
                <c:pt idx="24">
                  <c:v>DUDLEY AND NETHERTON PCN</c:v>
                </c:pt>
                <c:pt idx="25">
                  <c:v>WOLVERHAMPTON RWT PCN</c:v>
                </c:pt>
                <c:pt idx="26">
                  <c:v>STOURBRIDGE, WOLLESCOTE &amp; LYE PCN</c:v>
                </c:pt>
                <c:pt idx="27">
                  <c:v>HALESOWEN PCN</c:v>
                </c:pt>
                <c:pt idx="28">
                  <c:v>BRIERLEY HILL PCN</c:v>
                </c:pt>
                <c:pt idx="29">
                  <c:v>WALSALL EAST 1 PCN</c:v>
                </c:pt>
                <c:pt idx="30">
                  <c:v>KINGSWINFORD &amp; WORDSLEY PCN</c:v>
                </c:pt>
                <c:pt idx="31">
                  <c:v>WOLVERHAMPTON UNITY WEST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6956288"/>
        <c:axId val="12695449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2"/>
                <c:pt idx="0">
                  <c:v>WOLVERHAMPTON NORTH NETWORK PCN</c:v>
                </c:pt>
                <c:pt idx="1">
                  <c:v>SWB CITRUS PCN</c:v>
                </c:pt>
                <c:pt idx="2">
                  <c:v>WOLVERHAMPTON SOUTH EAST PCN</c:v>
                </c:pt>
                <c:pt idx="3">
                  <c:v>SWB YOUR HEALTH PARTNERSHIP PCN</c:v>
                </c:pt>
                <c:pt idx="4">
                  <c:v>SWB URBAN HEALTH PCN</c:v>
                </c:pt>
                <c:pt idx="5">
                  <c:v>SWB CARITAS PCN</c:v>
                </c:pt>
                <c:pt idx="6">
                  <c:v>HEALTH VISION PARTNERSHIP PCN</c:v>
                </c:pt>
                <c:pt idx="7">
                  <c:v>WALSALL SOUTH 2 PCN</c:v>
                </c:pt>
                <c:pt idx="8">
                  <c:v>SWB NEWCOMEN PCN</c:v>
                </c:pt>
                <c:pt idx="9">
                  <c:v>PEOPLE'S HEALTH PARTNERSHIP PCN</c:v>
                </c:pt>
                <c:pt idx="10">
                  <c:v>SWB MODALITY PCN</c:v>
                </c:pt>
                <c:pt idx="11">
                  <c:v>OLDBURY &amp; SMETHWICK PCN</c:v>
                </c:pt>
                <c:pt idx="12">
                  <c:v>WOLVERHAMPTON TOTAL HEALTH PCN</c:v>
                </c:pt>
                <c:pt idx="13">
                  <c:v>WALSALL EAST 2 PCN</c:v>
                </c:pt>
                <c:pt idx="14">
                  <c:v>WALSALL SOUTH 1 PCN</c:v>
                </c:pt>
                <c:pt idx="15">
                  <c:v>SEDGLEY, COSELEY &amp; GORNAL PCN</c:v>
                </c:pt>
                <c:pt idx="16">
                  <c:v>ICS</c:v>
                </c:pt>
                <c:pt idx="17">
                  <c:v>WALSALL WEST 1 PCN</c:v>
                </c:pt>
                <c:pt idx="18">
                  <c:v>SWB CENTRAL HEALTH PARTNERSHIPS PCN</c:v>
                </c:pt>
                <c:pt idx="19">
                  <c:v>SWB I3 PCN</c:v>
                </c:pt>
                <c:pt idx="20">
                  <c:v>SWB TOGETHER4HEALTHCARE PCN</c:v>
                </c:pt>
                <c:pt idx="21">
                  <c:v>WALSALL WEST 2 PCN</c:v>
                </c:pt>
                <c:pt idx="22">
                  <c:v>WOLVERHAMPTON UNITY EAST PCN</c:v>
                </c:pt>
                <c:pt idx="23">
                  <c:v>WALSALL NORTH PCN</c:v>
                </c:pt>
                <c:pt idx="24">
                  <c:v>DUDLEY AND NETHERTON PCN</c:v>
                </c:pt>
                <c:pt idx="25">
                  <c:v>WOLVERHAMPTON RWT PCN</c:v>
                </c:pt>
                <c:pt idx="26">
                  <c:v>STOURBRIDGE, WOLLESCOTE &amp; LYE PCN</c:v>
                </c:pt>
                <c:pt idx="27">
                  <c:v>HALESOWEN PCN</c:v>
                </c:pt>
                <c:pt idx="28">
                  <c:v>BRIERLEY HILL PCN</c:v>
                </c:pt>
                <c:pt idx="29">
                  <c:v>WALSALL EAST 1 PCN</c:v>
                </c:pt>
                <c:pt idx="30">
                  <c:v>KINGSWINFORD &amp; WORDSLEY PCN</c:v>
                </c:pt>
                <c:pt idx="31">
                  <c:v>WOLVERHAMPTON UNITY WEST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EE50-4179-899A-5ACC15050FE2}"/>
              </c:ext>
            </c:extLst>
          </c:dPt>
          <c:cat>
            <c:strRef>
              <c:f>Sheet1!$A$2:$A$45</c:f>
              <c:strCache>
                <c:ptCount val="32"/>
                <c:pt idx="0">
                  <c:v>WOLVERHAMPTON NORTH NETWORK PCN</c:v>
                </c:pt>
                <c:pt idx="1">
                  <c:v>SWB CITRUS PCN</c:v>
                </c:pt>
                <c:pt idx="2">
                  <c:v>WOLVERHAMPTON SOUTH EAST PCN</c:v>
                </c:pt>
                <c:pt idx="3">
                  <c:v>SWB YOUR HEALTH PARTNERSHIP PCN</c:v>
                </c:pt>
                <c:pt idx="4">
                  <c:v>SWB URBAN HEALTH PCN</c:v>
                </c:pt>
                <c:pt idx="5">
                  <c:v>SWB CARITAS PCN</c:v>
                </c:pt>
                <c:pt idx="6">
                  <c:v>HEALTH VISION PARTNERSHIP PCN</c:v>
                </c:pt>
                <c:pt idx="7">
                  <c:v>WALSALL SOUTH 2 PCN</c:v>
                </c:pt>
                <c:pt idx="8">
                  <c:v>SWB NEWCOMEN PCN</c:v>
                </c:pt>
                <c:pt idx="9">
                  <c:v>PEOPLE'S HEALTH PARTNERSHIP PCN</c:v>
                </c:pt>
                <c:pt idx="10">
                  <c:v>SWB MODALITY PCN</c:v>
                </c:pt>
                <c:pt idx="11">
                  <c:v>OLDBURY &amp; SMETHWICK PCN</c:v>
                </c:pt>
                <c:pt idx="12">
                  <c:v>WOLVERHAMPTON TOTAL HEALTH PCN</c:v>
                </c:pt>
                <c:pt idx="13">
                  <c:v>WALSALL EAST 2 PCN</c:v>
                </c:pt>
                <c:pt idx="14">
                  <c:v>WALSALL SOUTH 1 PCN</c:v>
                </c:pt>
                <c:pt idx="15">
                  <c:v>SEDGLEY, COSELEY &amp; GORNAL PCN</c:v>
                </c:pt>
                <c:pt idx="16">
                  <c:v>ICS</c:v>
                </c:pt>
                <c:pt idx="17">
                  <c:v>WALSALL WEST 1 PCN</c:v>
                </c:pt>
                <c:pt idx="18">
                  <c:v>SWB CENTRAL HEALTH PARTNERSHIPS PCN</c:v>
                </c:pt>
                <c:pt idx="19">
                  <c:v>SWB I3 PCN</c:v>
                </c:pt>
                <c:pt idx="20">
                  <c:v>SWB TOGETHER4HEALTHCARE PCN</c:v>
                </c:pt>
                <c:pt idx="21">
                  <c:v>WALSALL WEST 2 PCN</c:v>
                </c:pt>
                <c:pt idx="22">
                  <c:v>WOLVERHAMPTON UNITY EAST PCN</c:v>
                </c:pt>
                <c:pt idx="23">
                  <c:v>WALSALL NORTH PCN</c:v>
                </c:pt>
                <c:pt idx="24">
                  <c:v>DUDLEY AND NETHERTON PCN</c:v>
                </c:pt>
                <c:pt idx="25">
                  <c:v>WOLVERHAMPTON RWT PCN</c:v>
                </c:pt>
                <c:pt idx="26">
                  <c:v>STOURBRIDGE, WOLLESCOTE &amp; LYE PCN</c:v>
                </c:pt>
                <c:pt idx="27">
                  <c:v>HALESOWEN PCN</c:v>
                </c:pt>
                <c:pt idx="28">
                  <c:v>BRIERLEY HILL PCN</c:v>
                </c:pt>
                <c:pt idx="29">
                  <c:v>WALSALL EAST 1 PCN</c:v>
                </c:pt>
                <c:pt idx="30">
                  <c:v>KINGSWINFORD &amp; WORDSLEY PCN</c:v>
                </c:pt>
                <c:pt idx="31">
                  <c:v>WOLVERHAMPTON UNITY WEST PCN</c:v>
                </c:pt>
              </c:strCache>
            </c:strRef>
          </c:cat>
          <c:val>
            <c:numRef>
              <c:f>Sheet1!$C$2:$C$45</c:f>
              <c:numCache>
                <c:formatCode>0%</c:formatCode>
                <c:ptCount val="44"/>
                <c:pt idx="0">
                  <c:v>0.85</c:v>
                </c:pt>
                <c:pt idx="1">
                  <c:v>0.86</c:v>
                </c:pt>
                <c:pt idx="2">
                  <c:v>0.86</c:v>
                </c:pt>
                <c:pt idx="3">
                  <c:v>0.86</c:v>
                </c:pt>
                <c:pt idx="4">
                  <c:v>0.86</c:v>
                </c:pt>
                <c:pt idx="5">
                  <c:v>0.86</c:v>
                </c:pt>
                <c:pt idx="6">
                  <c:v>0.88</c:v>
                </c:pt>
                <c:pt idx="7">
                  <c:v>0.88</c:v>
                </c:pt>
                <c:pt idx="8">
                  <c:v>0.89</c:v>
                </c:pt>
                <c:pt idx="9">
                  <c:v>0.89</c:v>
                </c:pt>
                <c:pt idx="10">
                  <c:v>0.89</c:v>
                </c:pt>
                <c:pt idx="11">
                  <c:v>0.89</c:v>
                </c:pt>
                <c:pt idx="12">
                  <c:v>0.9</c:v>
                </c:pt>
                <c:pt idx="13">
                  <c:v>0.9</c:v>
                </c:pt>
                <c:pt idx="14">
                  <c:v>0.9</c:v>
                </c:pt>
                <c:pt idx="15">
                  <c:v>0.9</c:v>
                </c:pt>
                <c:pt idx="16">
                  <c:v>-10</c:v>
                </c:pt>
                <c:pt idx="17">
                  <c:v>0.91</c:v>
                </c:pt>
                <c:pt idx="18">
                  <c:v>0.91</c:v>
                </c:pt>
                <c:pt idx="19">
                  <c:v>0.91</c:v>
                </c:pt>
                <c:pt idx="20">
                  <c:v>0.91</c:v>
                </c:pt>
                <c:pt idx="21">
                  <c:v>0.92</c:v>
                </c:pt>
                <c:pt idx="22">
                  <c:v>0.92</c:v>
                </c:pt>
                <c:pt idx="23">
                  <c:v>0.92</c:v>
                </c:pt>
                <c:pt idx="24">
                  <c:v>0.93</c:v>
                </c:pt>
                <c:pt idx="25">
                  <c:v>0.93</c:v>
                </c:pt>
                <c:pt idx="26">
                  <c:v>0.94</c:v>
                </c:pt>
                <c:pt idx="27">
                  <c:v>0.94</c:v>
                </c:pt>
                <c:pt idx="28">
                  <c:v>0.94</c:v>
                </c:pt>
                <c:pt idx="29">
                  <c:v>0.95</c:v>
                </c:pt>
                <c:pt idx="30">
                  <c:v>0.96</c:v>
                </c:pt>
                <c:pt idx="31">
                  <c:v>0.96</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0.91</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6946304"/>
        <c:axId val="126952960"/>
      </c:lineChart>
      <c:catAx>
        <c:axId val="12694630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6952960"/>
        <c:crosses val="autoZero"/>
        <c:auto val="1"/>
        <c:lblAlgn val="ctr"/>
        <c:lblOffset val="100"/>
        <c:noMultiLvlLbl val="0"/>
      </c:catAx>
      <c:valAx>
        <c:axId val="12695296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6946304"/>
        <c:crosses val="autoZero"/>
        <c:crossBetween val="between"/>
      </c:valAx>
      <c:valAx>
        <c:axId val="126954496"/>
        <c:scaling>
          <c:orientation val="minMax"/>
          <c:max val="1"/>
          <c:min val="0"/>
        </c:scaling>
        <c:delete val="0"/>
        <c:axPos val="r"/>
        <c:numFmt formatCode="0%" sourceLinked="1"/>
        <c:majorTickMark val="none"/>
        <c:minorTickMark val="none"/>
        <c:tickLblPos val="none"/>
        <c:spPr>
          <a:ln>
            <a:noFill/>
          </a:ln>
        </c:spPr>
        <c:crossAx val="126956288"/>
        <c:crosses val="max"/>
        <c:crossBetween val="between"/>
      </c:valAx>
      <c:catAx>
        <c:axId val="126956288"/>
        <c:scaling>
          <c:orientation val="minMax"/>
        </c:scaling>
        <c:delete val="1"/>
        <c:axPos val="b"/>
        <c:numFmt formatCode="General" sourceLinked="1"/>
        <c:majorTickMark val="out"/>
        <c:minorTickMark val="none"/>
        <c:tickLblPos val="nextTo"/>
        <c:crossAx val="12695449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45</c:v>
                </c:pt>
                <c:pt idx="1">
                  <c:v>47</c:v>
                </c:pt>
                <c:pt idx="2">
                  <c:v>47</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40</c:v>
                </c:pt>
                <c:pt idx="1">
                  <c:v>39</c:v>
                </c:pt>
                <c:pt idx="2">
                  <c:v>38</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10</c:v>
                </c:pt>
                <c:pt idx="1">
                  <c:v>9</c:v>
                </c:pt>
                <c:pt idx="2">
                  <c:v>10</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3</c:v>
                </c:pt>
                <c:pt idx="1">
                  <c:v>3</c:v>
                </c:pt>
                <c:pt idx="2">
                  <c:v>3</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2</c:v>
                </c:pt>
                <c:pt idx="1">
                  <c:v>2</c:v>
                </c:pt>
                <c:pt idx="2">
                  <c:v>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27963520"/>
        <c:axId val="127965056"/>
      </c:barChart>
      <c:catAx>
        <c:axId val="127963520"/>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7965056"/>
        <c:crosses val="autoZero"/>
        <c:auto val="1"/>
        <c:lblAlgn val="ctr"/>
        <c:lblOffset val="100"/>
        <c:noMultiLvlLbl val="0"/>
      </c:catAx>
      <c:valAx>
        <c:axId val="127965056"/>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7963520"/>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54</c:v>
                </c:pt>
                <c:pt idx="1">
                  <c:v>64</c:v>
                </c:pt>
                <c:pt idx="2">
                  <c:v>58</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36</c:v>
                </c:pt>
                <c:pt idx="1">
                  <c:v>29</c:v>
                </c:pt>
                <c:pt idx="2">
                  <c:v>34</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10</c:v>
                </c:pt>
                <c:pt idx="1">
                  <c:v>6</c:v>
                </c:pt>
                <c:pt idx="2">
                  <c:v>8</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28217472"/>
        <c:axId val="128219008"/>
      </c:barChart>
      <c:catAx>
        <c:axId val="128217472"/>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219008"/>
        <c:crosses val="autoZero"/>
        <c:auto val="1"/>
        <c:lblAlgn val="ctr"/>
        <c:lblOffset val="100"/>
        <c:noMultiLvlLbl val="0"/>
      </c:catAx>
      <c:valAx>
        <c:axId val="128219008"/>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217472"/>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49</c:v>
                </c:pt>
                <c:pt idx="1">
                  <c:v>33</c:v>
                </c:pt>
                <c:pt idx="2">
                  <c:v>18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81</c:v>
                </c:pt>
                <c:pt idx="1">
                  <c:v>82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19</c:v>
                </c:pt>
                <c:pt idx="1">
                  <c:v>18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8813312"/>
        <c:axId val="128819200"/>
      </c:lineChart>
      <c:catAx>
        <c:axId val="12881331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8819200"/>
        <c:crosses val="autoZero"/>
        <c:auto val="1"/>
        <c:lblAlgn val="ctr"/>
        <c:lblOffset val="100"/>
        <c:noMultiLvlLbl val="0"/>
      </c:catAx>
      <c:valAx>
        <c:axId val="12881920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881331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B5-4C27-B674-84E839753999}"/>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29</c:v>
                </c:pt>
                <c:pt idx="1">
                  <c:v>38</c:v>
                </c:pt>
                <c:pt idx="2">
                  <c:v>33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FEA8-4DD5-9776-84421720FFFF}"/>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49</c:v>
                </c:pt>
                <c:pt idx="1">
                  <c:v>51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73</c:v>
                </c:pt>
                <c:pt idx="1">
                  <c:v>67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27</c:v>
                </c:pt>
                <c:pt idx="1">
                  <c:v>33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30193664"/>
        <c:axId val="130215936"/>
      </c:lineChart>
      <c:catAx>
        <c:axId val="13019366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30215936"/>
        <c:crosses val="autoZero"/>
        <c:auto val="1"/>
        <c:lblAlgn val="ctr"/>
        <c:lblOffset val="100"/>
        <c:noMultiLvlLbl val="0"/>
      </c:catAx>
      <c:valAx>
        <c:axId val="13021593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3019366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2"/>
                <c:pt idx="0">
                  <c:v>SWB URBAN HEALTH PCN</c:v>
                </c:pt>
                <c:pt idx="1">
                  <c:v>SWB I3 PCN</c:v>
                </c:pt>
                <c:pt idx="2">
                  <c:v>SWB YOUR HEALTH PARTNERSHIP PCN</c:v>
                </c:pt>
                <c:pt idx="3">
                  <c:v>SWB CITRUS PCN</c:v>
                </c:pt>
                <c:pt idx="4">
                  <c:v>WALSALL NORTH PCN</c:v>
                </c:pt>
                <c:pt idx="5">
                  <c:v>WALSALL SOUTH 1 PCN</c:v>
                </c:pt>
                <c:pt idx="6">
                  <c:v>HEALTH VISION PARTNERSHIP PCN</c:v>
                </c:pt>
                <c:pt idx="7">
                  <c:v>WOLVERHAMPTON SOUTH EAST PCN</c:v>
                </c:pt>
                <c:pt idx="8">
                  <c:v>SWB MODALITY PCN</c:v>
                </c:pt>
                <c:pt idx="9">
                  <c:v>OLDBURY &amp; SMETHWICK PCN</c:v>
                </c:pt>
                <c:pt idx="10">
                  <c:v>SWB CENTRAL HEALTH PARTNERSHIPS PCN</c:v>
                </c:pt>
                <c:pt idx="11">
                  <c:v>WALSALL WEST 2 PCN</c:v>
                </c:pt>
                <c:pt idx="12">
                  <c:v>ICS</c:v>
                </c:pt>
                <c:pt idx="13">
                  <c:v>DUDLEY AND NETHERTON PCN</c:v>
                </c:pt>
                <c:pt idx="14">
                  <c:v>WALSALL WEST 1 PCN</c:v>
                </c:pt>
                <c:pt idx="15">
                  <c:v>WOLVERHAMPTON NORTH NETWORK PCN</c:v>
                </c:pt>
                <c:pt idx="16">
                  <c:v>BRIERLEY HILL PCN</c:v>
                </c:pt>
                <c:pt idx="17">
                  <c:v>PEOPLE'S HEALTH PARTNERSHIP PCN</c:v>
                </c:pt>
                <c:pt idx="18">
                  <c:v>WALSALL SOUTH 2 PCN</c:v>
                </c:pt>
                <c:pt idx="19">
                  <c:v>WOLVERHAMPTON TOTAL HEALTH PCN</c:v>
                </c:pt>
                <c:pt idx="20">
                  <c:v>WOLVERHAMPTON UNITY EAST PCN</c:v>
                </c:pt>
                <c:pt idx="21">
                  <c:v>HALESOWEN PCN</c:v>
                </c:pt>
                <c:pt idx="22">
                  <c:v>SWB TOGETHER4HEALTHCARE PCN</c:v>
                </c:pt>
                <c:pt idx="23">
                  <c:v>WOLVERHAMPTON RWT PCN</c:v>
                </c:pt>
                <c:pt idx="24">
                  <c:v>STOURBRIDGE, WOLLESCOTE &amp; LYE PCN</c:v>
                </c:pt>
                <c:pt idx="25">
                  <c:v>SWB CARITAS PCN</c:v>
                </c:pt>
                <c:pt idx="26">
                  <c:v>SEDGLEY, COSELEY &amp; GORNAL PCN</c:v>
                </c:pt>
                <c:pt idx="27">
                  <c:v>SWB NEWCOMEN PCN</c:v>
                </c:pt>
                <c:pt idx="28">
                  <c:v>KINGSWINFORD &amp; WORDSLEY PCN</c:v>
                </c:pt>
                <c:pt idx="29">
                  <c:v>WALSALL EAST 1 PCN</c:v>
                </c:pt>
                <c:pt idx="30">
                  <c:v>WALSALL EAST 2 PCN</c:v>
                </c:pt>
                <c:pt idx="31">
                  <c:v>WOLVERHAMPTON UNITY WEST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2"/>
                <c:pt idx="0">
                  <c:v>SWB URBAN HEALTH PCN</c:v>
                </c:pt>
                <c:pt idx="1">
                  <c:v>SWB I3 PCN</c:v>
                </c:pt>
                <c:pt idx="2">
                  <c:v>SWB YOUR HEALTH PARTNERSHIP PCN</c:v>
                </c:pt>
                <c:pt idx="3">
                  <c:v>SWB CITRUS PCN</c:v>
                </c:pt>
                <c:pt idx="4">
                  <c:v>WALSALL NORTH PCN</c:v>
                </c:pt>
                <c:pt idx="5">
                  <c:v>WALSALL SOUTH 1 PCN</c:v>
                </c:pt>
                <c:pt idx="6">
                  <c:v>HEALTH VISION PARTNERSHIP PCN</c:v>
                </c:pt>
                <c:pt idx="7">
                  <c:v>WOLVERHAMPTON SOUTH EAST PCN</c:v>
                </c:pt>
                <c:pt idx="8">
                  <c:v>SWB MODALITY PCN</c:v>
                </c:pt>
                <c:pt idx="9">
                  <c:v>OLDBURY &amp; SMETHWICK PCN</c:v>
                </c:pt>
                <c:pt idx="10">
                  <c:v>SWB CENTRAL HEALTH PARTNERSHIPS PCN</c:v>
                </c:pt>
                <c:pt idx="11">
                  <c:v>WALSALL WEST 2 PCN</c:v>
                </c:pt>
                <c:pt idx="12">
                  <c:v>ICS</c:v>
                </c:pt>
                <c:pt idx="13">
                  <c:v>DUDLEY AND NETHERTON PCN</c:v>
                </c:pt>
                <c:pt idx="14">
                  <c:v>WALSALL WEST 1 PCN</c:v>
                </c:pt>
                <c:pt idx="15">
                  <c:v>WOLVERHAMPTON NORTH NETWORK PCN</c:v>
                </c:pt>
                <c:pt idx="16">
                  <c:v>BRIERLEY HILL PCN</c:v>
                </c:pt>
                <c:pt idx="17">
                  <c:v>PEOPLE'S HEALTH PARTNERSHIP PCN</c:v>
                </c:pt>
                <c:pt idx="18">
                  <c:v>WALSALL SOUTH 2 PCN</c:v>
                </c:pt>
                <c:pt idx="19">
                  <c:v>WOLVERHAMPTON TOTAL HEALTH PCN</c:v>
                </c:pt>
                <c:pt idx="20">
                  <c:v>WOLVERHAMPTON UNITY EAST PCN</c:v>
                </c:pt>
                <c:pt idx="21">
                  <c:v>HALESOWEN PCN</c:v>
                </c:pt>
                <c:pt idx="22">
                  <c:v>SWB TOGETHER4HEALTHCARE PCN</c:v>
                </c:pt>
                <c:pt idx="23">
                  <c:v>WOLVERHAMPTON RWT PCN</c:v>
                </c:pt>
                <c:pt idx="24">
                  <c:v>STOURBRIDGE, WOLLESCOTE &amp; LYE PCN</c:v>
                </c:pt>
                <c:pt idx="25">
                  <c:v>SWB CARITAS PCN</c:v>
                </c:pt>
                <c:pt idx="26">
                  <c:v>SEDGLEY, COSELEY &amp; GORNAL PCN</c:v>
                </c:pt>
                <c:pt idx="27">
                  <c:v>SWB NEWCOMEN PCN</c:v>
                </c:pt>
                <c:pt idx="28">
                  <c:v>KINGSWINFORD &amp; WORDSLEY PCN</c:v>
                </c:pt>
                <c:pt idx="29">
                  <c:v>WALSALL EAST 1 PCN</c:v>
                </c:pt>
                <c:pt idx="30">
                  <c:v>WALSALL EAST 2 PCN</c:v>
                </c:pt>
                <c:pt idx="31">
                  <c:v>WOLVERHAMPTON UNITY WEST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2"/>
                <c:pt idx="0">
                  <c:v>SWB URBAN HEALTH PCN</c:v>
                </c:pt>
                <c:pt idx="1">
                  <c:v>SWB I3 PCN</c:v>
                </c:pt>
                <c:pt idx="2">
                  <c:v>SWB YOUR HEALTH PARTNERSHIP PCN</c:v>
                </c:pt>
                <c:pt idx="3">
                  <c:v>SWB CITRUS PCN</c:v>
                </c:pt>
                <c:pt idx="4">
                  <c:v>WALSALL NORTH PCN</c:v>
                </c:pt>
                <c:pt idx="5">
                  <c:v>WALSALL SOUTH 1 PCN</c:v>
                </c:pt>
                <c:pt idx="6">
                  <c:v>HEALTH VISION PARTNERSHIP PCN</c:v>
                </c:pt>
                <c:pt idx="7">
                  <c:v>WOLVERHAMPTON SOUTH EAST PCN</c:v>
                </c:pt>
                <c:pt idx="8">
                  <c:v>SWB MODALITY PCN</c:v>
                </c:pt>
                <c:pt idx="9">
                  <c:v>OLDBURY &amp; SMETHWICK PCN</c:v>
                </c:pt>
                <c:pt idx="10">
                  <c:v>SWB CENTRAL HEALTH PARTNERSHIPS PCN</c:v>
                </c:pt>
                <c:pt idx="11">
                  <c:v>WALSALL WEST 2 PCN</c:v>
                </c:pt>
                <c:pt idx="12">
                  <c:v>ICS</c:v>
                </c:pt>
                <c:pt idx="13">
                  <c:v>DUDLEY AND NETHERTON PCN</c:v>
                </c:pt>
                <c:pt idx="14">
                  <c:v>WALSALL WEST 1 PCN</c:v>
                </c:pt>
                <c:pt idx="15">
                  <c:v>WOLVERHAMPTON NORTH NETWORK PCN</c:v>
                </c:pt>
                <c:pt idx="16">
                  <c:v>BRIERLEY HILL PCN</c:v>
                </c:pt>
                <c:pt idx="17">
                  <c:v>PEOPLE'S HEALTH PARTNERSHIP PCN</c:v>
                </c:pt>
                <c:pt idx="18">
                  <c:v>WALSALL SOUTH 2 PCN</c:v>
                </c:pt>
                <c:pt idx="19">
                  <c:v>WOLVERHAMPTON TOTAL HEALTH PCN</c:v>
                </c:pt>
                <c:pt idx="20">
                  <c:v>WOLVERHAMPTON UNITY EAST PCN</c:v>
                </c:pt>
                <c:pt idx="21">
                  <c:v>HALESOWEN PCN</c:v>
                </c:pt>
                <c:pt idx="22">
                  <c:v>SWB TOGETHER4HEALTHCARE PCN</c:v>
                </c:pt>
                <c:pt idx="23">
                  <c:v>WOLVERHAMPTON RWT PCN</c:v>
                </c:pt>
                <c:pt idx="24">
                  <c:v>STOURBRIDGE, WOLLESCOTE &amp; LYE PCN</c:v>
                </c:pt>
                <c:pt idx="25">
                  <c:v>SWB CARITAS PCN</c:v>
                </c:pt>
                <c:pt idx="26">
                  <c:v>SEDGLEY, COSELEY &amp; GORNAL PCN</c:v>
                </c:pt>
                <c:pt idx="27">
                  <c:v>SWB NEWCOMEN PCN</c:v>
                </c:pt>
                <c:pt idx="28">
                  <c:v>KINGSWINFORD &amp; WORDSLEY PCN</c:v>
                </c:pt>
                <c:pt idx="29">
                  <c:v>WALSALL EAST 1 PCN</c:v>
                </c:pt>
                <c:pt idx="30">
                  <c:v>WALSALL EAST 2 PCN</c:v>
                </c:pt>
                <c:pt idx="31">
                  <c:v>WOLVERHAMPTON UNITY WEST PCN</c:v>
                </c:pt>
              </c:strCache>
            </c:strRef>
          </c:cat>
          <c:val>
            <c:numRef>
              <c:f>Sheet1!$F$2:$F$45</c:f>
              <c:numCache>
                <c:formatCode>General</c:formatCode>
                <c:ptCount val="44"/>
                <c:pt idx="0">
                  <c:v>0.49</c:v>
                </c:pt>
                <c:pt idx="1">
                  <c:v>0.49</c:v>
                </c:pt>
                <c:pt idx="2">
                  <c:v>0.56000000000000005</c:v>
                </c:pt>
                <c:pt idx="3">
                  <c:v>0.61</c:v>
                </c:pt>
                <c:pt idx="4">
                  <c:v>0.62</c:v>
                </c:pt>
                <c:pt idx="5">
                  <c:v>0.62</c:v>
                </c:pt>
                <c:pt idx="6">
                  <c:v>0.63</c:v>
                </c:pt>
                <c:pt idx="7">
                  <c:v>0.64</c:v>
                </c:pt>
                <c:pt idx="8">
                  <c:v>0.65</c:v>
                </c:pt>
                <c:pt idx="9">
                  <c:v>0.65</c:v>
                </c:pt>
                <c:pt idx="10">
                  <c:v>0.65</c:v>
                </c:pt>
                <c:pt idx="11">
                  <c:v>0.66</c:v>
                </c:pt>
                <c:pt idx="12">
                  <c:v>0.67</c:v>
                </c:pt>
                <c:pt idx="13">
                  <c:v>0.67</c:v>
                </c:pt>
                <c:pt idx="14">
                  <c:v>0.67</c:v>
                </c:pt>
                <c:pt idx="15">
                  <c:v>0.67</c:v>
                </c:pt>
                <c:pt idx="16">
                  <c:v>0.67</c:v>
                </c:pt>
                <c:pt idx="17">
                  <c:v>0.68</c:v>
                </c:pt>
                <c:pt idx="18">
                  <c:v>0.68</c:v>
                </c:pt>
                <c:pt idx="19">
                  <c:v>0.69</c:v>
                </c:pt>
                <c:pt idx="20">
                  <c:v>0.7</c:v>
                </c:pt>
                <c:pt idx="21">
                  <c:v>0.71</c:v>
                </c:pt>
                <c:pt idx="22">
                  <c:v>0.71</c:v>
                </c:pt>
                <c:pt idx="23">
                  <c:v>0.72</c:v>
                </c:pt>
                <c:pt idx="24">
                  <c:v>0.73</c:v>
                </c:pt>
                <c:pt idx="25">
                  <c:v>0.73</c:v>
                </c:pt>
                <c:pt idx="26">
                  <c:v>0.73</c:v>
                </c:pt>
                <c:pt idx="27">
                  <c:v>0.74</c:v>
                </c:pt>
                <c:pt idx="28">
                  <c:v>0.74</c:v>
                </c:pt>
                <c:pt idx="29">
                  <c:v>0.74</c:v>
                </c:pt>
                <c:pt idx="30">
                  <c:v>0.77</c:v>
                </c:pt>
                <c:pt idx="31">
                  <c:v>0.8</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2"/>
                <c:pt idx="0">
                  <c:v>SWB URBAN HEALTH PCN</c:v>
                </c:pt>
                <c:pt idx="1">
                  <c:v>SWB I3 PCN</c:v>
                </c:pt>
                <c:pt idx="2">
                  <c:v>SWB YOUR HEALTH PARTNERSHIP PCN</c:v>
                </c:pt>
                <c:pt idx="3">
                  <c:v>SWB CITRUS PCN</c:v>
                </c:pt>
                <c:pt idx="4">
                  <c:v>WALSALL NORTH PCN</c:v>
                </c:pt>
                <c:pt idx="5">
                  <c:v>WALSALL SOUTH 1 PCN</c:v>
                </c:pt>
                <c:pt idx="6">
                  <c:v>HEALTH VISION PARTNERSHIP PCN</c:v>
                </c:pt>
                <c:pt idx="7">
                  <c:v>WOLVERHAMPTON SOUTH EAST PCN</c:v>
                </c:pt>
                <c:pt idx="8">
                  <c:v>SWB MODALITY PCN</c:v>
                </c:pt>
                <c:pt idx="9">
                  <c:v>OLDBURY &amp; SMETHWICK PCN</c:v>
                </c:pt>
                <c:pt idx="10">
                  <c:v>SWB CENTRAL HEALTH PARTNERSHIPS PCN</c:v>
                </c:pt>
                <c:pt idx="11">
                  <c:v>WALSALL WEST 2 PCN</c:v>
                </c:pt>
                <c:pt idx="12">
                  <c:v>ICS</c:v>
                </c:pt>
                <c:pt idx="13">
                  <c:v>DUDLEY AND NETHERTON PCN</c:v>
                </c:pt>
                <c:pt idx="14">
                  <c:v>WALSALL WEST 1 PCN</c:v>
                </c:pt>
                <c:pt idx="15">
                  <c:v>WOLVERHAMPTON NORTH NETWORK PCN</c:v>
                </c:pt>
                <c:pt idx="16">
                  <c:v>BRIERLEY HILL PCN</c:v>
                </c:pt>
                <c:pt idx="17">
                  <c:v>PEOPLE'S HEALTH PARTNERSHIP PCN</c:v>
                </c:pt>
                <c:pt idx="18">
                  <c:v>WALSALL SOUTH 2 PCN</c:v>
                </c:pt>
                <c:pt idx="19">
                  <c:v>WOLVERHAMPTON TOTAL HEALTH PCN</c:v>
                </c:pt>
                <c:pt idx="20">
                  <c:v>WOLVERHAMPTON UNITY EAST PCN</c:v>
                </c:pt>
                <c:pt idx="21">
                  <c:v>HALESOWEN PCN</c:v>
                </c:pt>
                <c:pt idx="22">
                  <c:v>SWB TOGETHER4HEALTHCARE PCN</c:v>
                </c:pt>
                <c:pt idx="23">
                  <c:v>WOLVERHAMPTON RWT PCN</c:v>
                </c:pt>
                <c:pt idx="24">
                  <c:v>STOURBRIDGE, WOLLESCOTE &amp; LYE PCN</c:v>
                </c:pt>
                <c:pt idx="25">
                  <c:v>SWB CARITAS PCN</c:v>
                </c:pt>
                <c:pt idx="26">
                  <c:v>SEDGLEY, COSELEY &amp; GORNAL PCN</c:v>
                </c:pt>
                <c:pt idx="27">
                  <c:v>SWB NEWCOMEN PCN</c:v>
                </c:pt>
                <c:pt idx="28">
                  <c:v>KINGSWINFORD &amp; WORDSLEY PCN</c:v>
                </c:pt>
                <c:pt idx="29">
                  <c:v>WALSALL EAST 1 PCN</c:v>
                </c:pt>
                <c:pt idx="30">
                  <c:v>WALSALL EAST 2 PCN</c:v>
                </c:pt>
                <c:pt idx="31">
                  <c:v>WOLVERHAMPTON UNITY WEST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2"/>
                <c:pt idx="0">
                  <c:v>SWB URBAN HEALTH PCN</c:v>
                </c:pt>
                <c:pt idx="1">
                  <c:v>SWB I3 PCN</c:v>
                </c:pt>
                <c:pt idx="2">
                  <c:v>SWB YOUR HEALTH PARTNERSHIP PCN</c:v>
                </c:pt>
                <c:pt idx="3">
                  <c:v>SWB CITRUS PCN</c:v>
                </c:pt>
                <c:pt idx="4">
                  <c:v>WALSALL NORTH PCN</c:v>
                </c:pt>
                <c:pt idx="5">
                  <c:v>WALSALL SOUTH 1 PCN</c:v>
                </c:pt>
                <c:pt idx="6">
                  <c:v>HEALTH VISION PARTNERSHIP PCN</c:v>
                </c:pt>
                <c:pt idx="7">
                  <c:v>WOLVERHAMPTON SOUTH EAST PCN</c:v>
                </c:pt>
                <c:pt idx="8">
                  <c:v>SWB MODALITY PCN</c:v>
                </c:pt>
                <c:pt idx="9">
                  <c:v>OLDBURY &amp; SMETHWICK PCN</c:v>
                </c:pt>
                <c:pt idx="10">
                  <c:v>SWB CENTRAL HEALTH PARTNERSHIPS PCN</c:v>
                </c:pt>
                <c:pt idx="11">
                  <c:v>WALSALL WEST 2 PCN</c:v>
                </c:pt>
                <c:pt idx="12">
                  <c:v>ICS</c:v>
                </c:pt>
                <c:pt idx="13">
                  <c:v>DUDLEY AND NETHERTON PCN</c:v>
                </c:pt>
                <c:pt idx="14">
                  <c:v>WALSALL WEST 1 PCN</c:v>
                </c:pt>
                <c:pt idx="15">
                  <c:v>WOLVERHAMPTON NORTH NETWORK PCN</c:v>
                </c:pt>
                <c:pt idx="16">
                  <c:v>BRIERLEY HILL PCN</c:v>
                </c:pt>
                <c:pt idx="17">
                  <c:v>PEOPLE'S HEALTH PARTNERSHIP PCN</c:v>
                </c:pt>
                <c:pt idx="18">
                  <c:v>WALSALL SOUTH 2 PCN</c:v>
                </c:pt>
                <c:pt idx="19">
                  <c:v>WOLVERHAMPTON TOTAL HEALTH PCN</c:v>
                </c:pt>
                <c:pt idx="20">
                  <c:v>WOLVERHAMPTON UNITY EAST PCN</c:v>
                </c:pt>
                <c:pt idx="21">
                  <c:v>HALESOWEN PCN</c:v>
                </c:pt>
                <c:pt idx="22">
                  <c:v>SWB TOGETHER4HEALTHCARE PCN</c:v>
                </c:pt>
                <c:pt idx="23">
                  <c:v>WOLVERHAMPTON RWT PCN</c:v>
                </c:pt>
                <c:pt idx="24">
                  <c:v>STOURBRIDGE, WOLLESCOTE &amp; LYE PCN</c:v>
                </c:pt>
                <c:pt idx="25">
                  <c:v>SWB CARITAS PCN</c:v>
                </c:pt>
                <c:pt idx="26">
                  <c:v>SEDGLEY, COSELEY &amp; GORNAL PCN</c:v>
                </c:pt>
                <c:pt idx="27">
                  <c:v>SWB NEWCOMEN PCN</c:v>
                </c:pt>
                <c:pt idx="28">
                  <c:v>KINGSWINFORD &amp; WORDSLEY PCN</c:v>
                </c:pt>
                <c:pt idx="29">
                  <c:v>WALSALL EAST 1 PCN</c:v>
                </c:pt>
                <c:pt idx="30">
                  <c:v>WALSALL EAST 2 PCN</c:v>
                </c:pt>
                <c:pt idx="31">
                  <c:v>WOLVERHAMPTON UNITY WEST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30702336"/>
        <c:axId val="13070080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2"/>
                <c:pt idx="0">
                  <c:v>SWB URBAN HEALTH PCN</c:v>
                </c:pt>
                <c:pt idx="1">
                  <c:v>SWB I3 PCN</c:v>
                </c:pt>
                <c:pt idx="2">
                  <c:v>SWB YOUR HEALTH PARTNERSHIP PCN</c:v>
                </c:pt>
                <c:pt idx="3">
                  <c:v>SWB CITRUS PCN</c:v>
                </c:pt>
                <c:pt idx="4">
                  <c:v>WALSALL NORTH PCN</c:v>
                </c:pt>
                <c:pt idx="5">
                  <c:v>WALSALL SOUTH 1 PCN</c:v>
                </c:pt>
                <c:pt idx="6">
                  <c:v>HEALTH VISION PARTNERSHIP PCN</c:v>
                </c:pt>
                <c:pt idx="7">
                  <c:v>WOLVERHAMPTON SOUTH EAST PCN</c:v>
                </c:pt>
                <c:pt idx="8">
                  <c:v>SWB MODALITY PCN</c:v>
                </c:pt>
                <c:pt idx="9">
                  <c:v>OLDBURY &amp; SMETHWICK PCN</c:v>
                </c:pt>
                <c:pt idx="10">
                  <c:v>SWB CENTRAL HEALTH PARTNERSHIPS PCN</c:v>
                </c:pt>
                <c:pt idx="11">
                  <c:v>WALSALL WEST 2 PCN</c:v>
                </c:pt>
                <c:pt idx="12">
                  <c:v>ICS</c:v>
                </c:pt>
                <c:pt idx="13">
                  <c:v>DUDLEY AND NETHERTON PCN</c:v>
                </c:pt>
                <c:pt idx="14">
                  <c:v>WALSALL WEST 1 PCN</c:v>
                </c:pt>
                <c:pt idx="15">
                  <c:v>WOLVERHAMPTON NORTH NETWORK PCN</c:v>
                </c:pt>
                <c:pt idx="16">
                  <c:v>BRIERLEY HILL PCN</c:v>
                </c:pt>
                <c:pt idx="17">
                  <c:v>PEOPLE'S HEALTH PARTNERSHIP PCN</c:v>
                </c:pt>
                <c:pt idx="18">
                  <c:v>WALSALL SOUTH 2 PCN</c:v>
                </c:pt>
                <c:pt idx="19">
                  <c:v>WOLVERHAMPTON TOTAL HEALTH PCN</c:v>
                </c:pt>
                <c:pt idx="20">
                  <c:v>WOLVERHAMPTON UNITY EAST PCN</c:v>
                </c:pt>
                <c:pt idx="21">
                  <c:v>HALESOWEN PCN</c:v>
                </c:pt>
                <c:pt idx="22">
                  <c:v>SWB TOGETHER4HEALTHCARE PCN</c:v>
                </c:pt>
                <c:pt idx="23">
                  <c:v>WOLVERHAMPTON RWT PCN</c:v>
                </c:pt>
                <c:pt idx="24">
                  <c:v>STOURBRIDGE, WOLLESCOTE &amp; LYE PCN</c:v>
                </c:pt>
                <c:pt idx="25">
                  <c:v>SWB CARITAS PCN</c:v>
                </c:pt>
                <c:pt idx="26">
                  <c:v>SEDGLEY, COSELEY &amp; GORNAL PCN</c:v>
                </c:pt>
                <c:pt idx="27">
                  <c:v>SWB NEWCOMEN PCN</c:v>
                </c:pt>
                <c:pt idx="28">
                  <c:v>KINGSWINFORD &amp; WORDSLEY PCN</c:v>
                </c:pt>
                <c:pt idx="29">
                  <c:v>WALSALL EAST 1 PCN</c:v>
                </c:pt>
                <c:pt idx="30">
                  <c:v>WALSALL EAST 2 PCN</c:v>
                </c:pt>
                <c:pt idx="31">
                  <c:v>WOLVERHAMPTON UNITY WEST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EE50-4179-899A-5ACC15050FE2}"/>
              </c:ext>
            </c:extLst>
          </c:dPt>
          <c:cat>
            <c:strRef>
              <c:f>Sheet1!$A$2:$A$45</c:f>
              <c:strCache>
                <c:ptCount val="32"/>
                <c:pt idx="0">
                  <c:v>SWB URBAN HEALTH PCN</c:v>
                </c:pt>
                <c:pt idx="1">
                  <c:v>SWB I3 PCN</c:v>
                </c:pt>
                <c:pt idx="2">
                  <c:v>SWB YOUR HEALTH PARTNERSHIP PCN</c:v>
                </c:pt>
                <c:pt idx="3">
                  <c:v>SWB CITRUS PCN</c:v>
                </c:pt>
                <c:pt idx="4">
                  <c:v>WALSALL NORTH PCN</c:v>
                </c:pt>
                <c:pt idx="5">
                  <c:v>WALSALL SOUTH 1 PCN</c:v>
                </c:pt>
                <c:pt idx="6">
                  <c:v>HEALTH VISION PARTNERSHIP PCN</c:v>
                </c:pt>
                <c:pt idx="7">
                  <c:v>WOLVERHAMPTON SOUTH EAST PCN</c:v>
                </c:pt>
                <c:pt idx="8">
                  <c:v>SWB MODALITY PCN</c:v>
                </c:pt>
                <c:pt idx="9">
                  <c:v>OLDBURY &amp; SMETHWICK PCN</c:v>
                </c:pt>
                <c:pt idx="10">
                  <c:v>SWB CENTRAL HEALTH PARTNERSHIPS PCN</c:v>
                </c:pt>
                <c:pt idx="11">
                  <c:v>WALSALL WEST 2 PCN</c:v>
                </c:pt>
                <c:pt idx="12">
                  <c:v>ICS</c:v>
                </c:pt>
                <c:pt idx="13">
                  <c:v>DUDLEY AND NETHERTON PCN</c:v>
                </c:pt>
                <c:pt idx="14">
                  <c:v>WALSALL WEST 1 PCN</c:v>
                </c:pt>
                <c:pt idx="15">
                  <c:v>WOLVERHAMPTON NORTH NETWORK PCN</c:v>
                </c:pt>
                <c:pt idx="16">
                  <c:v>BRIERLEY HILL PCN</c:v>
                </c:pt>
                <c:pt idx="17">
                  <c:v>PEOPLE'S HEALTH PARTNERSHIP PCN</c:v>
                </c:pt>
                <c:pt idx="18">
                  <c:v>WALSALL SOUTH 2 PCN</c:v>
                </c:pt>
                <c:pt idx="19">
                  <c:v>WOLVERHAMPTON TOTAL HEALTH PCN</c:v>
                </c:pt>
                <c:pt idx="20">
                  <c:v>WOLVERHAMPTON UNITY EAST PCN</c:v>
                </c:pt>
                <c:pt idx="21">
                  <c:v>HALESOWEN PCN</c:v>
                </c:pt>
                <c:pt idx="22">
                  <c:v>SWB TOGETHER4HEALTHCARE PCN</c:v>
                </c:pt>
                <c:pt idx="23">
                  <c:v>WOLVERHAMPTON RWT PCN</c:v>
                </c:pt>
                <c:pt idx="24">
                  <c:v>STOURBRIDGE, WOLLESCOTE &amp; LYE PCN</c:v>
                </c:pt>
                <c:pt idx="25">
                  <c:v>SWB CARITAS PCN</c:v>
                </c:pt>
                <c:pt idx="26">
                  <c:v>SEDGLEY, COSELEY &amp; GORNAL PCN</c:v>
                </c:pt>
                <c:pt idx="27">
                  <c:v>SWB NEWCOMEN PCN</c:v>
                </c:pt>
                <c:pt idx="28">
                  <c:v>KINGSWINFORD &amp; WORDSLEY PCN</c:v>
                </c:pt>
                <c:pt idx="29">
                  <c:v>WALSALL EAST 1 PCN</c:v>
                </c:pt>
                <c:pt idx="30">
                  <c:v>WALSALL EAST 2 PCN</c:v>
                </c:pt>
                <c:pt idx="31">
                  <c:v>WOLVERHAMPTON UNITY WEST PCN</c:v>
                </c:pt>
              </c:strCache>
            </c:strRef>
          </c:cat>
          <c:val>
            <c:numRef>
              <c:f>Sheet1!$C$2:$C$45</c:f>
              <c:numCache>
                <c:formatCode>0%</c:formatCode>
                <c:ptCount val="44"/>
                <c:pt idx="0">
                  <c:v>0.49</c:v>
                </c:pt>
                <c:pt idx="1">
                  <c:v>0.49</c:v>
                </c:pt>
                <c:pt idx="2">
                  <c:v>0.56000000000000005</c:v>
                </c:pt>
                <c:pt idx="3">
                  <c:v>0.61</c:v>
                </c:pt>
                <c:pt idx="4">
                  <c:v>0.62</c:v>
                </c:pt>
                <c:pt idx="5">
                  <c:v>0.62</c:v>
                </c:pt>
                <c:pt idx="6">
                  <c:v>0.63</c:v>
                </c:pt>
                <c:pt idx="7">
                  <c:v>0.64</c:v>
                </c:pt>
                <c:pt idx="8">
                  <c:v>0.65</c:v>
                </c:pt>
                <c:pt idx="9">
                  <c:v>0.65</c:v>
                </c:pt>
                <c:pt idx="10">
                  <c:v>0.65</c:v>
                </c:pt>
                <c:pt idx="11">
                  <c:v>0.66</c:v>
                </c:pt>
                <c:pt idx="12">
                  <c:v>-10</c:v>
                </c:pt>
                <c:pt idx="13">
                  <c:v>0.67</c:v>
                </c:pt>
                <c:pt idx="14">
                  <c:v>0.67</c:v>
                </c:pt>
                <c:pt idx="15">
                  <c:v>0.67</c:v>
                </c:pt>
                <c:pt idx="16">
                  <c:v>0.67</c:v>
                </c:pt>
                <c:pt idx="17">
                  <c:v>0.68</c:v>
                </c:pt>
                <c:pt idx="18">
                  <c:v>0.68</c:v>
                </c:pt>
                <c:pt idx="19">
                  <c:v>0.69</c:v>
                </c:pt>
                <c:pt idx="20">
                  <c:v>0.7</c:v>
                </c:pt>
                <c:pt idx="21">
                  <c:v>0.71</c:v>
                </c:pt>
                <c:pt idx="22">
                  <c:v>0.71</c:v>
                </c:pt>
                <c:pt idx="23">
                  <c:v>0.72</c:v>
                </c:pt>
                <c:pt idx="24">
                  <c:v>0.73</c:v>
                </c:pt>
                <c:pt idx="25">
                  <c:v>0.73</c:v>
                </c:pt>
                <c:pt idx="26">
                  <c:v>0.73</c:v>
                </c:pt>
                <c:pt idx="27">
                  <c:v>0.74</c:v>
                </c:pt>
                <c:pt idx="28">
                  <c:v>0.74</c:v>
                </c:pt>
                <c:pt idx="29">
                  <c:v>0.74</c:v>
                </c:pt>
                <c:pt idx="30">
                  <c:v>0.77</c:v>
                </c:pt>
                <c:pt idx="31">
                  <c:v>0.8</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0.67</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30684416"/>
        <c:axId val="130699264"/>
      </c:lineChart>
      <c:catAx>
        <c:axId val="13068441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30699264"/>
        <c:crosses val="autoZero"/>
        <c:auto val="1"/>
        <c:lblAlgn val="ctr"/>
        <c:lblOffset val="100"/>
        <c:noMultiLvlLbl val="0"/>
      </c:catAx>
      <c:valAx>
        <c:axId val="13069926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30684416"/>
        <c:crosses val="autoZero"/>
        <c:crossBetween val="between"/>
      </c:valAx>
      <c:valAx>
        <c:axId val="130700800"/>
        <c:scaling>
          <c:orientation val="minMax"/>
          <c:max val="1"/>
          <c:min val="0"/>
        </c:scaling>
        <c:delete val="0"/>
        <c:axPos val="r"/>
        <c:numFmt formatCode="0%" sourceLinked="1"/>
        <c:majorTickMark val="none"/>
        <c:minorTickMark val="none"/>
        <c:tickLblPos val="none"/>
        <c:spPr>
          <a:ln>
            <a:noFill/>
          </a:ln>
        </c:spPr>
        <c:crossAx val="130702336"/>
        <c:crosses val="max"/>
        <c:crossBetween val="between"/>
      </c:valAx>
      <c:catAx>
        <c:axId val="130702336"/>
        <c:scaling>
          <c:orientation val="minMax"/>
        </c:scaling>
        <c:delete val="1"/>
        <c:axPos val="b"/>
        <c:numFmt formatCode="General" sourceLinked="1"/>
        <c:majorTickMark val="out"/>
        <c:minorTickMark val="none"/>
        <c:tickLblPos val="nextTo"/>
        <c:crossAx val="13070080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24</c:v>
                </c:pt>
                <c:pt idx="1">
                  <c:v>39</c:v>
                </c:pt>
                <c:pt idx="2">
                  <c:v>20</c:v>
                </c:pt>
                <c:pt idx="3">
                  <c:v>8</c:v>
                </c:pt>
                <c:pt idx="4">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165-4368-B411-43C5EE61AD40}"/>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49</c:v>
                </c:pt>
                <c:pt idx="1">
                  <c:v>51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59</c:v>
                </c:pt>
                <c:pt idx="1">
                  <c:v>62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22</c:v>
                </c:pt>
                <c:pt idx="1">
                  <c:v>18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4483456"/>
        <c:axId val="144484992"/>
      </c:lineChart>
      <c:catAx>
        <c:axId val="14448345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4484992"/>
        <c:crosses val="autoZero"/>
        <c:auto val="1"/>
        <c:lblAlgn val="ctr"/>
        <c:lblOffset val="100"/>
        <c:noMultiLvlLbl val="0"/>
      </c:catAx>
      <c:valAx>
        <c:axId val="14448499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448345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2"/>
                <c:pt idx="0">
                  <c:v>WOLVERHAMPTON SOUTH EAST PCN</c:v>
                </c:pt>
                <c:pt idx="1">
                  <c:v>SWB YOUR HEALTH PARTNERSHIP PCN</c:v>
                </c:pt>
                <c:pt idx="2">
                  <c:v>SWB CENTRAL HEALTH PARTNERSHIPS PCN</c:v>
                </c:pt>
                <c:pt idx="3">
                  <c:v>HEALTH VISION PARTNERSHIP PCN</c:v>
                </c:pt>
                <c:pt idx="4">
                  <c:v>SWB MODALITY PCN</c:v>
                </c:pt>
                <c:pt idx="5">
                  <c:v>SWB URBAN HEALTH PCN</c:v>
                </c:pt>
                <c:pt idx="6">
                  <c:v>SWB CITRUS PCN</c:v>
                </c:pt>
                <c:pt idx="7">
                  <c:v>WALSALL SOUTH 1 PCN</c:v>
                </c:pt>
                <c:pt idx="8">
                  <c:v>SWB CARITAS PCN</c:v>
                </c:pt>
                <c:pt idx="9">
                  <c:v>STOURBRIDGE, WOLLESCOTE &amp; LYE PCN</c:v>
                </c:pt>
                <c:pt idx="10">
                  <c:v>SWB I3 PCN</c:v>
                </c:pt>
                <c:pt idx="11">
                  <c:v>BRIERLEY HILL PCN</c:v>
                </c:pt>
                <c:pt idx="12">
                  <c:v>PEOPLE'S HEALTH PARTNERSHIP PCN</c:v>
                </c:pt>
                <c:pt idx="13">
                  <c:v>WALSALL SOUTH 2 PCN</c:v>
                </c:pt>
                <c:pt idx="14">
                  <c:v>ICS</c:v>
                </c:pt>
                <c:pt idx="15">
                  <c:v>WOLVERHAMPTON RWT PCN</c:v>
                </c:pt>
                <c:pt idx="16">
                  <c:v>WALSALL WEST 2 PCN</c:v>
                </c:pt>
                <c:pt idx="17">
                  <c:v>WOLVERHAMPTON TOTAL HEALTH PCN</c:v>
                </c:pt>
                <c:pt idx="18">
                  <c:v>OLDBURY &amp; SMETHWICK PCN</c:v>
                </c:pt>
                <c:pt idx="19">
                  <c:v>SWB TOGETHER4HEALTHCARE PCN</c:v>
                </c:pt>
                <c:pt idx="20">
                  <c:v>WOLVERHAMPTON NORTH NETWORK PCN</c:v>
                </c:pt>
                <c:pt idx="21">
                  <c:v>SWB NEWCOMEN PCN</c:v>
                </c:pt>
                <c:pt idx="22">
                  <c:v>WALSALL NORTH PCN</c:v>
                </c:pt>
                <c:pt idx="23">
                  <c:v>WALSALL EAST 2 PCN</c:v>
                </c:pt>
                <c:pt idx="24">
                  <c:v>SEDGLEY, COSELEY &amp; GORNAL PCN</c:v>
                </c:pt>
                <c:pt idx="25">
                  <c:v>DUDLEY AND NETHERTON PCN</c:v>
                </c:pt>
                <c:pt idx="26">
                  <c:v>HALESOWEN PCN</c:v>
                </c:pt>
                <c:pt idx="27">
                  <c:v>WOLVERHAMPTON UNITY EAST PCN</c:v>
                </c:pt>
                <c:pt idx="28">
                  <c:v>WALSALL WEST 1 PCN</c:v>
                </c:pt>
                <c:pt idx="29">
                  <c:v>KINGSWINFORD &amp; WORDSLEY PCN</c:v>
                </c:pt>
                <c:pt idx="30">
                  <c:v>WALSALL EAST 1 PCN</c:v>
                </c:pt>
                <c:pt idx="31">
                  <c:v>WOLVERHAMPTON UNITY WEST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32"/>
                <c:pt idx="0">
                  <c:v>WOLVERHAMPTON SOUTH EAST PCN</c:v>
                </c:pt>
                <c:pt idx="1">
                  <c:v>SWB YOUR HEALTH PARTNERSHIP PCN</c:v>
                </c:pt>
                <c:pt idx="2">
                  <c:v>SWB CENTRAL HEALTH PARTNERSHIPS PCN</c:v>
                </c:pt>
                <c:pt idx="3">
                  <c:v>HEALTH VISION PARTNERSHIP PCN</c:v>
                </c:pt>
                <c:pt idx="4">
                  <c:v>SWB MODALITY PCN</c:v>
                </c:pt>
                <c:pt idx="5">
                  <c:v>SWB URBAN HEALTH PCN</c:v>
                </c:pt>
                <c:pt idx="6">
                  <c:v>SWB CITRUS PCN</c:v>
                </c:pt>
                <c:pt idx="7">
                  <c:v>WALSALL SOUTH 1 PCN</c:v>
                </c:pt>
                <c:pt idx="8">
                  <c:v>SWB CARITAS PCN</c:v>
                </c:pt>
                <c:pt idx="9">
                  <c:v>STOURBRIDGE, WOLLESCOTE &amp; LYE PCN</c:v>
                </c:pt>
                <c:pt idx="10">
                  <c:v>SWB I3 PCN</c:v>
                </c:pt>
                <c:pt idx="11">
                  <c:v>BRIERLEY HILL PCN</c:v>
                </c:pt>
                <c:pt idx="12">
                  <c:v>PEOPLE'S HEALTH PARTNERSHIP PCN</c:v>
                </c:pt>
                <c:pt idx="13">
                  <c:v>WALSALL SOUTH 2 PCN</c:v>
                </c:pt>
                <c:pt idx="14">
                  <c:v>ICS</c:v>
                </c:pt>
                <c:pt idx="15">
                  <c:v>WOLVERHAMPTON RWT PCN</c:v>
                </c:pt>
                <c:pt idx="16">
                  <c:v>WALSALL WEST 2 PCN</c:v>
                </c:pt>
                <c:pt idx="17">
                  <c:v>WOLVERHAMPTON TOTAL HEALTH PCN</c:v>
                </c:pt>
                <c:pt idx="18">
                  <c:v>OLDBURY &amp; SMETHWICK PCN</c:v>
                </c:pt>
                <c:pt idx="19">
                  <c:v>SWB TOGETHER4HEALTHCARE PCN</c:v>
                </c:pt>
                <c:pt idx="20">
                  <c:v>WOLVERHAMPTON NORTH NETWORK PCN</c:v>
                </c:pt>
                <c:pt idx="21">
                  <c:v>SWB NEWCOMEN PCN</c:v>
                </c:pt>
                <c:pt idx="22">
                  <c:v>WALSALL NORTH PCN</c:v>
                </c:pt>
                <c:pt idx="23">
                  <c:v>WALSALL EAST 2 PCN</c:v>
                </c:pt>
                <c:pt idx="24">
                  <c:v>SEDGLEY, COSELEY &amp; GORNAL PCN</c:v>
                </c:pt>
                <c:pt idx="25">
                  <c:v>DUDLEY AND NETHERTON PCN</c:v>
                </c:pt>
                <c:pt idx="26">
                  <c:v>HALESOWEN PCN</c:v>
                </c:pt>
                <c:pt idx="27">
                  <c:v>WOLVERHAMPTON UNITY EAST PCN</c:v>
                </c:pt>
                <c:pt idx="28">
                  <c:v>WALSALL WEST 1 PCN</c:v>
                </c:pt>
                <c:pt idx="29">
                  <c:v>KINGSWINFORD &amp; WORDSLEY PCN</c:v>
                </c:pt>
                <c:pt idx="30">
                  <c:v>WALSALL EAST 1 PCN</c:v>
                </c:pt>
                <c:pt idx="31">
                  <c:v>WOLVERHAMPTON UNITY WEST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2"/>
                <c:pt idx="0">
                  <c:v>WOLVERHAMPTON SOUTH EAST PCN</c:v>
                </c:pt>
                <c:pt idx="1">
                  <c:v>SWB YOUR HEALTH PARTNERSHIP PCN</c:v>
                </c:pt>
                <c:pt idx="2">
                  <c:v>SWB CENTRAL HEALTH PARTNERSHIPS PCN</c:v>
                </c:pt>
                <c:pt idx="3">
                  <c:v>HEALTH VISION PARTNERSHIP PCN</c:v>
                </c:pt>
                <c:pt idx="4">
                  <c:v>SWB MODALITY PCN</c:v>
                </c:pt>
                <c:pt idx="5">
                  <c:v>SWB URBAN HEALTH PCN</c:v>
                </c:pt>
                <c:pt idx="6">
                  <c:v>SWB CITRUS PCN</c:v>
                </c:pt>
                <c:pt idx="7">
                  <c:v>WALSALL SOUTH 1 PCN</c:v>
                </c:pt>
                <c:pt idx="8">
                  <c:v>SWB CARITAS PCN</c:v>
                </c:pt>
                <c:pt idx="9">
                  <c:v>STOURBRIDGE, WOLLESCOTE &amp; LYE PCN</c:v>
                </c:pt>
                <c:pt idx="10">
                  <c:v>SWB I3 PCN</c:v>
                </c:pt>
                <c:pt idx="11">
                  <c:v>BRIERLEY HILL PCN</c:v>
                </c:pt>
                <c:pt idx="12">
                  <c:v>PEOPLE'S HEALTH PARTNERSHIP PCN</c:v>
                </c:pt>
                <c:pt idx="13">
                  <c:v>WALSALL SOUTH 2 PCN</c:v>
                </c:pt>
                <c:pt idx="14">
                  <c:v>ICS</c:v>
                </c:pt>
                <c:pt idx="15">
                  <c:v>WOLVERHAMPTON RWT PCN</c:v>
                </c:pt>
                <c:pt idx="16">
                  <c:v>WALSALL WEST 2 PCN</c:v>
                </c:pt>
                <c:pt idx="17">
                  <c:v>WOLVERHAMPTON TOTAL HEALTH PCN</c:v>
                </c:pt>
                <c:pt idx="18">
                  <c:v>OLDBURY &amp; SMETHWICK PCN</c:v>
                </c:pt>
                <c:pt idx="19">
                  <c:v>SWB TOGETHER4HEALTHCARE PCN</c:v>
                </c:pt>
                <c:pt idx="20">
                  <c:v>WOLVERHAMPTON NORTH NETWORK PCN</c:v>
                </c:pt>
                <c:pt idx="21">
                  <c:v>SWB NEWCOMEN PCN</c:v>
                </c:pt>
                <c:pt idx="22">
                  <c:v>WALSALL NORTH PCN</c:v>
                </c:pt>
                <c:pt idx="23">
                  <c:v>WALSALL EAST 2 PCN</c:v>
                </c:pt>
                <c:pt idx="24">
                  <c:v>SEDGLEY, COSELEY &amp; GORNAL PCN</c:v>
                </c:pt>
                <c:pt idx="25">
                  <c:v>DUDLEY AND NETHERTON PCN</c:v>
                </c:pt>
                <c:pt idx="26">
                  <c:v>HALESOWEN PCN</c:v>
                </c:pt>
                <c:pt idx="27">
                  <c:v>WOLVERHAMPTON UNITY EAST PCN</c:v>
                </c:pt>
                <c:pt idx="28">
                  <c:v>WALSALL WEST 1 PCN</c:v>
                </c:pt>
                <c:pt idx="29">
                  <c:v>KINGSWINFORD &amp; WORDSLEY PCN</c:v>
                </c:pt>
                <c:pt idx="30">
                  <c:v>WALSALL EAST 1 PCN</c:v>
                </c:pt>
                <c:pt idx="31">
                  <c:v>WOLVERHAMPTON UNITY WEST PCN</c:v>
                </c:pt>
              </c:strCache>
            </c:strRef>
          </c:cat>
          <c:val>
            <c:numRef>
              <c:f>Sheet1!$F$2:$F$45</c:f>
              <c:numCache>
                <c:formatCode>General</c:formatCode>
                <c:ptCount val="44"/>
                <c:pt idx="0">
                  <c:v>0.49</c:v>
                </c:pt>
                <c:pt idx="1">
                  <c:v>0.5</c:v>
                </c:pt>
                <c:pt idx="2">
                  <c:v>0.51</c:v>
                </c:pt>
                <c:pt idx="3">
                  <c:v>0.53</c:v>
                </c:pt>
                <c:pt idx="4">
                  <c:v>0.55000000000000004</c:v>
                </c:pt>
                <c:pt idx="5">
                  <c:v>0.55000000000000004</c:v>
                </c:pt>
                <c:pt idx="6">
                  <c:v>0.56999999999999995</c:v>
                </c:pt>
                <c:pt idx="7">
                  <c:v>0.57999999999999996</c:v>
                </c:pt>
                <c:pt idx="8">
                  <c:v>0.59</c:v>
                </c:pt>
                <c:pt idx="9">
                  <c:v>0.6</c:v>
                </c:pt>
                <c:pt idx="10">
                  <c:v>0.6</c:v>
                </c:pt>
                <c:pt idx="11">
                  <c:v>0.6</c:v>
                </c:pt>
                <c:pt idx="12">
                  <c:v>0.61</c:v>
                </c:pt>
                <c:pt idx="13">
                  <c:v>0.61</c:v>
                </c:pt>
                <c:pt idx="14">
                  <c:v>0.62</c:v>
                </c:pt>
                <c:pt idx="15">
                  <c:v>0.62</c:v>
                </c:pt>
                <c:pt idx="16">
                  <c:v>0.63</c:v>
                </c:pt>
                <c:pt idx="17">
                  <c:v>0.63</c:v>
                </c:pt>
                <c:pt idx="18">
                  <c:v>0.63</c:v>
                </c:pt>
                <c:pt idx="19">
                  <c:v>0.63</c:v>
                </c:pt>
                <c:pt idx="20">
                  <c:v>0.64</c:v>
                </c:pt>
                <c:pt idx="21">
                  <c:v>0.65</c:v>
                </c:pt>
                <c:pt idx="22">
                  <c:v>0.66</c:v>
                </c:pt>
                <c:pt idx="23">
                  <c:v>0.67</c:v>
                </c:pt>
                <c:pt idx="24">
                  <c:v>0.67</c:v>
                </c:pt>
                <c:pt idx="25">
                  <c:v>0.69</c:v>
                </c:pt>
                <c:pt idx="26">
                  <c:v>0.69</c:v>
                </c:pt>
                <c:pt idx="27">
                  <c:v>0.7</c:v>
                </c:pt>
                <c:pt idx="28">
                  <c:v>0.73</c:v>
                </c:pt>
                <c:pt idx="29">
                  <c:v>0.73</c:v>
                </c:pt>
                <c:pt idx="30">
                  <c:v>0.73</c:v>
                </c:pt>
                <c:pt idx="31">
                  <c:v>0.78</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32"/>
                <c:pt idx="0">
                  <c:v>WOLVERHAMPTON SOUTH EAST PCN</c:v>
                </c:pt>
                <c:pt idx="1">
                  <c:v>SWB YOUR HEALTH PARTNERSHIP PCN</c:v>
                </c:pt>
                <c:pt idx="2">
                  <c:v>SWB CENTRAL HEALTH PARTNERSHIPS PCN</c:v>
                </c:pt>
                <c:pt idx="3">
                  <c:v>HEALTH VISION PARTNERSHIP PCN</c:v>
                </c:pt>
                <c:pt idx="4">
                  <c:v>SWB MODALITY PCN</c:v>
                </c:pt>
                <c:pt idx="5">
                  <c:v>SWB URBAN HEALTH PCN</c:v>
                </c:pt>
                <c:pt idx="6">
                  <c:v>SWB CITRUS PCN</c:v>
                </c:pt>
                <c:pt idx="7">
                  <c:v>WALSALL SOUTH 1 PCN</c:v>
                </c:pt>
                <c:pt idx="8">
                  <c:v>SWB CARITAS PCN</c:v>
                </c:pt>
                <c:pt idx="9">
                  <c:v>STOURBRIDGE, WOLLESCOTE &amp; LYE PCN</c:v>
                </c:pt>
                <c:pt idx="10">
                  <c:v>SWB I3 PCN</c:v>
                </c:pt>
                <c:pt idx="11">
                  <c:v>BRIERLEY HILL PCN</c:v>
                </c:pt>
                <c:pt idx="12">
                  <c:v>PEOPLE'S HEALTH PARTNERSHIP PCN</c:v>
                </c:pt>
                <c:pt idx="13">
                  <c:v>WALSALL SOUTH 2 PCN</c:v>
                </c:pt>
                <c:pt idx="14">
                  <c:v>ICS</c:v>
                </c:pt>
                <c:pt idx="15">
                  <c:v>WOLVERHAMPTON RWT PCN</c:v>
                </c:pt>
                <c:pt idx="16">
                  <c:v>WALSALL WEST 2 PCN</c:v>
                </c:pt>
                <c:pt idx="17">
                  <c:v>WOLVERHAMPTON TOTAL HEALTH PCN</c:v>
                </c:pt>
                <c:pt idx="18">
                  <c:v>OLDBURY &amp; SMETHWICK PCN</c:v>
                </c:pt>
                <c:pt idx="19">
                  <c:v>SWB TOGETHER4HEALTHCARE PCN</c:v>
                </c:pt>
                <c:pt idx="20">
                  <c:v>WOLVERHAMPTON NORTH NETWORK PCN</c:v>
                </c:pt>
                <c:pt idx="21">
                  <c:v>SWB NEWCOMEN PCN</c:v>
                </c:pt>
                <c:pt idx="22">
                  <c:v>WALSALL NORTH PCN</c:v>
                </c:pt>
                <c:pt idx="23">
                  <c:v>WALSALL EAST 2 PCN</c:v>
                </c:pt>
                <c:pt idx="24">
                  <c:v>SEDGLEY, COSELEY &amp; GORNAL PCN</c:v>
                </c:pt>
                <c:pt idx="25">
                  <c:v>DUDLEY AND NETHERTON PCN</c:v>
                </c:pt>
                <c:pt idx="26">
                  <c:v>HALESOWEN PCN</c:v>
                </c:pt>
                <c:pt idx="27">
                  <c:v>WOLVERHAMPTON UNITY EAST PCN</c:v>
                </c:pt>
                <c:pt idx="28">
                  <c:v>WALSALL WEST 1 PCN</c:v>
                </c:pt>
                <c:pt idx="29">
                  <c:v>KINGSWINFORD &amp; WORDSLEY PCN</c:v>
                </c:pt>
                <c:pt idx="30">
                  <c:v>WALSALL EAST 1 PCN</c:v>
                </c:pt>
                <c:pt idx="31">
                  <c:v>WOLVERHAMPTON UNITY WEST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32"/>
                <c:pt idx="0">
                  <c:v>WOLVERHAMPTON SOUTH EAST PCN</c:v>
                </c:pt>
                <c:pt idx="1">
                  <c:v>SWB YOUR HEALTH PARTNERSHIP PCN</c:v>
                </c:pt>
                <c:pt idx="2">
                  <c:v>SWB CENTRAL HEALTH PARTNERSHIPS PCN</c:v>
                </c:pt>
                <c:pt idx="3">
                  <c:v>HEALTH VISION PARTNERSHIP PCN</c:v>
                </c:pt>
                <c:pt idx="4">
                  <c:v>SWB MODALITY PCN</c:v>
                </c:pt>
                <c:pt idx="5">
                  <c:v>SWB URBAN HEALTH PCN</c:v>
                </c:pt>
                <c:pt idx="6">
                  <c:v>SWB CITRUS PCN</c:v>
                </c:pt>
                <c:pt idx="7">
                  <c:v>WALSALL SOUTH 1 PCN</c:v>
                </c:pt>
                <c:pt idx="8">
                  <c:v>SWB CARITAS PCN</c:v>
                </c:pt>
                <c:pt idx="9">
                  <c:v>STOURBRIDGE, WOLLESCOTE &amp; LYE PCN</c:v>
                </c:pt>
                <c:pt idx="10">
                  <c:v>SWB I3 PCN</c:v>
                </c:pt>
                <c:pt idx="11">
                  <c:v>BRIERLEY HILL PCN</c:v>
                </c:pt>
                <c:pt idx="12">
                  <c:v>PEOPLE'S HEALTH PARTNERSHIP PCN</c:v>
                </c:pt>
                <c:pt idx="13">
                  <c:v>WALSALL SOUTH 2 PCN</c:v>
                </c:pt>
                <c:pt idx="14">
                  <c:v>ICS</c:v>
                </c:pt>
                <c:pt idx="15">
                  <c:v>WOLVERHAMPTON RWT PCN</c:v>
                </c:pt>
                <c:pt idx="16">
                  <c:v>WALSALL WEST 2 PCN</c:v>
                </c:pt>
                <c:pt idx="17">
                  <c:v>WOLVERHAMPTON TOTAL HEALTH PCN</c:v>
                </c:pt>
                <c:pt idx="18">
                  <c:v>OLDBURY &amp; SMETHWICK PCN</c:v>
                </c:pt>
                <c:pt idx="19">
                  <c:v>SWB TOGETHER4HEALTHCARE PCN</c:v>
                </c:pt>
                <c:pt idx="20">
                  <c:v>WOLVERHAMPTON NORTH NETWORK PCN</c:v>
                </c:pt>
                <c:pt idx="21">
                  <c:v>SWB NEWCOMEN PCN</c:v>
                </c:pt>
                <c:pt idx="22">
                  <c:v>WALSALL NORTH PCN</c:v>
                </c:pt>
                <c:pt idx="23">
                  <c:v>WALSALL EAST 2 PCN</c:v>
                </c:pt>
                <c:pt idx="24">
                  <c:v>SEDGLEY, COSELEY &amp; GORNAL PCN</c:v>
                </c:pt>
                <c:pt idx="25">
                  <c:v>DUDLEY AND NETHERTON PCN</c:v>
                </c:pt>
                <c:pt idx="26">
                  <c:v>HALESOWEN PCN</c:v>
                </c:pt>
                <c:pt idx="27">
                  <c:v>WOLVERHAMPTON UNITY EAST PCN</c:v>
                </c:pt>
                <c:pt idx="28">
                  <c:v>WALSALL WEST 1 PCN</c:v>
                </c:pt>
                <c:pt idx="29">
                  <c:v>KINGSWINFORD &amp; WORDSLEY PCN</c:v>
                </c:pt>
                <c:pt idx="30">
                  <c:v>WALSALL EAST 1 PCN</c:v>
                </c:pt>
                <c:pt idx="31">
                  <c:v>WOLVERHAMPTON UNITY WEST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45177984"/>
        <c:axId val="14517644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2"/>
                <c:pt idx="0">
                  <c:v>WOLVERHAMPTON SOUTH EAST PCN</c:v>
                </c:pt>
                <c:pt idx="1">
                  <c:v>SWB YOUR HEALTH PARTNERSHIP PCN</c:v>
                </c:pt>
                <c:pt idx="2">
                  <c:v>SWB CENTRAL HEALTH PARTNERSHIPS PCN</c:v>
                </c:pt>
                <c:pt idx="3">
                  <c:v>HEALTH VISION PARTNERSHIP PCN</c:v>
                </c:pt>
                <c:pt idx="4">
                  <c:v>SWB MODALITY PCN</c:v>
                </c:pt>
                <c:pt idx="5">
                  <c:v>SWB URBAN HEALTH PCN</c:v>
                </c:pt>
                <c:pt idx="6">
                  <c:v>SWB CITRUS PCN</c:v>
                </c:pt>
                <c:pt idx="7">
                  <c:v>WALSALL SOUTH 1 PCN</c:v>
                </c:pt>
                <c:pt idx="8">
                  <c:v>SWB CARITAS PCN</c:v>
                </c:pt>
                <c:pt idx="9">
                  <c:v>STOURBRIDGE, WOLLESCOTE &amp; LYE PCN</c:v>
                </c:pt>
                <c:pt idx="10">
                  <c:v>SWB I3 PCN</c:v>
                </c:pt>
                <c:pt idx="11">
                  <c:v>BRIERLEY HILL PCN</c:v>
                </c:pt>
                <c:pt idx="12">
                  <c:v>PEOPLE'S HEALTH PARTNERSHIP PCN</c:v>
                </c:pt>
                <c:pt idx="13">
                  <c:v>WALSALL SOUTH 2 PCN</c:v>
                </c:pt>
                <c:pt idx="14">
                  <c:v>ICS</c:v>
                </c:pt>
                <c:pt idx="15">
                  <c:v>WOLVERHAMPTON RWT PCN</c:v>
                </c:pt>
                <c:pt idx="16">
                  <c:v>WALSALL WEST 2 PCN</c:v>
                </c:pt>
                <c:pt idx="17">
                  <c:v>WOLVERHAMPTON TOTAL HEALTH PCN</c:v>
                </c:pt>
                <c:pt idx="18">
                  <c:v>OLDBURY &amp; SMETHWICK PCN</c:v>
                </c:pt>
                <c:pt idx="19">
                  <c:v>SWB TOGETHER4HEALTHCARE PCN</c:v>
                </c:pt>
                <c:pt idx="20">
                  <c:v>WOLVERHAMPTON NORTH NETWORK PCN</c:v>
                </c:pt>
                <c:pt idx="21">
                  <c:v>SWB NEWCOMEN PCN</c:v>
                </c:pt>
                <c:pt idx="22">
                  <c:v>WALSALL NORTH PCN</c:v>
                </c:pt>
                <c:pt idx="23">
                  <c:v>WALSALL EAST 2 PCN</c:v>
                </c:pt>
                <c:pt idx="24">
                  <c:v>SEDGLEY, COSELEY &amp; GORNAL PCN</c:v>
                </c:pt>
                <c:pt idx="25">
                  <c:v>DUDLEY AND NETHERTON PCN</c:v>
                </c:pt>
                <c:pt idx="26">
                  <c:v>HALESOWEN PCN</c:v>
                </c:pt>
                <c:pt idx="27">
                  <c:v>WOLVERHAMPTON UNITY EAST PCN</c:v>
                </c:pt>
                <c:pt idx="28">
                  <c:v>WALSALL WEST 1 PCN</c:v>
                </c:pt>
                <c:pt idx="29">
                  <c:v>KINGSWINFORD &amp; WORDSLEY PCN</c:v>
                </c:pt>
                <c:pt idx="30">
                  <c:v>WALSALL EAST 1 PCN</c:v>
                </c:pt>
                <c:pt idx="31">
                  <c:v>WOLVERHAMPTON UNITY WEST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AAF7-4CCA-8C7F-315BE54A2593}"/>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AF7-4CCA-8C7F-315BE54A2593}"/>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AAF7-4CCA-8C7F-315BE54A2593}"/>
              </c:ext>
            </c:extLst>
          </c:dPt>
          <c:cat>
            <c:strRef>
              <c:f>Sheet1!$A$2:$A$45</c:f>
              <c:strCache>
                <c:ptCount val="32"/>
                <c:pt idx="0">
                  <c:v>WOLVERHAMPTON SOUTH EAST PCN</c:v>
                </c:pt>
                <c:pt idx="1">
                  <c:v>SWB YOUR HEALTH PARTNERSHIP PCN</c:v>
                </c:pt>
                <c:pt idx="2">
                  <c:v>SWB CENTRAL HEALTH PARTNERSHIPS PCN</c:v>
                </c:pt>
                <c:pt idx="3">
                  <c:v>HEALTH VISION PARTNERSHIP PCN</c:v>
                </c:pt>
                <c:pt idx="4">
                  <c:v>SWB MODALITY PCN</c:v>
                </c:pt>
                <c:pt idx="5">
                  <c:v>SWB URBAN HEALTH PCN</c:v>
                </c:pt>
                <c:pt idx="6">
                  <c:v>SWB CITRUS PCN</c:v>
                </c:pt>
                <c:pt idx="7">
                  <c:v>WALSALL SOUTH 1 PCN</c:v>
                </c:pt>
                <c:pt idx="8">
                  <c:v>SWB CARITAS PCN</c:v>
                </c:pt>
                <c:pt idx="9">
                  <c:v>STOURBRIDGE, WOLLESCOTE &amp; LYE PCN</c:v>
                </c:pt>
                <c:pt idx="10">
                  <c:v>SWB I3 PCN</c:v>
                </c:pt>
                <c:pt idx="11">
                  <c:v>BRIERLEY HILL PCN</c:v>
                </c:pt>
                <c:pt idx="12">
                  <c:v>PEOPLE'S HEALTH PARTNERSHIP PCN</c:v>
                </c:pt>
                <c:pt idx="13">
                  <c:v>WALSALL SOUTH 2 PCN</c:v>
                </c:pt>
                <c:pt idx="14">
                  <c:v>ICS</c:v>
                </c:pt>
                <c:pt idx="15">
                  <c:v>WOLVERHAMPTON RWT PCN</c:v>
                </c:pt>
                <c:pt idx="16">
                  <c:v>WALSALL WEST 2 PCN</c:v>
                </c:pt>
                <c:pt idx="17">
                  <c:v>WOLVERHAMPTON TOTAL HEALTH PCN</c:v>
                </c:pt>
                <c:pt idx="18">
                  <c:v>OLDBURY &amp; SMETHWICK PCN</c:v>
                </c:pt>
                <c:pt idx="19">
                  <c:v>SWB TOGETHER4HEALTHCARE PCN</c:v>
                </c:pt>
                <c:pt idx="20">
                  <c:v>WOLVERHAMPTON NORTH NETWORK PCN</c:v>
                </c:pt>
                <c:pt idx="21">
                  <c:v>SWB NEWCOMEN PCN</c:v>
                </c:pt>
                <c:pt idx="22">
                  <c:v>WALSALL NORTH PCN</c:v>
                </c:pt>
                <c:pt idx="23">
                  <c:v>WALSALL EAST 2 PCN</c:v>
                </c:pt>
                <c:pt idx="24">
                  <c:v>SEDGLEY, COSELEY &amp; GORNAL PCN</c:v>
                </c:pt>
                <c:pt idx="25">
                  <c:v>DUDLEY AND NETHERTON PCN</c:v>
                </c:pt>
                <c:pt idx="26">
                  <c:v>HALESOWEN PCN</c:v>
                </c:pt>
                <c:pt idx="27">
                  <c:v>WOLVERHAMPTON UNITY EAST PCN</c:v>
                </c:pt>
                <c:pt idx="28">
                  <c:v>WALSALL WEST 1 PCN</c:v>
                </c:pt>
                <c:pt idx="29">
                  <c:v>KINGSWINFORD &amp; WORDSLEY PCN</c:v>
                </c:pt>
                <c:pt idx="30">
                  <c:v>WALSALL EAST 1 PCN</c:v>
                </c:pt>
                <c:pt idx="31">
                  <c:v>WOLVERHAMPTON UNITY WEST PCN</c:v>
                </c:pt>
              </c:strCache>
            </c:strRef>
          </c:cat>
          <c:val>
            <c:numRef>
              <c:f>Sheet1!$C$2:$C$45</c:f>
              <c:numCache>
                <c:formatCode>0%</c:formatCode>
                <c:ptCount val="44"/>
                <c:pt idx="0">
                  <c:v>0.49</c:v>
                </c:pt>
                <c:pt idx="1">
                  <c:v>0.5</c:v>
                </c:pt>
                <c:pt idx="2">
                  <c:v>0.51</c:v>
                </c:pt>
                <c:pt idx="3">
                  <c:v>0.53</c:v>
                </c:pt>
                <c:pt idx="4">
                  <c:v>0.55000000000000004</c:v>
                </c:pt>
                <c:pt idx="5">
                  <c:v>0.55000000000000004</c:v>
                </c:pt>
                <c:pt idx="6">
                  <c:v>0.56999999999999995</c:v>
                </c:pt>
                <c:pt idx="7">
                  <c:v>0.57999999999999996</c:v>
                </c:pt>
                <c:pt idx="8">
                  <c:v>0.59</c:v>
                </c:pt>
                <c:pt idx="9">
                  <c:v>0.6</c:v>
                </c:pt>
                <c:pt idx="10">
                  <c:v>0.6</c:v>
                </c:pt>
                <c:pt idx="11">
                  <c:v>0.6</c:v>
                </c:pt>
                <c:pt idx="12">
                  <c:v>0.61</c:v>
                </c:pt>
                <c:pt idx="13">
                  <c:v>0.61</c:v>
                </c:pt>
                <c:pt idx="14">
                  <c:v>-10</c:v>
                </c:pt>
                <c:pt idx="15">
                  <c:v>0.62</c:v>
                </c:pt>
                <c:pt idx="16">
                  <c:v>0.63</c:v>
                </c:pt>
                <c:pt idx="17">
                  <c:v>0.63</c:v>
                </c:pt>
                <c:pt idx="18">
                  <c:v>0.63</c:v>
                </c:pt>
                <c:pt idx="19">
                  <c:v>0.63</c:v>
                </c:pt>
                <c:pt idx="20">
                  <c:v>0.64</c:v>
                </c:pt>
                <c:pt idx="21">
                  <c:v>0.65</c:v>
                </c:pt>
                <c:pt idx="22">
                  <c:v>0.66</c:v>
                </c:pt>
                <c:pt idx="23">
                  <c:v>0.67</c:v>
                </c:pt>
                <c:pt idx="24">
                  <c:v>0.67</c:v>
                </c:pt>
                <c:pt idx="25">
                  <c:v>0.69</c:v>
                </c:pt>
                <c:pt idx="26">
                  <c:v>0.69</c:v>
                </c:pt>
                <c:pt idx="27">
                  <c:v>0.7</c:v>
                </c:pt>
                <c:pt idx="28">
                  <c:v>0.73</c:v>
                </c:pt>
                <c:pt idx="29">
                  <c:v>0.73</c:v>
                </c:pt>
                <c:pt idx="30">
                  <c:v>0.73</c:v>
                </c:pt>
                <c:pt idx="31">
                  <c:v>0.78</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0.62</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45172352"/>
        <c:axId val="145174912"/>
      </c:lineChart>
      <c:catAx>
        <c:axId val="14517235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45174912"/>
        <c:crosses val="autoZero"/>
        <c:auto val="1"/>
        <c:lblAlgn val="ctr"/>
        <c:lblOffset val="100"/>
        <c:noMultiLvlLbl val="0"/>
      </c:catAx>
      <c:valAx>
        <c:axId val="14517491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5172352"/>
        <c:crosses val="autoZero"/>
        <c:crossBetween val="between"/>
      </c:valAx>
      <c:valAx>
        <c:axId val="145176448"/>
        <c:scaling>
          <c:orientation val="minMax"/>
          <c:max val="1"/>
          <c:min val="0"/>
        </c:scaling>
        <c:delete val="0"/>
        <c:axPos val="r"/>
        <c:numFmt formatCode="0%" sourceLinked="1"/>
        <c:majorTickMark val="none"/>
        <c:minorTickMark val="none"/>
        <c:tickLblPos val="none"/>
        <c:spPr>
          <a:ln>
            <a:noFill/>
          </a:ln>
        </c:spPr>
        <c:crossAx val="145177984"/>
        <c:crosses val="max"/>
        <c:crossBetween val="between"/>
      </c:valAx>
      <c:catAx>
        <c:axId val="145177984"/>
        <c:scaling>
          <c:orientation val="minMax"/>
        </c:scaling>
        <c:delete val="1"/>
        <c:axPos val="b"/>
        <c:numFmt formatCode="General" sourceLinked="1"/>
        <c:majorTickMark val="out"/>
        <c:minorTickMark val="none"/>
        <c:tickLblPos val="nextTo"/>
        <c:crossAx val="14517644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50</c:v>
                </c:pt>
                <c:pt idx="1">
                  <c:v>14</c:v>
                </c:pt>
                <c:pt idx="2">
                  <c:v>8</c:v>
                </c:pt>
                <c:pt idx="3">
                  <c:v>19</c:v>
                </c:pt>
                <c:pt idx="4">
                  <c:v>3</c:v>
                </c:pt>
                <c:pt idx="5">
                  <c:v>28</c:v>
                </c:pt>
                <c:pt idx="6">
                  <c:v>18</c:v>
                </c:pt>
                <c:pt idx="7">
                  <c:v>6</c:v>
                </c:pt>
                <c:pt idx="8">
                  <c:v>8</c:v>
                </c:pt>
                <c:pt idx="9">
                  <c:v>3</c:v>
                </c:pt>
                <c:pt idx="10">
                  <c:v>13</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45361920"/>
        <c:axId val="145371904"/>
      </c:barChart>
      <c:catAx>
        <c:axId val="145361920"/>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45371904"/>
        <c:crosses val="autoZero"/>
        <c:auto val="1"/>
        <c:lblAlgn val="ctr"/>
        <c:lblOffset val="100"/>
        <c:noMultiLvlLbl val="0"/>
      </c:catAx>
      <c:valAx>
        <c:axId val="145371904"/>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45361920"/>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4431-4C39-86F5-33D4B8AB8027}"/>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31-4C39-86F5-33D4B8AB8027}"/>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4431-4C39-86F5-33D4B8AB8027}"/>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56</c:v>
                </c:pt>
                <c:pt idx="1">
                  <c:v>67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44</c:v>
                </c:pt>
                <c:pt idx="1">
                  <c:v>33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756544"/>
        <c:axId val="145758080"/>
      </c:lineChart>
      <c:catAx>
        <c:axId val="14575654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5758080"/>
        <c:crosses val="autoZero"/>
        <c:auto val="1"/>
        <c:lblAlgn val="ctr"/>
        <c:lblOffset val="100"/>
        <c:noMultiLvlLbl val="0"/>
      </c:catAx>
      <c:valAx>
        <c:axId val="14575808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75654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28</c:v>
                </c:pt>
                <c:pt idx="1">
                  <c:v>34</c:v>
                </c:pt>
                <c:pt idx="2">
                  <c:v>19</c:v>
                </c:pt>
                <c:pt idx="3">
                  <c:v>9</c:v>
                </c:pt>
                <c:pt idx="4">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62</c:v>
                </c:pt>
                <c:pt idx="1">
                  <c:v>62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20</c:v>
                </c:pt>
                <c:pt idx="1">
                  <c:v>19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6237312"/>
        <c:axId val="146238848"/>
      </c:lineChart>
      <c:catAx>
        <c:axId val="14623731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6238848"/>
        <c:crosses val="autoZero"/>
        <c:auto val="1"/>
        <c:lblAlgn val="ctr"/>
        <c:lblOffset val="100"/>
        <c:noMultiLvlLbl val="0"/>
      </c:catAx>
      <c:valAx>
        <c:axId val="14623884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623731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49.xml"/><Relationship Id="rId3" Type="http://schemas.openxmlformats.org/officeDocument/2006/relationships/slide" Target="slide3.xml"/><Relationship Id="rId7" Type="http://schemas.openxmlformats.org/officeDocument/2006/relationships/slide" Target="slide22.xml"/><Relationship Id="rId12" Type="http://schemas.openxmlformats.org/officeDocument/2006/relationships/slide" Target="slide4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18.xml"/><Relationship Id="rId11" Type="http://schemas.openxmlformats.org/officeDocument/2006/relationships/slide" Target="slide43.xml"/><Relationship Id="rId5" Type="http://schemas.openxmlformats.org/officeDocument/2006/relationships/slide" Target="slide13.xml"/><Relationship Id="rId10" Type="http://schemas.openxmlformats.org/officeDocument/2006/relationships/slide" Target="slide40.xml"/><Relationship Id="rId4" Type="http://schemas.openxmlformats.org/officeDocument/2006/relationships/slide" Target="slide9.xml"/><Relationship Id="rId9" Type="http://schemas.openxmlformats.org/officeDocument/2006/relationships/slide" Target="slide3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s://www.gp-patient.co.uk/pcn-report" TargetMode="External"/><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chart" Target="../charts/chart1.xml"/><Relationship Id="rId5" Type="http://schemas.openxmlformats.org/officeDocument/2006/relationships/hyperlink" Target="https://gp-patient.co.uk/downloads/slidepacks/2021/D2P2L%20-%20NHS%20BLACK%20COUNTRY%20AND%20WEST%20BIRMINGHAM%20CCG.pptm" TargetMode="External"/><Relationship Id="rId4" Type="http://schemas.openxmlformats.org/officeDocument/2006/relationships/hyperlink" Target="https://www.gp-patient.co.uk/Slidepacks2021" TargetMode="External"/><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8" Type="http://schemas.openxmlformats.org/officeDocument/2006/relationships/chart" Target="../charts/chart19.xml"/><Relationship Id="rId3" Type="http://schemas.openxmlformats.org/officeDocument/2006/relationships/chart" Target="../charts/chart14.xml"/><Relationship Id="rId7" Type="http://schemas.openxmlformats.org/officeDocument/2006/relationships/chart" Target="../charts/chart18.xml"/><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chart" Target="../charts/chart17.xml"/><Relationship Id="rId5" Type="http://schemas.openxmlformats.org/officeDocument/2006/relationships/chart" Target="../charts/chart16.xml"/><Relationship Id="rId10" Type="http://schemas.openxmlformats.org/officeDocument/2006/relationships/chart" Target="../charts/chart21.xml"/><Relationship Id="rId4" Type="http://schemas.openxmlformats.org/officeDocument/2006/relationships/chart" Target="../charts/chart15.xml"/><Relationship Id="rId9" Type="http://schemas.openxmlformats.org/officeDocument/2006/relationships/chart" Target="../charts/chart20.xml"/></Relationships>
</file>

<file path=ppt/slides/_rels/slide15.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chart" Target="../charts/chart23.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chart" Target="../charts/chart24.xml"/><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0.xml"/><Relationship Id="rId6" Type="http://schemas.openxmlformats.org/officeDocument/2006/relationships/chart" Target="../charts/chart27.xml"/><Relationship Id="rId5" Type="http://schemas.openxmlformats.org/officeDocument/2006/relationships/chart" Target="../charts/chart26.xml"/><Relationship Id="rId10" Type="http://schemas.openxmlformats.org/officeDocument/2006/relationships/chart" Target="../charts/chart31.xml"/><Relationship Id="rId4" Type="http://schemas.openxmlformats.org/officeDocument/2006/relationships/chart" Target="../charts/chart25.xml"/><Relationship Id="rId9" Type="http://schemas.openxmlformats.org/officeDocument/2006/relationships/chart" Target="../charts/chart30.xml"/></Relationships>
</file>

<file path=ppt/slides/_rels/slide17.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3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chart" Target="../charts/chart37.xml"/><Relationship Id="rId5" Type="http://schemas.openxmlformats.org/officeDocument/2006/relationships/chart" Target="../charts/chart36.xml"/><Relationship Id="rId4" Type="http://schemas.openxmlformats.org/officeDocument/2006/relationships/chart" Target="../charts/chart35.xml"/></Relationships>
</file>

<file path=ppt/slides/_rels/slide20.xml.rels><?xml version="1.0" encoding="UTF-8" standalone="yes"?>
<Relationships xmlns="http://schemas.openxmlformats.org/package/2006/relationships"><Relationship Id="rId8" Type="http://schemas.openxmlformats.org/officeDocument/2006/relationships/chart" Target="../charts/chart43.xml"/><Relationship Id="rId3" Type="http://schemas.openxmlformats.org/officeDocument/2006/relationships/chart" Target="../charts/chart38.xml"/><Relationship Id="rId7" Type="http://schemas.openxmlformats.org/officeDocument/2006/relationships/chart" Target="../charts/chart42.xml"/><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chart" Target="../charts/chart41.xml"/><Relationship Id="rId5" Type="http://schemas.openxmlformats.org/officeDocument/2006/relationships/chart" Target="../charts/chart40.xml"/><Relationship Id="rId10" Type="http://schemas.openxmlformats.org/officeDocument/2006/relationships/chart" Target="../charts/chart45.xml"/><Relationship Id="rId4" Type="http://schemas.openxmlformats.org/officeDocument/2006/relationships/chart" Target="../charts/chart39.xml"/><Relationship Id="rId9" Type="http://schemas.openxmlformats.org/officeDocument/2006/relationships/chart" Target="../charts/chart44.xml"/></Relationships>
</file>

<file path=ppt/slides/_rels/slide21.xml.rels><?xml version="1.0" encoding="UTF-8" standalone="yes"?>
<Relationships xmlns="http://schemas.openxmlformats.org/package/2006/relationships"><Relationship Id="rId3" Type="http://schemas.openxmlformats.org/officeDocument/2006/relationships/chart" Target="../charts/chart46.xml"/><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chart" Target="../charts/chart4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chart" Target="../charts/chart48.xml"/><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chart" Target="../charts/chart49.xml"/></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5.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6.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7.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28.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10" Type="http://schemas.openxmlformats.org/officeDocument/2006/relationships/chart" Target="../charts/chart73.xml"/><Relationship Id="rId4" Type="http://schemas.openxmlformats.org/officeDocument/2006/relationships/chart" Target="../charts/chart67.xml"/><Relationship Id="rId9" Type="http://schemas.openxmlformats.org/officeDocument/2006/relationships/chart" Target="../charts/chart72.xml"/></Relationships>
</file>

<file path=ppt/slides/_rels/slide29.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0.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79.xml"/><Relationship Id="rId5" Type="http://schemas.openxmlformats.org/officeDocument/2006/relationships/chart" Target="../charts/chart78.xml"/><Relationship Id="rId4" Type="http://schemas.openxmlformats.org/officeDocument/2006/relationships/chart" Target="../charts/chart77.xml"/></Relationships>
</file>

<file path=ppt/slides/_rels/slide31.xml.rels><?xml version="1.0" encoding="UTF-8" standalone="yes"?>
<Relationships xmlns="http://schemas.openxmlformats.org/package/2006/relationships"><Relationship Id="rId8" Type="http://schemas.openxmlformats.org/officeDocument/2006/relationships/chart" Target="../charts/chart85.xml"/><Relationship Id="rId3" Type="http://schemas.openxmlformats.org/officeDocument/2006/relationships/chart" Target="../charts/chart80.xml"/><Relationship Id="rId7" Type="http://schemas.openxmlformats.org/officeDocument/2006/relationships/chart" Target="../charts/chart84.xml"/><Relationship Id="rId2" Type="http://schemas.openxmlformats.org/officeDocument/2006/relationships/notesSlide" Target="../notesSlides/notesSlide31.xml"/><Relationship Id="rId1" Type="http://schemas.openxmlformats.org/officeDocument/2006/relationships/slideLayout" Target="../slideLayouts/slideLayout10.xml"/><Relationship Id="rId6" Type="http://schemas.openxmlformats.org/officeDocument/2006/relationships/chart" Target="../charts/chart83.xml"/><Relationship Id="rId5" Type="http://schemas.openxmlformats.org/officeDocument/2006/relationships/chart" Target="../charts/chart82.xml"/><Relationship Id="rId4" Type="http://schemas.openxmlformats.org/officeDocument/2006/relationships/chart" Target="../charts/chart81.xml"/></Relationships>
</file>

<file path=ppt/slides/_rels/slide32.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4.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5.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91.xml"/></Relationships>
</file>

<file path=ppt/slides/_rels/slide36.xml.rels><?xml version="1.0" encoding="UTF-8" standalone="yes"?>
<Relationships xmlns="http://schemas.openxmlformats.org/package/2006/relationships"><Relationship Id="rId8" Type="http://schemas.openxmlformats.org/officeDocument/2006/relationships/chart" Target="../charts/chart97.xml"/><Relationship Id="rId3" Type="http://schemas.openxmlformats.org/officeDocument/2006/relationships/chart" Target="../charts/chart92.xml"/><Relationship Id="rId7" Type="http://schemas.openxmlformats.org/officeDocument/2006/relationships/chart" Target="../charts/chart96.xml"/><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chart" Target="../charts/chart95.xml"/><Relationship Id="rId5" Type="http://schemas.openxmlformats.org/officeDocument/2006/relationships/chart" Target="../charts/chart94.xml"/><Relationship Id="rId10" Type="http://schemas.openxmlformats.org/officeDocument/2006/relationships/chart" Target="../charts/chart99.xml"/><Relationship Id="rId4" Type="http://schemas.openxmlformats.org/officeDocument/2006/relationships/chart" Target="../charts/chart93.xml"/><Relationship Id="rId9" Type="http://schemas.openxmlformats.org/officeDocument/2006/relationships/chart" Target="../charts/chart9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8" Type="http://schemas.openxmlformats.org/officeDocument/2006/relationships/chart" Target="../charts/chart105.xml"/><Relationship Id="rId3" Type="http://schemas.openxmlformats.org/officeDocument/2006/relationships/chart" Target="../charts/chart100.xml"/><Relationship Id="rId7" Type="http://schemas.openxmlformats.org/officeDocument/2006/relationships/chart" Target="../charts/chart104.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103.xml"/><Relationship Id="rId5" Type="http://schemas.openxmlformats.org/officeDocument/2006/relationships/chart" Target="../charts/chart102.xml"/><Relationship Id="rId10" Type="http://schemas.openxmlformats.org/officeDocument/2006/relationships/chart" Target="../charts/chart107.xml"/><Relationship Id="rId4" Type="http://schemas.openxmlformats.org/officeDocument/2006/relationships/chart" Target="../charts/chart101.xml"/><Relationship Id="rId9" Type="http://schemas.openxmlformats.org/officeDocument/2006/relationships/chart" Target="../charts/chart106.xml"/></Relationships>
</file>

<file path=ppt/slides/_rels/slide39.xml.rels><?xml version="1.0" encoding="UTF-8" standalone="yes"?>
<Relationships xmlns="http://schemas.openxmlformats.org/package/2006/relationships"><Relationship Id="rId3" Type="http://schemas.openxmlformats.org/officeDocument/2006/relationships/chart" Target="../charts/chart108.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8" Type="http://schemas.openxmlformats.org/officeDocument/2006/relationships/chart" Target="../charts/chart115.xml"/><Relationship Id="rId3" Type="http://schemas.openxmlformats.org/officeDocument/2006/relationships/chart" Target="../charts/chart110.xml"/><Relationship Id="rId7" Type="http://schemas.openxmlformats.org/officeDocument/2006/relationships/chart" Target="../charts/chart114.xml"/><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chart" Target="../charts/chart113.xml"/><Relationship Id="rId5" Type="http://schemas.openxmlformats.org/officeDocument/2006/relationships/chart" Target="../charts/chart112.xml"/><Relationship Id="rId10" Type="http://schemas.openxmlformats.org/officeDocument/2006/relationships/chart" Target="../charts/chart117.xml"/><Relationship Id="rId4" Type="http://schemas.openxmlformats.org/officeDocument/2006/relationships/chart" Target="../charts/chart111.xml"/><Relationship Id="rId9" Type="http://schemas.openxmlformats.org/officeDocument/2006/relationships/chart" Target="../charts/chart116.xml"/></Relationships>
</file>

<file path=ppt/slides/_rels/slide42.xml.rels><?xml version="1.0" encoding="UTF-8" standalone="yes"?>
<Relationships xmlns="http://schemas.openxmlformats.org/package/2006/relationships"><Relationship Id="rId3" Type="http://schemas.openxmlformats.org/officeDocument/2006/relationships/chart" Target="../charts/chart118.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1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chart" Target="../charts/chart120.xml"/><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3" Type="http://schemas.openxmlformats.org/officeDocument/2006/relationships/chart" Target="../charts/chart121.xml"/><Relationship Id="rId7" Type="http://schemas.openxmlformats.org/officeDocument/2006/relationships/chart" Target="../charts/chart125.xml"/><Relationship Id="rId2" Type="http://schemas.openxmlformats.org/officeDocument/2006/relationships/notesSlide" Target="../notesSlides/notesSlide45.xml"/><Relationship Id="rId1" Type="http://schemas.openxmlformats.org/officeDocument/2006/relationships/slideLayout" Target="../slideLayouts/slideLayout10.xml"/><Relationship Id="rId6" Type="http://schemas.openxmlformats.org/officeDocument/2006/relationships/chart" Target="../charts/chart124.xml"/><Relationship Id="rId5" Type="http://schemas.openxmlformats.org/officeDocument/2006/relationships/chart" Target="../charts/chart123.xml"/><Relationship Id="rId4" Type="http://schemas.openxmlformats.org/officeDocument/2006/relationships/chart" Target="../charts/chart122.xml"/></Relationships>
</file>

<file path=ppt/slides/_rels/slide46.xml.rels><?xml version="1.0" encoding="UTF-8" standalone="yes"?>
<Relationships xmlns="http://schemas.openxmlformats.org/package/2006/relationships"><Relationship Id="rId3" Type="http://schemas.openxmlformats.org/officeDocument/2006/relationships/chart" Target="../charts/chart126.xml"/><Relationship Id="rId7" Type="http://schemas.openxmlformats.org/officeDocument/2006/relationships/chart" Target="../charts/chart13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29.xml"/><Relationship Id="rId5" Type="http://schemas.openxmlformats.org/officeDocument/2006/relationships/chart" Target="../charts/chart128.xml"/><Relationship Id="rId4" Type="http://schemas.openxmlformats.org/officeDocument/2006/relationships/chart" Target="../charts/chart12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5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THE BLACK COUNTRY AND WEST BIRMINGHAM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33</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585871"/>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THE BLACK COUNTRY AND WEST BIRMINGHAM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THE BLACK COUNTRY AND WEST BIRMINGHAM ICS, 88,460</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25,348</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29%</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id="{4CBEA86A-901E-4B10-8E43-C0ECBF1DF10E}"/>
              </a:ext>
            </a:extLst>
          </p:cNvPr>
          <p:cNvGraphicFramePr>
            <a:graphicFrameLocks noGrp="1"/>
          </p:cNvGraphicFramePr>
          <p:nvPr>
            <p:extLst>
              <p:ext uri="{D42A27DB-BD31-4B8C-83A1-F6EECF244321}">
                <p14:modId xmlns:p14="http://schemas.microsoft.com/office/powerpoint/2010/main" val="894971099"/>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058517177"/>
                  </a:ext>
                </a:extLst>
              </a:tr>
              <a:tr h="266819">
                <a:tc>
                  <a:txBody>
                    <a:bodyPr/>
                    <a:lstStyle/>
                    <a:p>
                      <a:r>
                        <a:rPr lang="en-GB" sz="1100" b="0" dirty="0">
                          <a:solidFill>
                            <a:schemeClr val="tx1"/>
                          </a:solidFill>
                          <a:hlinkClick r:id="rId5"/>
                        </a:rPr>
                        <a:t>NHS BLACK COUNTRY AND WEST BIRMINGHAM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1" name="Ipsos Ribbon Rules" hidden="1">
            <a:extLst>
              <a:ext uri="{FF2B5EF4-FFF2-40B4-BE49-F238E27FC236}">
                <a16:creationId xmlns:a16="http://schemas.microsoft.com/office/drawing/2014/main" id="{1D430F2C-BC6F-44A8-B894-90DB3BC5E8DD}"/>
              </a:ext>
            </a:extLst>
          </p:cNvPr>
          <p:cNvGraphicFramePr/>
          <p:nvPr>
            <p:extLst>
              <p:ext uri="{D42A27DB-BD31-4B8C-83A1-F6EECF244321}">
                <p14:modId xmlns:p14="http://schemas.microsoft.com/office/powerpoint/2010/main" val="224298902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2" name="TextBox 11" hidden="1">
            <a:extLst>
              <a:ext uri="{FF2B5EF4-FFF2-40B4-BE49-F238E27FC236}">
                <a16:creationId xmlns:a16="http://schemas.microsoft.com/office/drawing/2014/main" id="{914BA88B-1BD3-47E7-AD37-4FC0F66941EA}"/>
              </a:ext>
            </a:extLst>
          </p:cNvPr>
          <p:cNvSpPr txBox="1"/>
          <p:nvPr/>
        </p:nvSpPr>
        <p:spPr>
          <a:xfrm>
            <a:off x="200472" y="-494759"/>
            <a:ext cx="7225630" cy="430887"/>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THE BLACK COUNTRY AND WEST BIRMINGHAM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id="{40B647F0-6EDC-4AA3-AC4E-BF8C62152A60}"/>
              </a:ext>
            </a:extLst>
          </p:cNvPr>
          <p:cNvPicPr>
            <a:picLocks noChangeAspect="1"/>
          </p:cNvPicPr>
          <p:nvPr/>
        </p:nvPicPr>
        <p:blipFill>
          <a:blip r:embed="rId7"/>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id="{C35587EA-BAEF-407F-A1B1-B382D0CEDE6F}"/>
              </a:ext>
            </a:extLst>
          </p:cNvPr>
          <p:cNvPicPr>
            <a:picLocks noChangeAspect="1"/>
          </p:cNvPicPr>
          <p:nvPr/>
        </p:nvPicPr>
        <p:blipFill>
          <a:blip r:embed="rId8"/>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id="{ACB1DC81-FB41-4ED6-9F27-53413A9E5BB1}"/>
              </a:ext>
            </a:extLst>
          </p:cNvPr>
          <p:cNvPicPr>
            <a:picLocks noChangeAspect="1"/>
          </p:cNvPicPr>
          <p:nvPr/>
        </p:nvPicPr>
        <p:blipFill>
          <a:blip r:embed="rId9"/>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id="{CE51109B-8F16-49F2-8384-BE776DC4DEA4}"/>
              </a:ext>
            </a:extLst>
          </p:cNvPr>
          <p:cNvSpPr/>
          <p:nvPr/>
        </p:nvSpPr>
        <p:spPr>
          <a:xfrm>
            <a:off x="106743" y="2381278"/>
            <a:ext cx="7123321" cy="738664"/>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THE BLACK COUNTRY AND WEST BIRMINGHAM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7" name="Content Placeholder 2">
            <a:extLst>
              <a:ext uri="{FF2B5EF4-FFF2-40B4-BE49-F238E27FC236}">
                <a16:creationId xmlns:a16="http://schemas.microsoft.com/office/drawing/2014/main" id="{A4B77D86-DFF5-41C4-999F-D66B6A885410}"/>
              </a:ext>
            </a:extLst>
          </p:cNvPr>
          <p:cNvSpPr>
            <a:spLocks noGrp="1"/>
          </p:cNvSpPr>
          <p:nvPr>
            <p:ph sz="quarter" idx="10"/>
          </p:nvPr>
        </p:nvSpPr>
        <p:spPr>
          <a:xfrm>
            <a:off x="259557" y="908720"/>
            <a:ext cx="9382918" cy="5472608"/>
          </a:xfrm>
        </p:spPr>
        <p:txBody>
          <a:bodyPr numCol="2" spcCol="360000"/>
          <a:lstStyle/>
          <a:p>
            <a:pPr>
              <a:lnSpc>
                <a:spcPts val="1500"/>
              </a:lnSpc>
              <a:spcBef>
                <a:spcPts val="400"/>
              </a:spcBef>
              <a:spcAft>
                <a:spcPts val="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Bef>
                <a:spcPts val="400"/>
              </a:spcBef>
              <a:spcAft>
                <a:spcPts val="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Bef>
                <a:spcPts val="400"/>
              </a:spcBef>
              <a:spcAft>
                <a:spcPts val="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Bef>
                <a:spcPts val="400"/>
              </a:spcBef>
              <a:spcAft>
                <a:spcPts val="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Bef>
                <a:spcPts val="400"/>
              </a:spcBef>
              <a:spcAft>
                <a:spcPts val="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Bef>
                <a:spcPts val="400"/>
              </a:spcBef>
              <a:spcAft>
                <a:spcPts val="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Bef>
                <a:spcPts val="400"/>
              </a:spcBef>
              <a:spcAft>
                <a:spcPts val="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Bef>
                <a:spcPts val="400"/>
              </a:spcBef>
              <a:spcAft>
                <a:spcPts val="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Bef>
                <a:spcPts val="400"/>
              </a:spcBef>
              <a:spcAft>
                <a:spcPts val="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Bef>
                <a:spcPts val="400"/>
              </a:spcBef>
              <a:spcAft>
                <a:spcPts val="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Bef>
                <a:spcPts val="400"/>
              </a:spcBef>
              <a:spcAft>
                <a:spcPts val="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Bef>
                <a:spcPts val="400"/>
              </a:spcBef>
              <a:spcAft>
                <a:spcPts val="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Bef>
                <a:spcPts val="400"/>
              </a:spcBef>
              <a:spcAft>
                <a:spcPts val="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This report contains SWB CARITAS PCN, which includes practices that are based in BIRMINGHAM AND SOLIHULL ICS. All practices within that PCN are included in this report where the PCN results are mentioned, but these practices are not included in the overall ICS results.</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361338151"/>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1951903365"/>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3742286217"/>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3949253899"/>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317231762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3299193374"/>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2425025404"/>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306216">
                <a:tc>
                  <a:txBody>
                    <a:bodyPr/>
                    <a:lstStyle/>
                    <a:p>
                      <a:pPr marL="0" indent="0">
                        <a:buNone/>
                      </a:pPr>
                      <a:r>
                        <a:rPr lang="en-GB" sz="800" b="0">
                          <a:solidFill>
                            <a:schemeClr val="bg1"/>
                          </a:solidFill>
                        </a:rPr>
                        <a:t>Base: All those completing a questionnaire: National (836,008); ICS 2021 (24,824); ICS 2020 (21,436); PCN bases range from 233 to 1,264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318877227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1599182027"/>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77%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id="{98DE1657-A3B7-4CA4-99DE-F737602D0E9E}"/>
              </a:ext>
            </a:extLst>
          </p:cNvPr>
          <p:cNvGraphicFramePr/>
          <p:nvPr>
            <p:extLst>
              <p:ext uri="{D42A27DB-BD31-4B8C-83A1-F6EECF244321}">
                <p14:modId xmlns:p14="http://schemas.microsoft.com/office/powerpoint/2010/main" val="1082438376"/>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id="{9B06D634-E849-4F22-86DF-6BEE723696F3}"/>
              </a:ext>
            </a:extLst>
          </p:cNvPr>
          <p:cNvGraphicFramePr/>
          <p:nvPr>
            <p:extLst>
              <p:ext uri="{D42A27DB-BD31-4B8C-83A1-F6EECF244321}">
                <p14:modId xmlns:p14="http://schemas.microsoft.com/office/powerpoint/2010/main" val="455134360"/>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id="{E2905421-7BC4-4A47-BA1A-E8201FBB11AC}"/>
              </a:ext>
            </a:extLst>
          </p:cNvPr>
          <p:cNvGraphicFramePr>
            <a:graphicFrameLocks noGrp="1"/>
          </p:cNvGraphicFramePr>
          <p:nvPr>
            <p:extLst>
              <p:ext uri="{D42A27DB-BD31-4B8C-83A1-F6EECF244321}">
                <p14:modId xmlns:p14="http://schemas.microsoft.com/office/powerpoint/2010/main" val="523543112"/>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2273206704"/>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193546945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id="{92DE1580-DB4D-4962-921A-2F8B99575852}"/>
              </a:ext>
            </a:extLst>
          </p:cNvPr>
          <p:cNvGraphicFramePr/>
          <p:nvPr>
            <p:extLst>
              <p:ext uri="{D42A27DB-BD31-4B8C-83A1-F6EECF244321}">
                <p14:modId xmlns:p14="http://schemas.microsoft.com/office/powerpoint/2010/main" val="3940770874"/>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c="http://schemas.openxmlformats.org/drawingml/2006/chart" xmlns:a16="http://schemas.microsoft.com/office/drawing/2014/main"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3653837618"/>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chemeClr val="tx2">
                              <a:lumMod val="75000"/>
                            </a:schemeClr>
                          </a:solidFill>
                        </a:rPr>
                        <a:t>77%</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chemeClr val="tx2">
                              <a:lumMod val="75000"/>
                            </a:schemeClr>
                          </a:solidFill>
                        </a:rPr>
                        <a:t>87%</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683948844"/>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451180309"/>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254509">
                <a:tc>
                  <a:txBody>
                    <a:bodyPr/>
                    <a:lstStyle/>
                    <a:p>
                      <a:r>
                        <a:rPr lang="en-GB" sz="800" b="0"/>
                        <a:t>Base: All those completing a questionnaire: ICS bases range from 6,933 to 24,824</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3646800599"/>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a14="http://schemas.microsoft.com/office/drawing/2010/main" xmlns:c="http://schemas.openxmlformats.org/drawingml/2006/chart" xmlns:a16="http://schemas.microsoft.com/office/drawing/2014/main"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2844377502"/>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282378">
                <a:tc>
                  <a:txBody>
                    <a:bodyPr/>
                    <a:lstStyle/>
                    <a:p>
                      <a:pPr marL="0" indent="0">
                        <a:buNone/>
                      </a:pPr>
                      <a:r>
                        <a:rPr lang="en-GB" sz="800" b="0">
                          <a:solidFill>
                            <a:schemeClr val="bg1"/>
                          </a:solidFill>
                        </a:rPr>
                        <a:t>Base: All those completing a questionnaire: National (836,008); ICS 2021 (24,824); PCN bases range from 233 to 1,264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182866385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id="{DC651961-5C24-4AE4-AA42-2D588596E634}"/>
              </a:ext>
            </a:extLst>
          </p:cNvPr>
          <p:cNvGraphicFramePr/>
          <p:nvPr>
            <p:extLst>
              <p:ext uri="{D42A27DB-BD31-4B8C-83A1-F6EECF244321}">
                <p14:modId xmlns:p14="http://schemas.microsoft.com/office/powerpoint/2010/main" val="3166159084"/>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id="{599833D2-440C-4649-812A-32054B29F118}"/>
              </a:ext>
            </a:extLst>
          </p:cNvPr>
          <p:cNvGraphicFramePr>
            <a:graphicFrameLocks/>
          </p:cNvGraphicFramePr>
          <p:nvPr>
            <p:extLst>
              <p:ext uri="{D42A27DB-BD31-4B8C-83A1-F6EECF244321}">
                <p14:modId xmlns:p14="http://schemas.microsoft.com/office/powerpoint/2010/main" val="3581359906"/>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2323651195"/>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2775657735"/>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41%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1979303175"/>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428339395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2558191742"/>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(24,241); ICS 2020 (21,186); PCN bases range from 227 to 1,238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182540630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2676306249"/>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59%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id="{2800418A-413C-4A60-8AB1-03CD22BB6126}"/>
              </a:ext>
            </a:extLst>
          </p:cNvPr>
          <p:cNvGraphicFramePr/>
          <p:nvPr>
            <p:extLst>
              <p:ext uri="{D42A27DB-BD31-4B8C-83A1-F6EECF244321}">
                <p14:modId xmlns:p14="http://schemas.microsoft.com/office/powerpoint/2010/main" val="2543042894"/>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id="{E6760CFE-E84B-4C6C-9087-F5FDBF8833D8}"/>
              </a:ext>
            </a:extLst>
          </p:cNvPr>
          <p:cNvGraphicFramePr/>
          <p:nvPr>
            <p:extLst>
              <p:ext uri="{D42A27DB-BD31-4B8C-83A1-F6EECF244321}">
                <p14:modId xmlns:p14="http://schemas.microsoft.com/office/powerpoint/2010/main" val="4227888110"/>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id="{D132B779-CF8C-4D17-B024-524B9B9FCBD0}"/>
              </a:ext>
            </a:extLst>
          </p:cNvPr>
          <p:cNvGraphicFramePr>
            <a:graphicFrameLocks noGrp="1"/>
          </p:cNvGraphicFramePr>
          <p:nvPr>
            <p:extLst>
              <p:ext uri="{D42A27DB-BD31-4B8C-83A1-F6EECF244321}">
                <p14:modId xmlns:p14="http://schemas.microsoft.com/office/powerpoint/2010/main" val="1253215327"/>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369623547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504714627"/>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36716139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id="{92DE1580-DB4D-4962-921A-2F8B99575852}"/>
              </a:ext>
            </a:extLst>
          </p:cNvPr>
          <p:cNvGraphicFramePr/>
          <p:nvPr>
            <p:extLst>
              <p:ext uri="{D42A27DB-BD31-4B8C-83A1-F6EECF244321}">
                <p14:modId xmlns:p14="http://schemas.microsoft.com/office/powerpoint/2010/main" val="884803354"/>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2899814488"/>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216764103"/>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(24,241); PCN bases range from 227 to 1,238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314859548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id="{AB9E7CB9-D800-4F9E-BFA5-534E106D155F}"/>
              </a:ext>
            </a:extLst>
          </p:cNvPr>
          <p:cNvGraphicFramePr>
            <a:graphicFrameLocks/>
          </p:cNvGraphicFramePr>
          <p:nvPr>
            <p:extLst>
              <p:ext uri="{D42A27DB-BD31-4B8C-83A1-F6EECF244321}">
                <p14:modId xmlns:p14="http://schemas.microsoft.com/office/powerpoint/2010/main" val="2576827549"/>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1422142592"/>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2497235749"/>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2529867447"/>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315959238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3762975683"/>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val="20000"/>
                    </a:ext>
                  </a:extLst>
                </a:gridCol>
              </a:tblGrid>
              <a:tr h="216024">
                <a:tc>
                  <a:txBody>
                    <a:bodyPr/>
                    <a:lstStyle/>
                    <a:p>
                      <a:pPr marL="0" indent="0">
                        <a:buNone/>
                      </a:pPr>
                      <a:r>
                        <a:rPr lang="en-GB" sz="800" b="0">
                          <a:solidFill>
                            <a:schemeClr val="bg1"/>
                          </a:solidFill>
                        </a:rPr>
                        <a:t>Base: All those completing a questionnaire excluding ‘Don’t know’: National (815,587); ICS 2021 (24,318); ICS 2020 (21,550); PCN bases range from 219 to 1,240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950732911"/>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id="{2ADB6DC4-191E-4D96-8321-7126B5302051}"/>
              </a:ext>
            </a:extLst>
          </p:cNvPr>
          <p:cNvGraphicFramePr/>
          <p:nvPr>
            <p:extLst>
              <p:ext uri="{D42A27DB-BD31-4B8C-83A1-F6EECF244321}">
                <p14:modId xmlns:p14="http://schemas.microsoft.com/office/powerpoint/2010/main" val="2830708347"/>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id="{31B99B19-8000-44CC-BE3E-5CDDF679EA5F}"/>
              </a:ext>
            </a:extLst>
          </p:cNvPr>
          <p:cNvGraphicFramePr/>
          <p:nvPr>
            <p:extLst>
              <p:ext uri="{D42A27DB-BD31-4B8C-83A1-F6EECF244321}">
                <p14:modId xmlns:p14="http://schemas.microsoft.com/office/powerpoint/2010/main" val="33905455"/>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id="{9C0FECA1-D6A1-4093-B082-5141F6A6E41B}"/>
              </a:ext>
            </a:extLst>
          </p:cNvPr>
          <p:cNvGraphicFramePr>
            <a:graphicFrameLocks noGrp="1"/>
          </p:cNvGraphicFramePr>
          <p:nvPr>
            <p:extLst>
              <p:ext uri="{D42A27DB-BD31-4B8C-83A1-F6EECF244321}">
                <p14:modId xmlns:p14="http://schemas.microsoft.com/office/powerpoint/2010/main" val="50817828"/>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2766819105"/>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id="{36EC88D1-CEEF-4743-9B31-227528C3D36E}"/>
              </a:ext>
            </a:extLst>
          </p:cNvPr>
          <p:cNvGraphicFramePr/>
          <p:nvPr>
            <p:extLst>
              <p:ext uri="{D42A27DB-BD31-4B8C-83A1-F6EECF244321}">
                <p14:modId xmlns:p14="http://schemas.microsoft.com/office/powerpoint/2010/main" val="73752718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427806578"/>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33507511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id="{92DE1580-DB4D-4962-921A-2F8B99575852}"/>
              </a:ext>
            </a:extLst>
          </p:cNvPr>
          <p:cNvGraphicFramePr/>
          <p:nvPr>
            <p:extLst>
              <p:ext uri="{D42A27DB-BD31-4B8C-83A1-F6EECF244321}">
                <p14:modId xmlns:p14="http://schemas.microsoft.com/office/powerpoint/2010/main" val="1278990964"/>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id="{ECED12A0-0B45-4A52-AAA9-2D1054163303}"/>
              </a:ext>
            </a:extLst>
          </p:cNvPr>
          <p:cNvGraphicFramePr/>
          <p:nvPr>
            <p:extLst>
              <p:ext uri="{D42A27DB-BD31-4B8C-83A1-F6EECF244321}">
                <p14:modId xmlns:p14="http://schemas.microsoft.com/office/powerpoint/2010/main" val="918693279"/>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4120978487"/>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289918">
                <a:tc>
                  <a:txBody>
                    <a:bodyPr/>
                    <a:lstStyle/>
                    <a:p>
                      <a:pPr marL="0" indent="0">
                        <a:buNone/>
                      </a:pPr>
                      <a:r>
                        <a:rPr lang="en-GB" sz="800" b="0">
                          <a:solidFill>
                            <a:schemeClr val="bg1"/>
                          </a:solidFill>
                        </a:rPr>
                        <a:t>Base: All those completing a questionnaire excluding ‘Don’t know’: National (815,587); ICS 2021 (24,318); PCN bases range from 219 to 1,240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414382246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4006656654"/>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2605809699"/>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235091847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4217647986"/>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277860">
                <a:tc>
                  <a:txBody>
                    <a:bodyPr/>
                    <a:lstStyle/>
                    <a:p>
                      <a:pPr marL="0" indent="0">
                        <a:buNone/>
                      </a:pPr>
                      <a:r>
                        <a:rPr lang="en-GB" sz="800" b="0">
                          <a:solidFill>
                            <a:schemeClr val="bg1"/>
                          </a:solidFill>
                        </a:rPr>
                        <a:t>Base: All those completing a questionnaire: National (832,291); ICS 2021 (24,680); PCN bases range from 233 to 1,251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3" name="Rectangle 12">
            <a:extLst>
              <a:ext uri="{FF2B5EF4-FFF2-40B4-BE49-F238E27FC236}">
                <a16:creationId xmlns:a16="http://schemas.microsoft.com/office/drawing/2014/main"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74124284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38021212"/>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2539069184"/>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3662346894"/>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300990356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2321857077"/>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(9,453); ICS 2020 (6,397); PCN bases range from 93 to 479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985449688"/>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id="{5DF7FC82-B551-427A-ACF4-210ED6B4230A}"/>
              </a:ext>
            </a:extLst>
          </p:cNvPr>
          <p:cNvGraphicFramePr/>
          <p:nvPr>
            <p:extLst>
              <p:ext uri="{D42A27DB-BD31-4B8C-83A1-F6EECF244321}">
                <p14:modId xmlns:p14="http://schemas.microsoft.com/office/powerpoint/2010/main" val="2045592164"/>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id="{A30363F1-BCFF-4452-AD20-DED852719D57}"/>
              </a:ext>
            </a:extLst>
          </p:cNvPr>
          <p:cNvGraphicFramePr/>
          <p:nvPr>
            <p:extLst>
              <p:ext uri="{D42A27DB-BD31-4B8C-83A1-F6EECF244321}">
                <p14:modId xmlns:p14="http://schemas.microsoft.com/office/powerpoint/2010/main" val="3028376419"/>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id="{8DC56842-E226-469E-9E32-D396F8A442F0}"/>
              </a:ext>
            </a:extLst>
          </p:cNvPr>
          <p:cNvGraphicFramePr>
            <a:graphicFrameLocks noGrp="1"/>
          </p:cNvGraphicFramePr>
          <p:nvPr>
            <p:extLst>
              <p:ext uri="{D42A27DB-BD31-4B8C-83A1-F6EECF244321}">
                <p14:modId xmlns:p14="http://schemas.microsoft.com/office/powerpoint/2010/main" val="3106889843"/>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8" name="D_c129b3132817349f">
            <a:extLst>
              <a:ext uri="{FF2B5EF4-FFF2-40B4-BE49-F238E27FC236}">
                <a16:creationId xmlns:a16="http://schemas.microsoft.com/office/drawing/2014/main" id="{134002F3-910F-4508-84C2-365C5603CF91}"/>
              </a:ext>
            </a:extLst>
          </p:cNvPr>
          <p:cNvGraphicFramePr>
            <a:graphicFrameLocks/>
          </p:cNvGraphicFramePr>
          <p:nvPr>
            <p:extLst>
              <p:ext uri="{D42A27DB-BD31-4B8C-83A1-F6EECF244321}">
                <p14:modId xmlns:p14="http://schemas.microsoft.com/office/powerpoint/2010/main" val="3969365516"/>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749889497"/>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id="{EB3C54E1-BA27-4134-B82A-76FBEDF26EF2}"/>
              </a:ext>
            </a:extLst>
          </p:cNvPr>
          <p:cNvGraphicFramePr/>
          <p:nvPr>
            <p:extLst>
              <p:ext uri="{D42A27DB-BD31-4B8C-83A1-F6EECF244321}">
                <p14:modId xmlns:p14="http://schemas.microsoft.com/office/powerpoint/2010/main" val="255646691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3557579129"/>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3718064255"/>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id="{EAE3A725-FC4D-4C9A-9C6E-217D88257591}"/>
              </a:ext>
            </a:extLst>
          </p:cNvPr>
          <p:cNvGraphicFramePr/>
          <p:nvPr>
            <p:extLst>
              <p:ext uri="{D42A27DB-BD31-4B8C-83A1-F6EECF244321}">
                <p14:modId xmlns:p14="http://schemas.microsoft.com/office/powerpoint/2010/main" val="3250632096"/>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(55%)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350158797"/>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353352289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4201437777"/>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(9,453); PCN bases range from 93 to 479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2" name="Rectangle 21">
            <a:extLst>
              <a:ext uri="{FF2B5EF4-FFF2-40B4-BE49-F238E27FC236}">
                <a16:creationId xmlns:a16="http://schemas.microsoft.com/office/drawing/2014/main"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137979459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300418194"/>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(17,361); PCN bases range from 164 to 880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64" name="Rectangle 63">
            <a:extLst>
              <a:ext uri="{FF2B5EF4-FFF2-40B4-BE49-F238E27FC236}">
                <a16:creationId xmlns:a16="http://schemas.microsoft.com/office/drawing/2014/main"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1058706116"/>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id="{89F6E896-9913-4587-8C3F-5DF6AACB4D2D}"/>
              </a:ext>
            </a:extLst>
          </p:cNvPr>
          <p:cNvGraphicFramePr/>
          <p:nvPr>
            <p:extLst>
              <p:ext uri="{D42A27DB-BD31-4B8C-83A1-F6EECF244321}">
                <p14:modId xmlns:p14="http://schemas.microsoft.com/office/powerpoint/2010/main" val="350273442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id="{FC315000-7549-4634-B6A8-5ED512DCBBAC}"/>
              </a:ext>
            </a:extLst>
          </p:cNvPr>
          <p:cNvGraphicFramePr>
            <a:graphicFrameLocks/>
          </p:cNvGraphicFramePr>
          <p:nvPr>
            <p:extLst>
              <p:ext uri="{D42A27DB-BD31-4B8C-83A1-F6EECF244321}">
                <p14:modId xmlns:p14="http://schemas.microsoft.com/office/powerpoint/2010/main" val="2718954895"/>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id="{2141BCA1-91A4-4FB2-A0AB-14A7B530D743}"/>
              </a:ext>
            </a:extLst>
          </p:cNvPr>
          <p:cNvGraphicFramePr>
            <a:graphicFrameLocks noGrp="1"/>
          </p:cNvGraphicFramePr>
          <p:nvPr>
            <p:extLst>
              <p:ext uri="{D42A27DB-BD31-4B8C-83A1-F6EECF244321}">
                <p14:modId xmlns:p14="http://schemas.microsoft.com/office/powerpoint/2010/main" val="1004861083"/>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75" name="D_199d11d42d24474d">
            <a:extLst>
              <a:ext uri="{FF2B5EF4-FFF2-40B4-BE49-F238E27FC236}">
                <a16:creationId xmlns:a16="http://schemas.microsoft.com/office/drawing/2014/main" id="{E8211053-11E9-4838-B13B-747F5E5E5C70}"/>
              </a:ext>
            </a:extLst>
          </p:cNvPr>
          <p:cNvGraphicFramePr>
            <a:graphicFrameLocks noGrp="1"/>
          </p:cNvGraphicFramePr>
          <p:nvPr>
            <p:extLst>
              <p:ext uri="{D42A27DB-BD31-4B8C-83A1-F6EECF244321}">
                <p14:modId xmlns:p14="http://schemas.microsoft.com/office/powerpoint/2010/main" val="3673869193"/>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tx2"/>
                          </a:solidFill>
                          <a:latin typeface="Arial" panose="020B0604020202020204" pitchFamily="34" charset="0"/>
                        </a:rPr>
                        <a:t>36%</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76" name="D_144c480f75da5f4d">
            <a:extLst>
              <a:ext uri="{FF2B5EF4-FFF2-40B4-BE49-F238E27FC236}">
                <a16:creationId xmlns:a16="http://schemas.microsoft.com/office/drawing/2014/main" id="{02D39241-2E2E-4EFF-979B-4DDB9C3E70CA}"/>
              </a:ext>
            </a:extLst>
          </p:cNvPr>
          <p:cNvGraphicFramePr>
            <a:graphicFrameLocks noGrp="1"/>
          </p:cNvGraphicFramePr>
          <p:nvPr>
            <p:extLst>
              <p:ext uri="{D42A27DB-BD31-4B8C-83A1-F6EECF244321}">
                <p14:modId xmlns:p14="http://schemas.microsoft.com/office/powerpoint/2010/main" val="1391654155"/>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77" name="TextBox 76">
            <a:extLst>
              <a:ext uri="{FF2B5EF4-FFF2-40B4-BE49-F238E27FC236}">
                <a16:creationId xmlns:a16="http://schemas.microsoft.com/office/drawing/2014/main"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id="{B5E4D78D-6DFE-465F-9578-E2867DA97144}"/>
              </a:ext>
            </a:extLst>
          </p:cNvPr>
          <p:cNvGraphicFramePr>
            <a:graphicFrameLocks noGrp="1"/>
          </p:cNvGraphicFramePr>
          <p:nvPr>
            <p:extLst>
              <p:ext uri="{D42A27DB-BD31-4B8C-83A1-F6EECF244321}">
                <p14:modId xmlns:p14="http://schemas.microsoft.com/office/powerpoint/2010/main" val="2609348925"/>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1"/>
                          </a:solidFill>
                          <a:latin typeface="Arial" panose="020B0604020202020204" pitchFamily="34" charset="0"/>
                        </a:rPr>
                        <a:t>64%</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80" name="TextBox 79">
            <a:extLst>
              <a:ext uri="{FF2B5EF4-FFF2-40B4-BE49-F238E27FC236}">
                <a16:creationId xmlns:a16="http://schemas.microsoft.com/office/drawing/2014/main"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id="{4909D514-FA28-4869-A69B-58A8C7791787}"/>
              </a:ext>
            </a:extLst>
          </p:cNvPr>
          <p:cNvGraphicFramePr/>
          <p:nvPr>
            <p:extLst>
              <p:ext uri="{D42A27DB-BD31-4B8C-83A1-F6EECF244321}">
                <p14:modId xmlns:p14="http://schemas.microsoft.com/office/powerpoint/2010/main" val="275576938"/>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id="{B8FBBA5E-16DB-4F5C-B594-D0C299A70173}"/>
              </a:ext>
            </a:extLst>
          </p:cNvPr>
          <p:cNvGraphicFramePr/>
          <p:nvPr>
            <p:extLst>
              <p:ext uri="{D42A27DB-BD31-4B8C-83A1-F6EECF244321}">
                <p14:modId xmlns:p14="http://schemas.microsoft.com/office/powerpoint/2010/main" val="3650072815"/>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id="{3E27805F-EC9C-434B-98E2-2779BA6DBE9D}"/>
              </a:ext>
            </a:extLst>
          </p:cNvPr>
          <p:cNvGraphicFramePr>
            <a:graphicFrameLocks noGrp="1"/>
          </p:cNvGraphicFramePr>
          <p:nvPr>
            <p:extLst>
              <p:ext uri="{D42A27DB-BD31-4B8C-83A1-F6EECF244321}">
                <p14:modId xmlns:p14="http://schemas.microsoft.com/office/powerpoint/2010/main" val="3733199257"/>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92" name="TextBox 91">
            <a:extLst>
              <a:ext uri="{FF2B5EF4-FFF2-40B4-BE49-F238E27FC236}">
                <a16:creationId xmlns:a16="http://schemas.microsoft.com/office/drawing/2014/main"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2187864058"/>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100379866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892147041"/>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(17,361); PCN bases range from 164 to 880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8" name="Rectangle 17">
            <a:extLst>
              <a:ext uri="{FF2B5EF4-FFF2-40B4-BE49-F238E27FC236}">
                <a16:creationId xmlns:a16="http://schemas.microsoft.com/office/drawing/2014/main"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151749286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158837304"/>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(20,365); PCN bases range from 171 to 1,031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47" name="Rectangle 46">
            <a:extLst>
              <a:ext uri="{FF2B5EF4-FFF2-40B4-BE49-F238E27FC236}">
                <a16:creationId xmlns:a16="http://schemas.microsoft.com/office/drawing/2014/main"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id="{FA9B2EEA-084C-4560-8FC1-E7DD59C99696}"/>
              </a:ext>
            </a:extLst>
          </p:cNvPr>
          <p:cNvGraphicFramePr/>
          <p:nvPr>
            <p:extLst>
              <p:ext uri="{D42A27DB-BD31-4B8C-83A1-F6EECF244321}">
                <p14:modId xmlns:p14="http://schemas.microsoft.com/office/powerpoint/2010/main" val="193045189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id="{D8FC60BA-7C89-41E0-8802-432C6A19E219}"/>
              </a:ext>
            </a:extLst>
          </p:cNvPr>
          <p:cNvGraphicFramePr>
            <a:graphicFrameLocks noGrp="1"/>
          </p:cNvGraphicFramePr>
          <p:nvPr>
            <p:extLst>
              <p:ext uri="{D42A27DB-BD31-4B8C-83A1-F6EECF244321}">
                <p14:modId xmlns:p14="http://schemas.microsoft.com/office/powerpoint/2010/main" val="955520953"/>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val="20000"/>
                    </a:ext>
                  </a:extLst>
                </a:gridCol>
              </a:tblGrid>
              <a:tr h="337430">
                <a:tc>
                  <a:txBody>
                    <a:bodyPr/>
                    <a:lstStyle/>
                    <a:p>
                      <a:pPr algn="ctr"/>
                      <a:r>
                        <a:rPr lang="en-GB" sz="2800">
                          <a:solidFill>
                            <a:schemeClr val="accent1"/>
                          </a:solidFill>
                          <a:latin typeface="Arial" panose="020B0604020202020204" pitchFamily="34" charset="0"/>
                        </a:rPr>
                        <a:t>76%</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63" name="Rectangle 62">
            <a:extLst>
              <a:ext uri="{FF2B5EF4-FFF2-40B4-BE49-F238E27FC236}">
                <a16:creationId xmlns:a16="http://schemas.microsoft.com/office/drawing/2014/main"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id="{1530F1E3-1E77-45F0-B5D4-93BA427426B0}"/>
              </a:ext>
            </a:extLst>
          </p:cNvPr>
          <p:cNvGraphicFramePr/>
          <p:nvPr>
            <p:extLst>
              <p:ext uri="{D42A27DB-BD31-4B8C-83A1-F6EECF244321}">
                <p14:modId xmlns:p14="http://schemas.microsoft.com/office/powerpoint/2010/main" val="2790140434"/>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id="{18F37FC8-51BF-49F3-AFBF-9444AF14C92B}"/>
              </a:ext>
            </a:extLst>
          </p:cNvPr>
          <p:cNvGraphicFramePr/>
          <p:nvPr>
            <p:extLst>
              <p:ext uri="{D42A27DB-BD31-4B8C-83A1-F6EECF244321}">
                <p14:modId xmlns:p14="http://schemas.microsoft.com/office/powerpoint/2010/main" val="1460136620"/>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id="{B108686E-D048-4C32-B9B8-178565FFED45}"/>
              </a:ext>
            </a:extLst>
          </p:cNvPr>
          <p:cNvGraphicFramePr>
            <a:graphicFrameLocks noGrp="1"/>
          </p:cNvGraphicFramePr>
          <p:nvPr>
            <p:extLst>
              <p:ext uri="{D42A27DB-BD31-4B8C-83A1-F6EECF244321}">
                <p14:modId xmlns:p14="http://schemas.microsoft.com/office/powerpoint/2010/main" val="1828663650"/>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43" name="D_68b5f2a57ff583f8" hidden="1">
            <a:extLst>
              <a:ext uri="{FF2B5EF4-FFF2-40B4-BE49-F238E27FC236}">
                <a16:creationId xmlns:a16="http://schemas.microsoft.com/office/drawing/2014/main" id="{4CA57579-EAAE-4532-99EF-D8CB185B138F}"/>
              </a:ext>
            </a:extLst>
          </p:cNvPr>
          <p:cNvGraphicFramePr/>
          <p:nvPr>
            <p:extLst>
              <p:ext uri="{D42A27DB-BD31-4B8C-83A1-F6EECF244321}">
                <p14:modId xmlns:p14="http://schemas.microsoft.com/office/powerpoint/2010/main" val="339396633"/>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id="{C63F09C1-A6E1-4663-BFC1-A65D1D552B0F}"/>
              </a:ext>
            </a:extLst>
          </p:cNvPr>
          <p:cNvGraphicFramePr>
            <a:graphicFrameLocks noGrp="1"/>
          </p:cNvGraphicFramePr>
          <p:nvPr>
            <p:extLst>
              <p:ext uri="{D42A27DB-BD31-4B8C-83A1-F6EECF244321}">
                <p14:modId xmlns:p14="http://schemas.microsoft.com/office/powerpoint/2010/main" val="612061662"/>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86" name="D_8353122e746889d6">
            <a:extLst>
              <a:ext uri="{FF2B5EF4-FFF2-40B4-BE49-F238E27FC236}">
                <a16:creationId xmlns:a16="http://schemas.microsoft.com/office/drawing/2014/main" id="{0053BB59-8BAB-4027-BEE1-8245D4F1334F}"/>
              </a:ext>
            </a:extLst>
          </p:cNvPr>
          <p:cNvGraphicFramePr>
            <a:graphicFrameLocks noGrp="1"/>
          </p:cNvGraphicFramePr>
          <p:nvPr>
            <p:extLst>
              <p:ext uri="{D42A27DB-BD31-4B8C-83A1-F6EECF244321}">
                <p14:modId xmlns:p14="http://schemas.microsoft.com/office/powerpoint/2010/main" val="2533030444"/>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2800" b="1">
                          <a:solidFill>
                            <a:schemeClr val="tx2"/>
                          </a:solidFill>
                          <a:latin typeface="Arial" panose="020B0604020202020204" pitchFamily="34" charset="0"/>
                        </a:rPr>
                        <a:t>20%</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87" name="D_ba9f9a88d8618bae">
            <a:extLst>
              <a:ext uri="{FF2B5EF4-FFF2-40B4-BE49-F238E27FC236}">
                <a16:creationId xmlns:a16="http://schemas.microsoft.com/office/drawing/2014/main" id="{1EA1A6B8-7020-4117-B2DA-AC83C64E10B6}"/>
              </a:ext>
            </a:extLst>
          </p:cNvPr>
          <p:cNvGraphicFramePr>
            <a:graphicFrameLocks noGrp="1"/>
          </p:cNvGraphicFramePr>
          <p:nvPr>
            <p:extLst>
              <p:ext uri="{D42A27DB-BD31-4B8C-83A1-F6EECF244321}">
                <p14:modId xmlns:p14="http://schemas.microsoft.com/office/powerpoint/2010/main" val="1736323456"/>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2800" b="1">
                          <a:solidFill>
                            <a:schemeClr val="tx2"/>
                          </a:solidFill>
                          <a:latin typeface="Arial" panose="020B0604020202020204" pitchFamily="34" charset="0"/>
                        </a:rPr>
                        <a:t>3%</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88" name="TextBox 87">
            <a:extLst>
              <a:ext uri="{FF2B5EF4-FFF2-40B4-BE49-F238E27FC236}">
                <a16:creationId xmlns:a16="http://schemas.microsoft.com/office/drawing/2014/main"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id="{2D46EFF9-7CF0-4604-85B5-FB38891A2639}"/>
              </a:ext>
            </a:extLst>
          </p:cNvPr>
          <p:cNvGraphicFramePr>
            <a:graphicFrameLocks noGrp="1"/>
          </p:cNvGraphicFramePr>
          <p:nvPr>
            <p:extLst>
              <p:ext uri="{D42A27DB-BD31-4B8C-83A1-F6EECF244321}">
                <p14:modId xmlns:p14="http://schemas.microsoft.com/office/powerpoint/2010/main" val="2195335610"/>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90" name="TextBox 89">
            <a:extLst>
              <a:ext uri="{FF2B5EF4-FFF2-40B4-BE49-F238E27FC236}">
                <a16:creationId xmlns:a16="http://schemas.microsoft.com/office/drawing/2014/main"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id="{831612A6-F7C6-4223-8BA2-877E09DB69B3}"/>
              </a:ext>
            </a:extLst>
          </p:cNvPr>
          <p:cNvGraphicFramePr>
            <a:graphicFrameLocks/>
          </p:cNvGraphicFramePr>
          <p:nvPr>
            <p:extLst>
              <p:ext uri="{D42A27DB-BD31-4B8C-83A1-F6EECF244321}">
                <p14:modId xmlns:p14="http://schemas.microsoft.com/office/powerpoint/2010/main" val="2447936367"/>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id="{5D9A3B5C-D038-4453-BB28-BEA9BE10BADD}"/>
              </a:ext>
            </a:extLst>
          </p:cNvPr>
          <p:cNvGraphicFramePr>
            <a:graphicFrameLocks noGrp="1"/>
          </p:cNvGraphicFramePr>
          <p:nvPr>
            <p:extLst>
              <p:ext uri="{D42A27DB-BD31-4B8C-83A1-F6EECF244321}">
                <p14:modId xmlns:p14="http://schemas.microsoft.com/office/powerpoint/2010/main" val="4077122608"/>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40" name="TextBox 1">
            <a:extLst>
              <a:ext uri="{FF2B5EF4-FFF2-40B4-BE49-F238E27FC236}">
                <a16:creationId xmlns:a16="http://schemas.microsoft.com/office/drawing/2014/main"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(11%)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3085646721"/>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389529129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2317738959"/>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(20,365); PCN bases range from 171 to 1,031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2" name="Rectangle 21">
            <a:extLst>
              <a:ext uri="{FF2B5EF4-FFF2-40B4-BE49-F238E27FC236}">
                <a16:creationId xmlns:a16="http://schemas.microsoft.com/office/drawing/2014/main"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39743238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(2,726)</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id="{E64D5F25-7C74-4983-A4F7-BBF9B7A0B467}"/>
              </a:ext>
            </a:extLst>
          </p:cNvPr>
          <p:cNvGraphicFramePr>
            <a:graphicFrameLocks/>
          </p:cNvGraphicFramePr>
          <p:nvPr>
            <p:extLst>
              <p:ext uri="{D42A27DB-BD31-4B8C-83A1-F6EECF244321}">
                <p14:modId xmlns:p14="http://schemas.microsoft.com/office/powerpoint/2010/main" val="3863920667"/>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638794200"/>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2094634988"/>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2696099233"/>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3235972781"/>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427409744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1160914951"/>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562824344"/>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67520087"/>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2772319565"/>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371235761"/>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(22,774); ICS 2020 (20,113); PCN bases range from 209 to 1,161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3242416257"/>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63%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id="{7D24D653-72BD-4312-9943-891490F5F781}"/>
              </a:ext>
            </a:extLst>
          </p:cNvPr>
          <p:cNvGraphicFramePr/>
          <p:nvPr>
            <p:extLst>
              <p:ext uri="{D42A27DB-BD31-4B8C-83A1-F6EECF244321}">
                <p14:modId xmlns:p14="http://schemas.microsoft.com/office/powerpoint/2010/main" val="355730418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29133897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314351772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id="{92DE1580-DB4D-4962-921A-2F8B99575852}"/>
              </a:ext>
            </a:extLst>
          </p:cNvPr>
          <p:cNvGraphicFramePr/>
          <p:nvPr>
            <p:extLst>
              <p:ext uri="{D42A27DB-BD31-4B8C-83A1-F6EECF244321}">
                <p14:modId xmlns:p14="http://schemas.microsoft.com/office/powerpoint/2010/main" val="1987119928"/>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1196496676"/>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(22,774); PCN bases range from 209 to 1,161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17dccc4bd35a270"/>
          <p:cNvGraphicFramePr/>
          <p:nvPr>
            <p:extLst>
              <p:ext uri="{D42A27DB-BD31-4B8C-83A1-F6EECF244321}">
                <p14:modId xmlns:p14="http://schemas.microsoft.com/office/powerpoint/2010/main" val="670231058"/>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37610329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822282821"/>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2591449444"/>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51322793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1992540622"/>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(22,737); PCN bases range from 211 to 1,151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Rectangle 16">
            <a:extLst>
              <a:ext uri="{FF2B5EF4-FFF2-40B4-BE49-F238E27FC236}">
                <a16:creationId xmlns:a16="http://schemas.microsoft.com/office/drawing/2014/main"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371886741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152603511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2519468473"/>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3457479897"/>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(21,650); PCN bases range from 200 to 1,085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47" name="Rectangle 46">
            <a:extLst>
              <a:ext uri="{FF2B5EF4-FFF2-40B4-BE49-F238E27FC236}">
                <a16:creationId xmlns:a16="http://schemas.microsoft.com/office/drawing/2014/main"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id="{FA9B2EEA-084C-4560-8FC1-E7DD59C99696}"/>
              </a:ext>
            </a:extLst>
          </p:cNvPr>
          <p:cNvGraphicFramePr/>
          <p:nvPr>
            <p:extLst>
              <p:ext uri="{D42A27DB-BD31-4B8C-83A1-F6EECF244321}">
                <p14:modId xmlns:p14="http://schemas.microsoft.com/office/powerpoint/2010/main" val="203181146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id="{FFDB5213-2938-48A7-8BF1-6DE4369BB812}"/>
              </a:ext>
            </a:extLst>
          </p:cNvPr>
          <p:cNvGraphicFramePr/>
          <p:nvPr>
            <p:extLst>
              <p:ext uri="{D42A27DB-BD31-4B8C-83A1-F6EECF244321}">
                <p14:modId xmlns:p14="http://schemas.microsoft.com/office/powerpoint/2010/main" val="4051473372"/>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id="{DE2E081C-4162-4853-BAE2-5C2CCFF9EF3C}"/>
              </a:ext>
            </a:extLst>
          </p:cNvPr>
          <p:cNvGraphicFramePr/>
          <p:nvPr>
            <p:extLst>
              <p:ext uri="{D42A27DB-BD31-4B8C-83A1-F6EECF244321}">
                <p14:modId xmlns:p14="http://schemas.microsoft.com/office/powerpoint/2010/main" val="2916829819"/>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id="{0A6139CC-04DA-419D-BD96-24402A98A225}"/>
              </a:ext>
            </a:extLst>
          </p:cNvPr>
          <p:cNvGraphicFramePr>
            <a:graphicFrameLocks noGrp="1"/>
          </p:cNvGraphicFramePr>
          <p:nvPr>
            <p:extLst>
              <p:ext uri="{D42A27DB-BD31-4B8C-83A1-F6EECF244321}">
                <p14:modId xmlns:p14="http://schemas.microsoft.com/office/powerpoint/2010/main" val="2077947701"/>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cxnSp>
        <p:nvCxnSpPr>
          <p:cNvPr id="83" name="Straight Connector 82">
            <a:extLst>
              <a:ext uri="{FF2B5EF4-FFF2-40B4-BE49-F238E27FC236}">
                <a16:creationId xmlns:a16="http://schemas.microsoft.com/office/drawing/2014/main"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id="{0E678451-731C-41E3-ADC1-9EC2E9DA8EAC}"/>
              </a:ext>
            </a:extLst>
          </p:cNvPr>
          <p:cNvGraphicFramePr>
            <a:graphicFrameLocks noGrp="1"/>
          </p:cNvGraphicFramePr>
          <p:nvPr>
            <p:extLst>
              <p:ext uri="{D42A27DB-BD31-4B8C-83A1-F6EECF244321}">
                <p14:modId xmlns:p14="http://schemas.microsoft.com/office/powerpoint/2010/main" val="4054691160"/>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0" name="D_a3e4bbb241567847">
            <a:extLst>
              <a:ext uri="{FF2B5EF4-FFF2-40B4-BE49-F238E27FC236}">
                <a16:creationId xmlns:a16="http://schemas.microsoft.com/office/drawing/2014/main" id="{2C763365-14BB-439B-9733-F30BCC81DA96}"/>
              </a:ext>
            </a:extLst>
          </p:cNvPr>
          <p:cNvGraphicFramePr>
            <a:graphicFrameLocks noGrp="1"/>
          </p:cNvGraphicFramePr>
          <p:nvPr>
            <p:extLst>
              <p:ext uri="{D42A27DB-BD31-4B8C-83A1-F6EECF244321}">
                <p14:modId xmlns:p14="http://schemas.microsoft.com/office/powerpoint/2010/main" val="1549525107"/>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1" name="D_73aefe1cc3b71847">
            <a:extLst>
              <a:ext uri="{FF2B5EF4-FFF2-40B4-BE49-F238E27FC236}">
                <a16:creationId xmlns:a16="http://schemas.microsoft.com/office/drawing/2014/main" id="{BDE7D0A4-8269-44A3-9B44-DA385469F31D}"/>
              </a:ext>
            </a:extLst>
          </p:cNvPr>
          <p:cNvGraphicFramePr>
            <a:graphicFrameLocks noGrp="1"/>
          </p:cNvGraphicFramePr>
          <p:nvPr>
            <p:extLst>
              <p:ext uri="{D42A27DB-BD31-4B8C-83A1-F6EECF244321}">
                <p14:modId xmlns:p14="http://schemas.microsoft.com/office/powerpoint/2010/main" val="881379925"/>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92" name="TextBox 91">
            <a:extLst>
              <a:ext uri="{FF2B5EF4-FFF2-40B4-BE49-F238E27FC236}">
                <a16:creationId xmlns:a16="http://schemas.microsoft.com/office/drawing/2014/main"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id="{FBE482DB-AC88-409C-989F-631D2EA40C77}"/>
              </a:ext>
            </a:extLst>
          </p:cNvPr>
          <p:cNvGraphicFramePr>
            <a:graphicFrameLocks noGrp="1"/>
          </p:cNvGraphicFramePr>
          <p:nvPr>
            <p:extLst>
              <p:ext uri="{D42A27DB-BD31-4B8C-83A1-F6EECF244321}">
                <p14:modId xmlns:p14="http://schemas.microsoft.com/office/powerpoint/2010/main" val="2044792655"/>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rgbClr val="003E74"/>
                          </a:solidFill>
                          <a:latin typeface="Arial" panose="020B0604020202020204" pitchFamily="34" charset="0"/>
                        </a:rPr>
                        <a:t>91%</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95" name="TextBox 94">
            <a:extLst>
              <a:ext uri="{FF2B5EF4-FFF2-40B4-BE49-F238E27FC236}">
                <a16:creationId xmlns:a16="http://schemas.microsoft.com/office/drawing/2014/main"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id="{5680F877-1B9B-4F1C-B747-3461500FD298}"/>
              </a:ext>
            </a:extLst>
          </p:cNvPr>
          <p:cNvGraphicFramePr>
            <a:graphicFrameLocks/>
          </p:cNvGraphicFramePr>
          <p:nvPr>
            <p:extLst>
              <p:ext uri="{D42A27DB-BD31-4B8C-83A1-F6EECF244321}">
                <p14:modId xmlns:p14="http://schemas.microsoft.com/office/powerpoint/2010/main" val="1790130999"/>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3472978118"/>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367456036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451693719"/>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(21,650); PCN bases range from 200 to 1,085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2" name="Rectangle 21">
            <a:extLst>
              <a:ext uri="{FF2B5EF4-FFF2-40B4-BE49-F238E27FC236}">
                <a16:creationId xmlns:a16="http://schemas.microsoft.com/office/drawing/2014/main"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(22,789; 22,202; 22,404)</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323296673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id="{F56F5EAF-486B-43F2-A89E-A00F0CC463D2}"/>
              </a:ext>
            </a:extLst>
          </p:cNvPr>
          <p:cNvGraphicFramePr/>
          <p:nvPr>
            <p:extLst>
              <p:ext uri="{D42A27DB-BD31-4B8C-83A1-F6EECF244321}">
                <p14:modId xmlns:p14="http://schemas.microsoft.com/office/powerpoint/2010/main" val="1177331915"/>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770010868"/>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val="20000"/>
                    </a:ext>
                  </a:extLst>
                </a:gridCol>
                <a:gridCol w="2448272">
                  <a:extLst>
                    <a:ext uri="{9D8B030D-6E8A-4147-A177-3AD203B41FA5}">
                      <a16:colId xmlns:a16="http://schemas.microsoft.com/office/drawing/2014/main" val="20001"/>
                    </a:ext>
                  </a:extLst>
                </a:gridCol>
                <a:gridCol w="2681188">
                  <a:extLst>
                    <a:ext uri="{9D8B030D-6E8A-4147-A177-3AD203B41FA5}">
                      <a16:colId xmlns:a16="http://schemas.microsoft.com/office/drawing/2014/main"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2004235077"/>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val="20000"/>
                    </a:ext>
                  </a:extLst>
                </a:gridCol>
                <a:gridCol w="2448272">
                  <a:extLst>
                    <a:ext uri="{9D8B030D-6E8A-4147-A177-3AD203B41FA5}">
                      <a16:colId xmlns:a16="http://schemas.microsoft.com/office/drawing/2014/main" val="20001"/>
                    </a:ext>
                  </a:extLst>
                </a:gridCol>
                <a:gridCol w="2681188">
                  <a:extLst>
                    <a:ext uri="{9D8B030D-6E8A-4147-A177-3AD203B41FA5}">
                      <a16:colId xmlns:a16="http://schemas.microsoft.com/office/drawing/2014/main" val="20002"/>
                    </a:ext>
                  </a:extLst>
                </a:gridCol>
              </a:tblGrid>
              <a:tr h="363973">
                <a:tc>
                  <a:txBody>
                    <a:bodyPr/>
                    <a:lstStyle/>
                    <a:p>
                      <a:pPr algn="ctr"/>
                      <a:r>
                        <a:rPr lang="en-GB" sz="1200" b="0">
                          <a:solidFill>
                            <a:schemeClr val="bg1"/>
                          </a:solidFill>
                          <a:latin typeface="Arial" panose="020B0604020202020204" pitchFamily="34" charset="0"/>
                        </a:rPr>
                        <a:t>5%</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5%</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5%</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(19,863; 22,120; 22,157)</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168701843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id="{F56F5EAF-486B-43F2-A89E-A00F0CC463D2}"/>
              </a:ext>
            </a:extLst>
          </p:cNvPr>
          <p:cNvGraphicFramePr/>
          <p:nvPr>
            <p:extLst>
              <p:ext uri="{D42A27DB-BD31-4B8C-83A1-F6EECF244321}">
                <p14:modId xmlns:p14="http://schemas.microsoft.com/office/powerpoint/2010/main" val="4115975484"/>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114621319"/>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val="20000"/>
                    </a:ext>
                  </a:extLst>
                </a:gridCol>
                <a:gridCol w="2448272">
                  <a:extLst>
                    <a:ext uri="{9D8B030D-6E8A-4147-A177-3AD203B41FA5}">
                      <a16:colId xmlns:a16="http://schemas.microsoft.com/office/drawing/2014/main" val="20001"/>
                    </a:ext>
                  </a:extLst>
                </a:gridCol>
                <a:gridCol w="2681188">
                  <a:extLst>
                    <a:ext uri="{9D8B030D-6E8A-4147-A177-3AD203B41FA5}">
                      <a16:colId xmlns:a16="http://schemas.microsoft.com/office/drawing/2014/main"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4191362340"/>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val="20000"/>
                    </a:ext>
                  </a:extLst>
                </a:gridCol>
                <a:gridCol w="2448272">
                  <a:extLst>
                    <a:ext uri="{9D8B030D-6E8A-4147-A177-3AD203B41FA5}">
                      <a16:colId xmlns:a16="http://schemas.microsoft.com/office/drawing/2014/main" val="20001"/>
                    </a:ext>
                  </a:extLst>
                </a:gridCol>
                <a:gridCol w="2681188">
                  <a:extLst>
                    <a:ext uri="{9D8B030D-6E8A-4147-A177-3AD203B41FA5}">
                      <a16:colId xmlns:a16="http://schemas.microsoft.com/office/drawing/2014/main" val="20002"/>
                    </a:ext>
                  </a:extLst>
                </a:gridCol>
              </a:tblGrid>
              <a:tr h="363973">
                <a:tc>
                  <a:txBody>
                    <a:bodyPr/>
                    <a:lstStyle/>
                    <a:p>
                      <a:pPr algn="ctr"/>
                      <a:r>
                        <a:rPr lang="en-GB" sz="1200" b="0">
                          <a:solidFill>
                            <a:schemeClr val="bg1"/>
                          </a:solidFill>
                          <a:latin typeface="Arial" panose="020B0604020202020204" pitchFamily="34" charset="0"/>
                        </a:rPr>
                        <a:t>10%</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8%</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 name="TextBox 1">
            <a:extLst>
              <a:ext uri="{FF2B5EF4-FFF2-40B4-BE49-F238E27FC236}">
                <a16:creationId xmlns:a16="http://schemas.microsoft.com/office/drawing/2014/main"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id="{40EDB6FA-2721-43E2-BF7F-90FEE8821599}"/>
              </a:ext>
            </a:extLst>
          </p:cNvPr>
          <p:cNvGraphicFramePr>
            <a:graphicFrameLocks/>
          </p:cNvGraphicFramePr>
          <p:nvPr>
            <p:extLst>
              <p:ext uri="{D42A27DB-BD31-4B8C-83A1-F6EECF244321}">
                <p14:modId xmlns:p14="http://schemas.microsoft.com/office/powerpoint/2010/main" val="1552205746"/>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2184133215"/>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3092855188"/>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18%</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3644139273"/>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112430101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2570910416"/>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(10,974); ICS 2020 (9,167); PCN bases range from 112 to 628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1541488156"/>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82%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1781274261"/>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id="{5A2993AB-5A19-47EE-8599-D6F86E613F43}"/>
              </a:ext>
            </a:extLst>
          </p:cNvPr>
          <p:cNvGraphicFramePr/>
          <p:nvPr>
            <p:extLst>
              <p:ext uri="{D42A27DB-BD31-4B8C-83A1-F6EECF244321}">
                <p14:modId xmlns:p14="http://schemas.microsoft.com/office/powerpoint/2010/main" val="390465843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055030508"/>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424870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id="{92DE1580-DB4D-4962-921A-2F8B99575852}"/>
              </a:ext>
            </a:extLst>
          </p:cNvPr>
          <p:cNvGraphicFramePr/>
          <p:nvPr>
            <p:extLst>
              <p:ext uri="{D42A27DB-BD31-4B8C-83A1-F6EECF244321}">
                <p14:modId xmlns:p14="http://schemas.microsoft.com/office/powerpoint/2010/main" val="1710297333"/>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id="{7F7542FF-B152-4E54-B059-A30ADEEED643}"/>
              </a:ext>
            </a:extLst>
          </p:cNvPr>
          <p:cNvGraphicFramePr/>
          <p:nvPr>
            <p:extLst>
              <p:ext uri="{D42A27DB-BD31-4B8C-83A1-F6EECF244321}">
                <p14:modId xmlns:p14="http://schemas.microsoft.com/office/powerpoint/2010/main" val="3292991379"/>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id="{73557706-CCA8-4D89-9023-A7D8DEDF6E4A}"/>
              </a:ext>
            </a:extLst>
          </p:cNvPr>
          <p:cNvGraphicFramePr/>
          <p:nvPr>
            <p:extLst>
              <p:ext uri="{D42A27DB-BD31-4B8C-83A1-F6EECF244321}">
                <p14:modId xmlns:p14="http://schemas.microsoft.com/office/powerpoint/2010/main" val="2403205311"/>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id="{8D2C9474-AAC3-4AC1-B163-CAB2C0E8BFCB}"/>
              </a:ext>
            </a:extLst>
          </p:cNvPr>
          <p:cNvGraphicFramePr>
            <a:graphicFrameLocks noGrp="1"/>
          </p:cNvGraphicFramePr>
          <p:nvPr>
            <p:extLst>
              <p:ext uri="{D42A27DB-BD31-4B8C-83A1-F6EECF244321}">
                <p14:modId xmlns:p14="http://schemas.microsoft.com/office/powerpoint/2010/main" val="1810617238"/>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id="{4AEA36EB-63E9-40F7-B025-DDBAE677AFD0}"/>
              </a:ext>
            </a:extLst>
          </p:cNvPr>
          <p:cNvGraphicFramePr>
            <a:graphicFrameLocks/>
          </p:cNvGraphicFramePr>
          <p:nvPr>
            <p:extLst>
              <p:ext uri="{D42A27DB-BD31-4B8C-83A1-F6EECF244321}">
                <p14:modId xmlns:p14="http://schemas.microsoft.com/office/powerpoint/2010/main" val="1423698034"/>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4200886053"/>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3761672229"/>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2254455409"/>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407089132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4263287264"/>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(9,452); ICS 2020 (8,677); PCN bases range from 84 to 529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2004591868"/>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id="{3FF89623-6F95-457A-B35F-5875194CBD9C}"/>
              </a:ext>
            </a:extLst>
          </p:cNvPr>
          <p:cNvGraphicFramePr/>
          <p:nvPr>
            <p:extLst>
              <p:ext uri="{D42A27DB-BD31-4B8C-83A1-F6EECF244321}">
                <p14:modId xmlns:p14="http://schemas.microsoft.com/office/powerpoint/2010/main" val="3258149374"/>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id="{18028F7A-6B8D-44E0-A0C3-B0A806211E2A}"/>
              </a:ext>
            </a:extLst>
          </p:cNvPr>
          <p:cNvGraphicFramePr/>
          <p:nvPr>
            <p:extLst>
              <p:ext uri="{D42A27DB-BD31-4B8C-83A1-F6EECF244321}">
                <p14:modId xmlns:p14="http://schemas.microsoft.com/office/powerpoint/2010/main" val="3104819171"/>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id="{BC685492-2417-40EF-B6D9-F0E590A5C515}"/>
              </a:ext>
            </a:extLst>
          </p:cNvPr>
          <p:cNvGraphicFramePr>
            <a:graphicFrameLocks noGrp="1"/>
          </p:cNvGraphicFramePr>
          <p:nvPr>
            <p:extLst>
              <p:ext uri="{D42A27DB-BD31-4B8C-83A1-F6EECF244321}">
                <p14:modId xmlns:p14="http://schemas.microsoft.com/office/powerpoint/2010/main" val="358862213"/>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4025897863"/>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id="{D5FB2BAB-0703-4F1F-88A4-47516F5ACC6D}"/>
              </a:ext>
            </a:extLst>
          </p:cNvPr>
          <p:cNvGraphicFramePr/>
          <p:nvPr>
            <p:extLst>
              <p:ext uri="{D42A27DB-BD31-4B8C-83A1-F6EECF244321}">
                <p14:modId xmlns:p14="http://schemas.microsoft.com/office/powerpoint/2010/main" val="325380869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3996781839"/>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367893304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id="{237784D6-00CD-4DFC-BB01-2123900E03C2}"/>
              </a:ext>
            </a:extLst>
          </p:cNvPr>
          <p:cNvGraphicFramePr/>
          <p:nvPr>
            <p:extLst>
              <p:ext uri="{D42A27DB-BD31-4B8C-83A1-F6EECF244321}">
                <p14:modId xmlns:p14="http://schemas.microsoft.com/office/powerpoint/2010/main" val="482020675"/>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1411411744"/>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200963217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2158089336"/>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(9,452); PCN bases range from 84 to 529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8" name="Rectangle 17">
            <a:extLst>
              <a:ext uri="{FF2B5EF4-FFF2-40B4-BE49-F238E27FC236}">
                <a16:creationId xmlns:a16="http://schemas.microsoft.com/office/drawing/2014/main"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id="{1ECB861F-E841-4A03-8362-445659F0404B}"/>
              </a:ext>
            </a:extLst>
          </p:cNvPr>
          <p:cNvGraphicFramePr>
            <a:graphicFrameLocks/>
          </p:cNvGraphicFramePr>
          <p:nvPr>
            <p:extLst>
              <p:ext uri="{D42A27DB-BD31-4B8C-83A1-F6EECF244321}">
                <p14:modId xmlns:p14="http://schemas.microsoft.com/office/powerpoint/2010/main" val="124001532"/>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2261088932"/>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279814208"/>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18%</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3826718292"/>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325026967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233172863"/>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(21,531); ICS 2020 (19,905); PCN bases range from 181 to 1,134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1135034455"/>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62%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id="{5C7883C2-827C-4E1A-B264-E6604AE9D7B2}"/>
              </a:ext>
            </a:extLst>
          </p:cNvPr>
          <p:cNvGraphicFramePr/>
          <p:nvPr>
            <p:extLst>
              <p:ext uri="{D42A27DB-BD31-4B8C-83A1-F6EECF244321}">
                <p14:modId xmlns:p14="http://schemas.microsoft.com/office/powerpoint/2010/main" val="3120073230"/>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id="{1A03F2BB-199D-4608-A57A-3CDAC05487F2}"/>
              </a:ext>
            </a:extLst>
          </p:cNvPr>
          <p:cNvGraphicFramePr/>
          <p:nvPr>
            <p:extLst>
              <p:ext uri="{D42A27DB-BD31-4B8C-83A1-F6EECF244321}">
                <p14:modId xmlns:p14="http://schemas.microsoft.com/office/powerpoint/2010/main" val="3078372330"/>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id="{6D1BA441-8DE0-4E9E-96AC-1661A16F248B}"/>
              </a:ext>
            </a:extLst>
          </p:cNvPr>
          <p:cNvGraphicFramePr>
            <a:graphicFrameLocks noGrp="1"/>
          </p:cNvGraphicFramePr>
          <p:nvPr>
            <p:extLst>
              <p:ext uri="{D42A27DB-BD31-4B8C-83A1-F6EECF244321}">
                <p14:modId xmlns:p14="http://schemas.microsoft.com/office/powerpoint/2010/main" val="547994030"/>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3448031545"/>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id="{79209C0A-AE7D-4082-A904-A1697ADBE414}"/>
              </a:ext>
            </a:extLst>
          </p:cNvPr>
          <p:cNvGraphicFramePr/>
          <p:nvPr>
            <p:extLst>
              <p:ext uri="{D42A27DB-BD31-4B8C-83A1-F6EECF244321}">
                <p14:modId xmlns:p14="http://schemas.microsoft.com/office/powerpoint/2010/main" val="131925709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1457321918"/>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372900537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id="{92DE1580-DB4D-4962-921A-2F8B99575852}"/>
              </a:ext>
            </a:extLst>
          </p:cNvPr>
          <p:cNvGraphicFramePr/>
          <p:nvPr>
            <p:extLst>
              <p:ext uri="{D42A27DB-BD31-4B8C-83A1-F6EECF244321}">
                <p14:modId xmlns:p14="http://schemas.microsoft.com/office/powerpoint/2010/main" val="2436482145"/>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(6%)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299402189"/>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(21,531); 
PCN bases range from 181 to 1,134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0a5c4a60ce75c6e"/>
          <p:cNvGraphicFramePr/>
          <p:nvPr>
            <p:extLst>
              <p:ext uri="{D42A27DB-BD31-4B8C-83A1-F6EECF244321}">
                <p14:modId xmlns:p14="http://schemas.microsoft.com/office/powerpoint/2010/main" val="1484054448"/>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233705450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(5,305)</a:t>
            </a:r>
            <a:endParaRPr lang="en-GB" dirty="0"/>
          </a:p>
        </p:txBody>
      </p:sp>
      <p:sp>
        <p:nvSpPr>
          <p:cNvPr id="7" name="Rectangle 6">
            <a:extLst>
              <a:ext uri="{FF2B5EF4-FFF2-40B4-BE49-F238E27FC236}">
                <a16:creationId xmlns:a16="http://schemas.microsoft.com/office/drawing/2014/main"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id="{6BCAA466-5590-4C0D-9E30-3A03AA690100}"/>
              </a:ext>
            </a:extLst>
          </p:cNvPr>
          <p:cNvGraphicFramePr>
            <a:graphicFrameLocks/>
          </p:cNvGraphicFramePr>
          <p:nvPr>
            <p:extLst>
              <p:ext uri="{D42A27DB-BD31-4B8C-83A1-F6EECF244321}">
                <p14:modId xmlns:p14="http://schemas.microsoft.com/office/powerpoint/2010/main" val="4448303"/>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162058002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id="{F9527DCE-87D4-4EE7-B133-40247370670D}"/>
              </a:ext>
            </a:extLst>
          </p:cNvPr>
          <p:cNvGraphicFramePr>
            <a:graphicFrameLocks/>
          </p:cNvGraphicFramePr>
          <p:nvPr>
            <p:extLst>
              <p:ext uri="{D42A27DB-BD31-4B8C-83A1-F6EECF244321}">
                <p14:modId xmlns:p14="http://schemas.microsoft.com/office/powerpoint/2010/main" val="2983300830"/>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id="{A9AEC062-CA0F-4B82-B990-7404C13F5963}"/>
              </a:ext>
            </a:extLst>
          </p:cNvPr>
          <p:cNvGraphicFramePr>
            <a:graphicFrameLocks noGrp="1"/>
          </p:cNvGraphicFramePr>
          <p:nvPr>
            <p:extLst>
              <p:ext uri="{D42A27DB-BD31-4B8C-83A1-F6EECF244321}">
                <p14:modId xmlns:p14="http://schemas.microsoft.com/office/powerpoint/2010/main" val="2606125240"/>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8" name="D_d7b7e55407a48fd1">
            <a:extLst>
              <a:ext uri="{FF2B5EF4-FFF2-40B4-BE49-F238E27FC236}">
                <a16:creationId xmlns:a16="http://schemas.microsoft.com/office/drawing/2014/main" id="{16C84D7F-A164-4460-BBCE-364451711B92}"/>
              </a:ext>
            </a:extLst>
          </p:cNvPr>
          <p:cNvGraphicFramePr>
            <a:graphicFrameLocks noGrp="1"/>
          </p:cNvGraphicFramePr>
          <p:nvPr>
            <p:extLst>
              <p:ext uri="{D42A27DB-BD31-4B8C-83A1-F6EECF244321}">
                <p14:modId xmlns:p14="http://schemas.microsoft.com/office/powerpoint/2010/main" val="2364138623"/>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9" name="D_d45a6495887ba0fc">
            <a:extLst>
              <a:ext uri="{FF2B5EF4-FFF2-40B4-BE49-F238E27FC236}">
                <a16:creationId xmlns:a16="http://schemas.microsoft.com/office/drawing/2014/main" id="{2CA9F03A-6C1F-4203-A6A8-A64DA535D121}"/>
              </a:ext>
            </a:extLst>
          </p:cNvPr>
          <p:cNvGraphicFramePr>
            <a:graphicFrameLocks noGrp="1"/>
          </p:cNvGraphicFramePr>
          <p:nvPr>
            <p:extLst>
              <p:ext uri="{D42A27DB-BD31-4B8C-83A1-F6EECF244321}">
                <p14:modId xmlns:p14="http://schemas.microsoft.com/office/powerpoint/2010/main" val="2107088020"/>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40" name="TextBox 39">
            <a:extLst>
              <a:ext uri="{FF2B5EF4-FFF2-40B4-BE49-F238E27FC236}">
                <a16:creationId xmlns:a16="http://schemas.microsoft.com/office/drawing/2014/main"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id="{D5A8BC58-8576-4EDC-994F-1E9B7CC67BBC}"/>
              </a:ext>
            </a:extLst>
          </p:cNvPr>
          <p:cNvGraphicFramePr>
            <a:graphicFrameLocks noGrp="1"/>
          </p:cNvGraphicFramePr>
          <p:nvPr>
            <p:extLst>
              <p:ext uri="{D42A27DB-BD31-4B8C-83A1-F6EECF244321}">
                <p14:modId xmlns:p14="http://schemas.microsoft.com/office/powerpoint/2010/main" val="2304150520"/>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(4,720); ICS 2020 (4,131)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2" name="D_3c6e922016313377" hidden="1">
            <a:extLst>
              <a:ext uri="{FF2B5EF4-FFF2-40B4-BE49-F238E27FC236}">
                <a16:creationId xmlns:a16="http://schemas.microsoft.com/office/drawing/2014/main" id="{BE10D8BB-477A-4B55-B08D-F46D582ADFCE}"/>
              </a:ext>
            </a:extLst>
          </p:cNvPr>
          <p:cNvGraphicFramePr/>
          <p:nvPr>
            <p:extLst>
              <p:ext uri="{D42A27DB-BD31-4B8C-83A1-F6EECF244321}">
                <p14:modId xmlns:p14="http://schemas.microsoft.com/office/powerpoint/2010/main" val="235919786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id="{96E0D654-AB74-4B81-99B3-AD75C0853961}"/>
              </a:ext>
            </a:extLst>
          </p:cNvPr>
          <p:cNvGraphicFramePr>
            <a:graphicFrameLocks noGrp="1"/>
          </p:cNvGraphicFramePr>
          <p:nvPr>
            <p:extLst>
              <p:ext uri="{D42A27DB-BD31-4B8C-83A1-F6EECF244321}">
                <p14:modId xmlns:p14="http://schemas.microsoft.com/office/powerpoint/2010/main" val="368411370"/>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val="20000"/>
                    </a:ext>
                  </a:extLst>
                </a:gridCol>
              </a:tblGrid>
              <a:tr h="504056">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4" name="TextBox 53">
            <a:extLst>
              <a:ext uri="{FF2B5EF4-FFF2-40B4-BE49-F238E27FC236}">
                <a16:creationId xmlns:a16="http://schemas.microsoft.com/office/drawing/2014/main"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id="{4C03FE96-2CBF-4C82-B26C-118C0E994193}"/>
              </a:ext>
            </a:extLst>
          </p:cNvPr>
          <p:cNvGraphicFramePr>
            <a:graphicFrameLocks noGrp="1"/>
          </p:cNvGraphicFramePr>
          <p:nvPr>
            <p:extLst>
              <p:ext uri="{D42A27DB-BD31-4B8C-83A1-F6EECF244321}">
                <p14:modId xmlns:p14="http://schemas.microsoft.com/office/powerpoint/2010/main" val="2647357580"/>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60" name="D_3b251f3c426c31a3" hidden="1">
            <a:extLst>
              <a:ext uri="{FF2B5EF4-FFF2-40B4-BE49-F238E27FC236}">
                <a16:creationId xmlns:a16="http://schemas.microsoft.com/office/drawing/2014/main" id="{8CEF85AA-A808-45D0-BF54-6DAEA5480160}"/>
              </a:ext>
            </a:extLst>
          </p:cNvPr>
          <p:cNvGraphicFramePr/>
          <p:nvPr>
            <p:extLst>
              <p:ext uri="{D42A27DB-BD31-4B8C-83A1-F6EECF244321}">
                <p14:modId xmlns:p14="http://schemas.microsoft.com/office/powerpoint/2010/main" val="193288158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id="{14E440A5-F3BE-4475-A2E3-F69D1AA6E71F}"/>
              </a:ext>
            </a:extLst>
          </p:cNvPr>
          <p:cNvGraphicFramePr/>
          <p:nvPr>
            <p:extLst>
              <p:ext uri="{D42A27DB-BD31-4B8C-83A1-F6EECF244321}">
                <p14:modId xmlns:p14="http://schemas.microsoft.com/office/powerpoint/2010/main" val="2358300559"/>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232420607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id="{C5E6E9E5-A757-400E-9915-6D7418B3064D}"/>
              </a:ext>
            </a:extLst>
          </p:cNvPr>
          <p:cNvGraphicFramePr>
            <a:graphicFrameLocks/>
          </p:cNvGraphicFramePr>
          <p:nvPr>
            <p:extLst>
              <p:ext uri="{D42A27DB-BD31-4B8C-83A1-F6EECF244321}">
                <p14:modId xmlns:p14="http://schemas.microsoft.com/office/powerpoint/2010/main" val="1210831926"/>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id="{625AA9E0-9EEF-4408-9CA0-B6A2DAF372AF}"/>
              </a:ext>
            </a:extLst>
          </p:cNvPr>
          <p:cNvGraphicFramePr>
            <a:graphicFrameLocks noGrp="1"/>
          </p:cNvGraphicFramePr>
          <p:nvPr>
            <p:extLst>
              <p:ext uri="{D42A27DB-BD31-4B8C-83A1-F6EECF244321}">
                <p14:modId xmlns:p14="http://schemas.microsoft.com/office/powerpoint/2010/main" val="2121528717"/>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19%</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6" name="D_fb208f27f055a6ca">
            <a:extLst>
              <a:ext uri="{FF2B5EF4-FFF2-40B4-BE49-F238E27FC236}">
                <a16:creationId xmlns:a16="http://schemas.microsoft.com/office/drawing/2014/main" id="{C27CF594-08DA-489A-AAF0-6CCD12A9DDA5}"/>
              </a:ext>
            </a:extLst>
          </p:cNvPr>
          <p:cNvGraphicFramePr>
            <a:graphicFrameLocks noGrp="1"/>
          </p:cNvGraphicFramePr>
          <p:nvPr>
            <p:extLst>
              <p:ext uri="{D42A27DB-BD31-4B8C-83A1-F6EECF244321}">
                <p14:modId xmlns:p14="http://schemas.microsoft.com/office/powerpoint/2010/main" val="3833961876"/>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8" name="D_74dc103df97836ca">
            <a:extLst>
              <a:ext uri="{FF2B5EF4-FFF2-40B4-BE49-F238E27FC236}">
                <a16:creationId xmlns:a16="http://schemas.microsoft.com/office/drawing/2014/main" id="{2FD53B22-1079-435C-9216-086B15163501}"/>
              </a:ext>
            </a:extLst>
          </p:cNvPr>
          <p:cNvGraphicFramePr>
            <a:graphicFrameLocks noGrp="1"/>
          </p:cNvGraphicFramePr>
          <p:nvPr>
            <p:extLst>
              <p:ext uri="{D42A27DB-BD31-4B8C-83A1-F6EECF244321}">
                <p14:modId xmlns:p14="http://schemas.microsoft.com/office/powerpoint/2010/main" val="1833498653"/>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9" name="D_9772ce49898aa419_CalcTable">
            <a:extLst>
              <a:ext uri="{FF2B5EF4-FFF2-40B4-BE49-F238E27FC236}">
                <a16:creationId xmlns:a16="http://schemas.microsoft.com/office/drawing/2014/main" id="{212E2DCE-CCE3-4C8B-BB8F-94DA8BE1866D}"/>
              </a:ext>
            </a:extLst>
          </p:cNvPr>
          <p:cNvGraphicFramePr>
            <a:graphicFrameLocks noGrp="1"/>
          </p:cNvGraphicFramePr>
          <p:nvPr>
            <p:extLst>
              <p:ext uri="{D42A27DB-BD31-4B8C-83A1-F6EECF244321}">
                <p14:modId xmlns:p14="http://schemas.microsoft.com/office/powerpoint/2010/main" val="3288546387"/>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(5,038); ICS 2020 (4,343)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40" name="D_9772ce49898aa419" hidden="1">
            <a:extLst>
              <a:ext uri="{FF2B5EF4-FFF2-40B4-BE49-F238E27FC236}">
                <a16:creationId xmlns:a16="http://schemas.microsoft.com/office/drawing/2014/main" id="{C9BC23B6-1CEB-4278-9550-7F62CDC37E2E}"/>
              </a:ext>
            </a:extLst>
          </p:cNvPr>
          <p:cNvGraphicFramePr/>
          <p:nvPr>
            <p:extLst>
              <p:ext uri="{D42A27DB-BD31-4B8C-83A1-F6EECF244321}">
                <p14:modId xmlns:p14="http://schemas.microsoft.com/office/powerpoint/2010/main" val="109026212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id="{093B06E9-2668-4032-B851-EF201C53ADBD}"/>
              </a:ext>
            </a:extLst>
          </p:cNvPr>
          <p:cNvGraphicFramePr>
            <a:graphicFrameLocks noGrp="1"/>
          </p:cNvGraphicFramePr>
          <p:nvPr>
            <p:extLst>
              <p:ext uri="{D42A27DB-BD31-4B8C-83A1-F6EECF244321}">
                <p14:modId xmlns:p14="http://schemas.microsoft.com/office/powerpoint/2010/main" val="1780858891"/>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val="20000"/>
                    </a:ext>
                  </a:extLst>
                </a:gridCol>
              </a:tblGrid>
              <a:tr h="504056">
                <a:tc>
                  <a:txBody>
                    <a:bodyPr/>
                    <a:lstStyle/>
                    <a:p>
                      <a:pPr algn="ctr"/>
                      <a:r>
                        <a:rPr lang="en-GB" sz="3200">
                          <a:solidFill>
                            <a:schemeClr val="accent6"/>
                          </a:solidFill>
                          <a:latin typeface="Arial" panose="020B0604020202020204" pitchFamily="34" charset="0"/>
                        </a:rPr>
                        <a:t>62%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cxnSp>
        <p:nvCxnSpPr>
          <p:cNvPr id="44" name="Straight Connector 43">
            <a:extLst>
              <a:ext uri="{FF2B5EF4-FFF2-40B4-BE49-F238E27FC236}">
                <a16:creationId xmlns:a16="http://schemas.microsoft.com/office/drawing/2014/main"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id="{4A9AB8FC-4B92-4E9B-AED8-67F01C7F6429}"/>
              </a:ext>
            </a:extLst>
          </p:cNvPr>
          <p:cNvGraphicFramePr>
            <a:graphicFrameLocks noGrp="1"/>
          </p:cNvGraphicFramePr>
          <p:nvPr>
            <p:extLst>
              <p:ext uri="{D42A27DB-BD31-4B8C-83A1-F6EECF244321}">
                <p14:modId xmlns:p14="http://schemas.microsoft.com/office/powerpoint/2010/main" val="4081511090"/>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57" name="D_3b251f3c426c31a3" hidden="1">
            <a:extLst>
              <a:ext uri="{FF2B5EF4-FFF2-40B4-BE49-F238E27FC236}">
                <a16:creationId xmlns:a16="http://schemas.microsoft.com/office/drawing/2014/main" id="{2AE4DC77-0485-4FEE-ABED-3D9529817398}"/>
              </a:ext>
            </a:extLst>
          </p:cNvPr>
          <p:cNvGraphicFramePr/>
          <p:nvPr>
            <p:extLst>
              <p:ext uri="{D42A27DB-BD31-4B8C-83A1-F6EECF244321}">
                <p14:modId xmlns:p14="http://schemas.microsoft.com/office/powerpoint/2010/main" val="65582950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id="{E9430BE1-A205-4931-8383-D6C843B1DC6E}"/>
              </a:ext>
            </a:extLst>
          </p:cNvPr>
          <p:cNvGraphicFramePr/>
          <p:nvPr>
            <p:extLst>
              <p:ext uri="{D42A27DB-BD31-4B8C-83A1-F6EECF244321}">
                <p14:modId xmlns:p14="http://schemas.microsoft.com/office/powerpoint/2010/main" val="3915989812"/>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val="20000"/>
                    </a:ext>
                  </a:extLst>
                </a:gridCol>
                <a:gridCol w="2270190">
                  <a:extLst>
                    <a:ext uri="{9D8B030D-6E8A-4147-A177-3AD203B41FA5}">
                      <a16:colId xmlns:a16="http://schemas.microsoft.com/office/drawing/2014/main" val="20001"/>
                    </a:ext>
                  </a:extLst>
                </a:gridCol>
                <a:gridCol w="1537870">
                  <a:extLst>
                    <a:ext uri="{9D8B030D-6E8A-4147-A177-3AD203B41FA5}">
                      <a16:colId xmlns:a16="http://schemas.microsoft.com/office/drawing/2014/main" val="20002"/>
                    </a:ext>
                  </a:extLst>
                </a:gridCol>
                <a:gridCol w="1684335">
                  <a:extLst>
                    <a:ext uri="{9D8B030D-6E8A-4147-A177-3AD203B41FA5}">
                      <a16:colId xmlns:a16="http://schemas.microsoft.com/office/drawing/2014/main" val="20003"/>
                    </a:ext>
                  </a:extLst>
                </a:gridCol>
                <a:gridCol w="1541749">
                  <a:extLst>
                    <a:ext uri="{9D8B030D-6E8A-4147-A177-3AD203B41FA5}">
                      <a16:colId xmlns:a16="http://schemas.microsoft.com/office/drawing/2014/main"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val="10005"/>
                  </a:ext>
                </a:extLst>
              </a:tr>
            </a:tbl>
          </a:graphicData>
        </a:graphic>
      </p:graphicFrame>
      <p:sp>
        <p:nvSpPr>
          <p:cNvPr id="12" name="Rectangle 11">
            <a:extLst>
              <a:ext uri="{FF2B5EF4-FFF2-40B4-BE49-F238E27FC236}">
                <a16:creationId xmlns:a16="http://schemas.microsoft.com/office/drawing/2014/main"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ahyp="http://schemas.microsoft.com/office/drawing/2018/hyperlinkcolor" xmlns="">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54069FE-2210-4459-BE1E-C66AD55A2C2B}">
  <ds:schemaRefs>
    <ds:schemaRef ds:uri="http://schemas.microsoft.com/sharepoint/v3/contenttype/forms"/>
  </ds:schemaRefs>
</ds:datastoreItem>
</file>

<file path=customXml/itemProps2.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49890</TotalTime>
  <Words>6234</Words>
  <Application>Microsoft Office PowerPoint</Application>
  <PresentationFormat>A4 Paper (210x297 mm)</PresentationFormat>
  <Paragraphs>687</Paragraphs>
  <Slides>52</Slides>
  <Notes>52</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52</vt:i4>
      </vt:variant>
    </vt:vector>
  </HeadingPairs>
  <TitlesOfParts>
    <vt:vector size="58" baseType="lpstr">
      <vt:lpstr>Arial</vt:lpstr>
      <vt:lpstr>Arial Black</vt:lpstr>
      <vt:lpstr>Arial MT Std Light</vt:lpstr>
      <vt:lpstr>ITCAvantGardeStd-Md</vt:lpstr>
      <vt:lpstr>UK - Ipsos SRI</vt:lpstr>
      <vt:lpstr>1_UK - Ipsos SRI</vt:lpstr>
      <vt:lpstr>THE BLACK COUNTRY AND WEST BIRMINGHAM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Helpfulness of receptionists at GP practice </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PowerPoint Presentation</vt:lpstr>
      <vt:lpstr>Choice of appointment</vt:lpstr>
      <vt:lpstr>Choice of appointment:  how the PCNs within the ICS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Hayley Lepps</cp:lastModifiedBy>
  <cp:revision>3494</cp:revision>
  <cp:lastPrinted>2018-07-02T16:25:50Z</cp:lastPrinted>
  <dcterms:created xsi:type="dcterms:W3CDTF">2012-04-19T11:10:37Z</dcterms:created>
  <dcterms:modified xsi:type="dcterms:W3CDTF">2021-11-17T11:24:36Z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