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10.xml" ContentType="application/vnd.openxmlformats-officedocument.presentationml.notesSlide+xml"/>
  <Override PartName="/ppt/media/image12.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11.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rts/chart15.xml" ContentType="application/vnd.openxmlformats-officedocument.drawingml.chart+xml"/>
  <Override PartName="/ppt/charts/style2.xml" ContentType="application/vnd.ms-office.chartstyle+xml"/>
  <Override PartName="/ppt/charts/colors2.xml" ContentType="application/vnd.ms-office.chartcolorstyle+xml"/>
  <Override PartName="/ppt/charts/chart16.xml" ContentType="application/vnd.openxmlformats-officedocument.drawingml.chart+xml"/>
  <Override PartName="/ppt/charts/chart17.xml" ContentType="application/vnd.openxmlformats-officedocument.drawingml.chart+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charts/chart24.xml" ContentType="application/vnd.openxmlformats-officedocument.drawingml.chart+xml"/>
  <Override PartName="/ppt/charts/chart25.xml" ContentType="application/vnd.openxmlformats-officedocument.drawingml.chart+xml"/>
  <Override PartName="/ppt/notesSlides/notesSlide16.xml" ContentType="application/vnd.openxmlformats-officedocument.presentationml.notesSlide+xml"/>
  <Override PartName="/ppt/charts/chart26.xml" ContentType="application/vnd.openxmlformats-officedocument.drawingml.chart+xml"/>
  <Override PartName="/ppt/charts/style3.xml" ContentType="application/vnd.ms-office.chartstyle+xml"/>
  <Override PartName="/ppt/charts/colors3.xml" ContentType="application/vnd.ms-office.chartcolorstyl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notesSlides/notesSlide17.xml" ContentType="application/vnd.openxmlformats-officedocument.presentationml.notesSlide+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charts/chart35.xml" ContentType="application/vnd.openxmlformats-officedocument.drawingml.chart+xml"/>
  <Override PartName="/ppt/charts/chart36.xml" ContentType="application/vnd.openxmlformats-officedocument.drawingml.chart+xml"/>
  <Override PartName="/ppt/charts/chart37.xml" ContentType="application/vnd.openxmlformats-officedocument.drawingml.chart+xml"/>
  <Override PartName="/ppt/notesSlides/notesSlide18.xml" ContentType="application/vnd.openxmlformats-officedocument.presentationml.notesSlide+xml"/>
  <Override PartName="/ppt/charts/chart38.xml" ContentType="application/vnd.openxmlformats-officedocument.drawingml.chart+xml"/>
  <Override PartName="/ppt/charts/style4.xml" ContentType="application/vnd.ms-office.chartstyle+xml"/>
  <Override PartName="/ppt/charts/colors4.xml" ContentType="application/vnd.ms-office.chartcolorstyle+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notesSlides/notesSlide19.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20.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21.xml" ContentType="application/vnd.openxmlformats-officedocument.presentationml.notesSlide+xml"/>
  <Override PartName="/ppt/charts/chart54.xml" ContentType="application/vnd.openxmlformats-officedocument.drawingml.chart+xml"/>
  <Override PartName="/ppt/charts/style6.xml" ContentType="application/vnd.ms-office.chartstyle+xml"/>
  <Override PartName="/ppt/charts/colors6.xml" ContentType="application/vnd.ms-office.chartcolorstyle+xml"/>
  <Override PartName="/ppt/charts/chart55.xml" ContentType="application/vnd.openxmlformats-officedocument.drawingml.chart+xml"/>
  <Override PartName="/ppt/charts/chart56.xml" ContentType="application/vnd.openxmlformats-officedocument.drawingml.chart+xml"/>
  <Override PartName="/ppt/notesSlides/notesSlide22.xml" ContentType="application/vnd.openxmlformats-officedocument.presentationml.notesSlide+xml"/>
  <Override PartName="/ppt/charts/chart57.xml" ContentType="application/vnd.openxmlformats-officedocument.drawingml.chart+xml"/>
  <Override PartName="/ppt/charts/style7.xml" ContentType="application/vnd.ms-office.chartstyle+xml"/>
  <Override PartName="/ppt/charts/colors7.xml" ContentType="application/vnd.ms-office.chartcolorstyle+xml"/>
  <Override PartName="/ppt/charts/chart58.xml" ContentType="application/vnd.openxmlformats-officedocument.drawingml.chart+xml"/>
  <Override PartName="/ppt/charts/chart59.xml" ContentType="application/vnd.openxmlformats-officedocument.drawingml.chart+xml"/>
  <Override PartName="/ppt/notesSlides/notesSlide23.xml" ContentType="application/vnd.openxmlformats-officedocument.presentationml.notesSlide+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chart66.xml" ContentType="application/vnd.openxmlformats-officedocument.drawingml.chart+xml"/>
  <Override PartName="/ppt/charts/chart67.xml" ContentType="application/vnd.openxmlformats-officedocument.drawingml.chart+xml"/>
  <Override PartName="/ppt/notesSlides/notesSlide24.xml" ContentType="application/vnd.openxmlformats-officedocument.presentationml.notesSlide+xml"/>
  <Override PartName="/ppt/charts/chart68.xml" ContentType="application/vnd.openxmlformats-officedocument.drawingml.chart+xml"/>
  <Override PartName="/ppt/charts/style8.xml" ContentType="application/vnd.ms-office.chartstyle+xml"/>
  <Override PartName="/ppt/charts/colors8.xml" ContentType="application/vnd.ms-office.chartcolorstyle+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notesSlides/notesSlide25.xml" ContentType="application/vnd.openxmlformats-officedocument.presentationml.notesSlide+xml"/>
  <Override PartName="/ppt/charts/chart72.xml" ContentType="application/vnd.openxmlformats-officedocument.drawingml.chart+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notesSlides/notesSlide26.xml" ContentType="application/vnd.openxmlformats-officedocument.presentationml.notesSlide+xml"/>
  <Override PartName="/ppt/charts/chart80.xml" ContentType="application/vnd.openxmlformats-officedocument.drawingml.chart+xml"/>
  <Override PartName="/ppt/charts/style9.xml" ContentType="application/vnd.ms-office.chartstyle+xml"/>
  <Override PartName="/ppt/charts/colors9.xml" ContentType="application/vnd.ms-office.chartcolorstyle+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notesSlides/notesSlide27.xml" ContentType="application/vnd.openxmlformats-officedocument.presentationml.notesSlide+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chart87.xml" ContentType="application/vnd.openxmlformats-officedocument.drawingml.chart+xml"/>
  <Override PartName="/ppt/charts/chart88.xml" ContentType="application/vnd.openxmlformats-officedocument.drawingml.chart+xml"/>
  <Override PartName="/ppt/charts/chart89.xml" ContentType="application/vnd.openxmlformats-officedocument.drawingml.chart+xml"/>
  <Override PartName="/ppt/charts/chart90.xml" ContentType="application/vnd.openxmlformats-officedocument.drawingml.chart+xml"/>
  <Override PartName="/ppt/charts/chart91.xml" ContentType="application/vnd.openxmlformats-officedocument.drawingml.chart+xml"/>
  <Override PartName="/ppt/theme/themeOverride2.xml" ContentType="application/vnd.openxmlformats-officedocument.themeOverride+xml"/>
  <Override PartName="/ppt/notesSlides/notesSlide28.xml" ContentType="application/vnd.openxmlformats-officedocument.presentationml.notesSlide+xml"/>
  <Override PartName="/ppt/charts/chart92.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charts/chart101.xml" ContentType="application/vnd.openxmlformats-officedocument.drawingml.chart+xml"/>
  <Override PartName="/ppt/charts/chart102.xml" ContentType="application/vnd.openxmlformats-officedocument.drawingml.chart+xml"/>
  <Override PartName="/ppt/charts/chart103.xml" ContentType="application/vnd.openxmlformats-officedocument.drawingml.chart+xml"/>
  <Override PartName="/ppt/notesSlides/notesSlide31.xml" ContentType="application/vnd.openxmlformats-officedocument.presentationml.notesSlide+xml"/>
  <Override PartName="/ppt/charts/chart104.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notesSlides/notesSlide32.xml" ContentType="application/vnd.openxmlformats-officedocument.presentationml.notesSlide+xml"/>
  <Override PartName="/ppt/charts/chart108.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09.xml" ContentType="application/vnd.openxmlformats-officedocument.drawingml.chart+xml"/>
  <Override PartName="/ppt/charts/chart110.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charts/chart118.xml" ContentType="application/vnd.openxmlformats-officedocument.drawingml.chart+xml"/>
  <Override PartName="/ppt/theme/themeOverride3.xml" ContentType="application/vnd.openxmlformats-officedocument.themeOverride+xml"/>
  <Override PartName="/ppt/notesSlides/notesSlide35.xml" ContentType="application/vnd.openxmlformats-officedocument.presentationml.notesSlide+xml"/>
  <Override PartName="/ppt/charts/chart119.xml" ContentType="application/vnd.openxmlformats-officedocument.drawingml.chart+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theme/themeOverride4.xml" ContentType="application/vnd.openxmlformats-officedocument.themeOverride+xml"/>
  <Override PartName="/ppt/charts/chart125.xml" ContentType="application/vnd.openxmlformats-officedocument.drawingml.chart+xml"/>
  <Override PartName="/ppt/charts/chart126.xml" ContentType="application/vnd.openxmlformats-officedocument.drawingml.chart+xml"/>
  <Override PartName="/ppt/notesSlides/notesSlide36.xml" ContentType="application/vnd.openxmlformats-officedocument.presentationml.notesSlide+xml"/>
  <Override PartName="/ppt/charts/chart127.xml" ContentType="application/vnd.openxmlformats-officedocument.drawingml.chart+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theme/themeOverride5.xml" ContentType="application/vnd.openxmlformats-officedocument.themeOverride+xml"/>
  <Override PartName="/ppt/charts/chart133.xml" ContentType="application/vnd.openxmlformats-officedocument.drawingml.chart+xml"/>
  <Override PartName="/ppt/charts/chart134.xml" ContentType="application/vnd.openxmlformats-officedocument.drawingml.chart+xml"/>
  <Override PartName="/ppt/notesSlides/notesSlide37.xml" ContentType="application/vnd.openxmlformats-officedocument.presentationml.notesSlide+xml"/>
  <Override PartName="/ppt/charts/chart135.xml" ContentType="application/vnd.openxmlformats-officedocument.drawingml.chart+xml"/>
  <Override PartName="/ppt/charts/chart136.xml" ContentType="application/vnd.openxmlformats-officedocument.drawingml.chart+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theme/themeOverride6.xml" ContentType="application/vnd.openxmlformats-officedocument.themeOverride+xml"/>
  <Override PartName="/ppt/charts/chart141.xml" ContentType="application/vnd.openxmlformats-officedocument.drawingml.chart+xml"/>
  <Override PartName="/ppt/charts/chart142.xml" ContentType="application/vnd.openxmlformats-officedocument.drawingml.chart+xml"/>
  <Override PartName="/ppt/notesSlides/notesSlide38.xml" ContentType="application/vnd.openxmlformats-officedocument.presentationml.notesSlide+xml"/>
  <Override PartName="/ppt/charts/chart143.xml" ContentType="application/vnd.openxmlformats-officedocument.drawingml.chart+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theme/themeOverride7.xml" ContentType="application/vnd.openxmlformats-officedocument.themeOverride+xml"/>
  <Override PartName="/ppt/charts/chart149.xml" ContentType="application/vnd.openxmlformats-officedocument.drawingml.chart+xml"/>
  <Override PartName="/ppt/charts/chart150.xml" ContentType="application/vnd.openxmlformats-officedocument.drawingml.chart+xml"/>
  <Override PartName="/ppt/notesSlides/notesSlide39.xml" ContentType="application/vnd.openxmlformats-officedocument.presentationml.notesSlide+xml"/>
  <Override PartName="/ppt/charts/chart151.xml" ContentType="application/vnd.openxmlformats-officedocument.drawingml.chart+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theme/themeOverride8.xml" ContentType="application/vnd.openxmlformats-officedocument.themeOverride+xml"/>
  <Override PartName="/ppt/charts/chart157.xml" ContentType="application/vnd.openxmlformats-officedocument.drawingml.chart+xml"/>
  <Override PartName="/ppt/charts/chart158.xml" ContentType="application/vnd.openxmlformats-officedocument.drawingml.chart+xml"/>
  <Override PartName="/ppt/notesSlides/notesSlide40.xml" ContentType="application/vnd.openxmlformats-officedocument.presentationml.notesSlide+xml"/>
  <Override PartName="/ppt/charts/chart159.xml" ContentType="application/vnd.openxmlformats-officedocument.drawingml.chart+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theme/themeOverride9.xml" ContentType="application/vnd.openxmlformats-officedocument.themeOverride+xml"/>
  <Override PartName="/ppt/charts/chart165.xml" ContentType="application/vnd.openxmlformats-officedocument.drawingml.chart+xml"/>
  <Override PartName="/ppt/charts/chart166.xml" ContentType="application/vnd.openxmlformats-officedocument.drawingml.chart+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67.xml" ContentType="application/vnd.openxmlformats-officedocument.drawingml.chart+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notesSlides/notesSlide44.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45.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charts/chart183.xml" ContentType="application/vnd.openxmlformats-officedocument.drawingml.chart+xml"/>
  <Override PartName="/ppt/charts/chart184.xml" ContentType="application/vnd.openxmlformats-officedocument.drawingml.chart+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charts/chart188.xml" ContentType="application/vnd.openxmlformats-officedocument.drawingml.chart+xml"/>
  <Override PartName="/ppt/charts/chart189.xml" ContentType="application/vnd.openxmlformats-officedocument.drawingml.chart+xml"/>
  <Override PartName="/ppt/charts/chart190.xml" ContentType="application/vnd.openxmlformats-officedocument.drawingml.chart+xml"/>
  <Override PartName="/ppt/theme/themeOverride10.xml" ContentType="application/vnd.openxmlformats-officedocument.themeOverr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charts/chart197.xml" ContentType="application/vnd.openxmlformats-officedocument.drawingml.chart+xml"/>
  <Override PartName="/ppt/charts/chart198.xml" ContentType="application/vnd.openxmlformats-officedocument.drawingml.chart+xml"/>
  <Override PartName="/ppt/theme/themeOverride11.xml" ContentType="application/vnd.openxmlformats-officedocument.themeOverride+xml"/>
  <Override PartName="/ppt/notesSlides/notesSlide50.xml" ContentType="application/vnd.openxmlformats-officedocument.presentationml.notesSlide+xml"/>
  <Override PartName="/ppt/charts/chart199.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200.xml" ContentType="application/vnd.openxmlformats-officedocument.drawingml.chart+xml"/>
  <Override PartName="/ppt/charts/chart201.xml" ContentType="application/vnd.openxmlformats-officedocument.drawingml.chart+xml"/>
  <Override PartName="/ppt/charts/chart202.xml" ContentType="application/vnd.openxmlformats-officedocument.drawingml.chart+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charts/chart203.xml" ContentType="application/vnd.openxmlformats-officedocument.drawingml.chart+xml"/>
  <Override PartName="/ppt/charts/style14.xml" ContentType="application/vnd.ms-office.chartstyle+xml"/>
  <Override PartName="/ppt/charts/colors14.xml" ContentType="application/vnd.ms-office.chartcolorstyle+xml"/>
  <Override PartName="/ppt/charts/chart204.xml" ContentType="application/vnd.openxmlformats-officedocument.drawingml.chart+xml"/>
  <Override PartName="/ppt/charts/chart205.xml" ContentType="application/vnd.openxmlformats-officedocument.drawingml.chart+xml"/>
  <Override PartName="/ppt/notesSlides/notesSlide53.xml" ContentType="application/vnd.openxmlformats-officedocument.presentationml.notesSlide+xml"/>
  <Override PartName="/ppt/charts/chart206.xml" ContentType="application/vnd.openxmlformats-officedocument.drawingml.chart+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charts/chart211.xml" ContentType="application/vnd.openxmlformats-officedocument.drawingml.chart+xml"/>
  <Override PartName="/ppt/charts/chart212.xml" ContentType="application/vnd.openxmlformats-officedocument.drawingml.chart+xml"/>
  <Override PartName="/ppt/charts/chart213.xml" ContentType="application/vnd.openxmlformats-officedocument.drawingml.chart+xml"/>
  <Override PartName="/ppt/theme/themeOverride12.xml" ContentType="application/vnd.openxmlformats-officedocument.themeOverride+xml"/>
  <Override PartName="/ppt/notesSlides/notesSlide54.xml" ContentType="application/vnd.openxmlformats-officedocument.presentationml.notesSlide+xml"/>
  <Override PartName="/ppt/charts/chart214.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215.xml" ContentType="application/vnd.openxmlformats-officedocument.drawingml.chart+xml"/>
  <Override PartName="/ppt/charts/chart216.xml" ContentType="application/vnd.openxmlformats-officedocument.drawingml.chart+xml"/>
  <Override PartName="/ppt/charts/chart217.xml" ContentType="application/vnd.openxmlformats-officedocument.drawingml.chart+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charts/chart218.xml" ContentType="application/vnd.openxmlformats-officedocument.drawingml.chart+xml"/>
  <Override PartName="/ppt/charts/chart219.xml" ContentType="application/vnd.openxmlformats-officedocument.drawingml.chart+xml"/>
  <Override PartName="/ppt/charts/chart220.xml" ContentType="application/vnd.openxmlformats-officedocument.drawingml.chart+xml"/>
  <Override PartName="/ppt/charts/chart221.xml" ContentType="application/vnd.openxmlformats-officedocument.drawingml.chart+xml"/>
  <Override PartName="/ppt/charts/chart222.xml" ContentType="application/vnd.openxmlformats-officedocument.drawingml.chart+xml"/>
  <Override PartName="/ppt/charts/chart223.xml" ContentType="application/vnd.openxmlformats-officedocument.drawingml.chart+xml"/>
  <Override PartName="/ppt/theme/themeOverride13.xml" ContentType="application/vnd.openxmlformats-officedocument.themeOverr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6"/>
  </p:notesMasterIdLst>
  <p:handoutMasterIdLst>
    <p:handoutMasterId r:id="rId67"/>
  </p:handoutMasterIdLst>
  <p:sldIdLst>
    <p:sldId id="1543" r:id="rId5"/>
    <p:sldId id="1774" r:id="rId6"/>
    <p:sldId id="1496" r:id="rId7"/>
    <p:sldId id="1703" r:id="rId8"/>
    <p:sldId id="1728" r:id="rId9"/>
    <p:sldId id="1729" r:id="rId10"/>
    <p:sldId id="1730" r:id="rId11"/>
    <p:sldId id="1573" r:id="rId12"/>
    <p:sldId id="1558" r:id="rId13"/>
    <p:sldId id="1717" r:id="rId14"/>
    <p:sldId id="1560" r:id="rId15"/>
    <p:sldId id="1572" r:id="rId16"/>
    <p:sldId id="1651" r:id="rId17"/>
    <p:sldId id="1650" r:id="rId18"/>
    <p:sldId id="1646" r:id="rId19"/>
    <p:sldId id="1647" r:id="rId20"/>
    <p:sldId id="1648" r:id="rId21"/>
    <p:sldId id="1649" r:id="rId22"/>
    <p:sldId id="1731" r:id="rId23"/>
    <p:sldId id="1732" r:id="rId24"/>
    <p:sldId id="1770" r:id="rId25"/>
    <p:sldId id="1771" r:id="rId26"/>
    <p:sldId id="1737" r:id="rId27"/>
    <p:sldId id="1738" r:id="rId28"/>
    <p:sldId id="1740" r:id="rId29"/>
    <p:sldId id="1741" r:id="rId30"/>
    <p:sldId id="1743" r:id="rId31"/>
    <p:sldId id="1744" r:id="rId32"/>
    <p:sldId id="1645" r:id="rId33"/>
    <p:sldId id="1756" r:id="rId34"/>
    <p:sldId id="1757" r:id="rId35"/>
    <p:sldId id="1773" r:id="rId36"/>
    <p:sldId id="1580" r:id="rId37"/>
    <p:sldId id="1718" r:id="rId38"/>
    <p:sldId id="1719" r:id="rId39"/>
    <p:sldId id="1720" r:id="rId40"/>
    <p:sldId id="1766" r:id="rId41"/>
    <p:sldId id="1767" r:id="rId42"/>
    <p:sldId id="1768" r:id="rId43"/>
    <p:sldId id="1769" r:id="rId44"/>
    <p:sldId id="1550" r:id="rId45"/>
    <p:sldId id="1725" r:id="rId46"/>
    <p:sldId id="1680" r:id="rId47"/>
    <p:sldId id="1710" r:id="rId48"/>
    <p:sldId id="1707" r:id="rId49"/>
    <p:sldId id="1671" r:id="rId50"/>
    <p:sldId id="1762" r:id="rId51"/>
    <p:sldId id="1665" r:id="rId52"/>
    <p:sldId id="1666" r:id="rId53"/>
    <p:sldId id="1667" r:id="rId54"/>
    <p:sldId id="1748" r:id="rId55"/>
    <p:sldId id="1772" r:id="rId56"/>
    <p:sldId id="1763" r:id="rId57"/>
    <p:sldId id="1750" r:id="rId58"/>
    <p:sldId id="1752" r:id="rId59"/>
    <p:sldId id="1764" r:id="rId60"/>
    <p:sldId id="1675" r:id="rId61"/>
    <p:sldId id="1712" r:id="rId62"/>
    <p:sldId id="1569" r:id="rId63"/>
    <p:sldId id="1713" r:id="rId64"/>
    <p:sldId id="1714" r:id="rId65"/>
  </p:sldIdLst>
  <p:sldSz cx="12192000" cy="6858000"/>
  <p:notesSz cx="6858000" cy="9144000"/>
  <p:custDataLst>
    <p:tags r:id="rId68"/>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 id="{73A8C4F0-3AA2-8182-2B29-219171BB48FA}" name="Molly Dawson" initials="MD" userId="S::Molly.Dawson@ipsos.com::f9f1830d-074d-452e-8e8f-c0b7e9a5a2d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92926"/>
    <a:srgbClr val="003087"/>
    <a:srgbClr val="005EB8"/>
    <a:srgbClr val="425563"/>
    <a:srgbClr val="768692"/>
    <a:srgbClr val="F2F2F2"/>
    <a:srgbClr val="41B6E6"/>
    <a:srgbClr val="3877AB"/>
    <a:srgbClr val="0563C1"/>
    <a:srgbClr val="597EB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838" autoAdjust="0"/>
    <p:restoredTop sz="96106" autoAdjust="0"/>
  </p:normalViewPr>
  <p:slideViewPr>
    <p:cSldViewPr snapToGrid="0" showGuides="1">
      <p:cViewPr varScale="1">
        <p:scale>
          <a:sx n="105" d="100"/>
          <a:sy n="105" d="100"/>
        </p:scale>
        <p:origin x="114" y="138"/>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tags" Target="tags/tag1.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notesMaster" Target="notesMasters/notesMaster1.xml"/><Relationship Id="rId74" Type="http://schemas.microsoft.com/office/2006/relationships/vbaProject" Target="vbaProject.bin"/><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commentAuthors" Target="commentAuthor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presProps" Target="presProps.xml"/><Relationship Id="rId75"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3" Type="http://schemas.openxmlformats.org/officeDocument/2006/relationships/package" Target="../embeddings/Microsoft_Excel_Worksheet14.xlsx"/><Relationship Id="rId2" Type="http://schemas.microsoft.com/office/2011/relationships/chartColorStyle" Target="colors2.xml"/><Relationship Id="rId1" Type="http://schemas.microsoft.com/office/2011/relationships/chartStyle" Target="style2.xml"/></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3.xml"/><Relationship Id="rId1" Type="http://schemas.microsoft.com/office/2011/relationships/chartStyle" Target="style3.xml"/></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4.xlsx"/></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3" Type="http://schemas.openxmlformats.org/officeDocument/2006/relationships/package" Target="../embeddings/Microsoft_Excel_Worksheet37.xlsx"/><Relationship Id="rId2" Type="http://schemas.microsoft.com/office/2011/relationships/chartColorStyle" Target="colors4.xml"/><Relationship Id="rId1" Type="http://schemas.microsoft.com/office/2011/relationships/chartStyle" Target="style4.xml"/></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3" Type="http://schemas.openxmlformats.org/officeDocument/2006/relationships/package" Target="../embeddings/Microsoft_Excel_Worksheet53.xlsx"/><Relationship Id="rId2" Type="http://schemas.microsoft.com/office/2011/relationships/chartColorStyle" Target="colors6.xml"/><Relationship Id="rId1" Type="http://schemas.microsoft.com/office/2011/relationships/chartStyle" Target="style6.xml"/></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7.xml"/><Relationship Id="rId1" Type="http://schemas.microsoft.com/office/2011/relationships/chartStyle" Target="style7.xml"/></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1.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3" Type="http://schemas.openxmlformats.org/officeDocument/2006/relationships/package" Target="../embeddings/Microsoft_Excel_Worksheet67.xlsx"/><Relationship Id="rId2" Type="http://schemas.microsoft.com/office/2011/relationships/chartColorStyle" Target="colors8.xml"/><Relationship Id="rId1" Type="http://schemas.microsoft.com/office/2011/relationships/chartStyle" Target="style8.xml"/></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3" Type="http://schemas.openxmlformats.org/officeDocument/2006/relationships/package" Target="../embeddings/Microsoft_Excel_Worksheet79.xlsx"/><Relationship Id="rId2" Type="http://schemas.microsoft.com/office/2011/relationships/chartColorStyle" Target="colors9.xml"/><Relationship Id="rId1" Type="http://schemas.microsoft.com/office/2011/relationships/chartStyle" Target="style9.xml"/></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5.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2" Type="http://schemas.openxmlformats.org/officeDocument/2006/relationships/package" Target="../embeddings/Microsoft_Excel_Worksheet90.xlsx"/><Relationship Id="rId1" Type="http://schemas.openxmlformats.org/officeDocument/2006/relationships/themeOverride" Target="../theme/themeOverride2.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10.xml"/><Relationship Id="rId1" Type="http://schemas.microsoft.com/office/2011/relationships/chartStyle" Target="style10.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11.xml"/><Relationship Id="rId1" Type="http://schemas.microsoft.com/office/2011/relationships/chartStyle" Target="style11.xml"/></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12.xml"/><Relationship Id="rId1" Type="http://schemas.microsoft.com/office/2011/relationships/chartStyle" Target="style12.xml"/></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2" Type="http://schemas.openxmlformats.org/officeDocument/2006/relationships/package" Target="../embeddings/Microsoft_Excel_Worksheet117.xlsx"/><Relationship Id="rId1" Type="http://schemas.openxmlformats.org/officeDocument/2006/relationships/themeOverride" Target="../theme/themeOverride3.xml"/></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2" Type="http://schemas.openxmlformats.org/officeDocument/2006/relationships/package" Target="../embeddings/Microsoft_Excel_Worksheet123.xlsx"/><Relationship Id="rId1" Type="http://schemas.openxmlformats.org/officeDocument/2006/relationships/themeOverride" Target="../theme/themeOverride4.xml"/></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2" Type="http://schemas.openxmlformats.org/officeDocument/2006/relationships/package" Target="../embeddings/Microsoft_Excel_Worksheet131.xlsx"/><Relationship Id="rId1" Type="http://schemas.openxmlformats.org/officeDocument/2006/relationships/themeOverride" Target="../theme/themeOverride5.xml"/></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1" Type="http://schemas.openxmlformats.org/officeDocument/2006/relationships/package" Target="../embeddings/Microsoft_Excel_Worksheet134.xlsx"/></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2" Type="http://schemas.openxmlformats.org/officeDocument/2006/relationships/package" Target="../embeddings/Microsoft_Excel_Worksheet139.xlsx"/><Relationship Id="rId1" Type="http://schemas.openxmlformats.org/officeDocument/2006/relationships/themeOverride" Target="../theme/themeOverride6.xml"/></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1" Type="http://schemas.openxmlformats.org/officeDocument/2006/relationships/package" Target="../embeddings/Microsoft_Excel_Worksheet142.xlsx"/></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2" Type="http://schemas.openxmlformats.org/officeDocument/2006/relationships/package" Target="../embeddings/Microsoft_Excel_Worksheet147.xlsx"/><Relationship Id="rId1" Type="http://schemas.openxmlformats.org/officeDocument/2006/relationships/themeOverride" Target="../theme/themeOverride7.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2" Type="http://schemas.openxmlformats.org/officeDocument/2006/relationships/package" Target="../embeddings/Microsoft_Excel_Worksheet155.xlsx"/><Relationship Id="rId1" Type="http://schemas.openxmlformats.org/officeDocument/2006/relationships/themeOverride" Target="../theme/themeOverride8.xml"/></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2" Type="http://schemas.openxmlformats.org/officeDocument/2006/relationships/package" Target="../embeddings/Microsoft_Excel_Worksheet163.xlsx"/><Relationship Id="rId1" Type="http://schemas.openxmlformats.org/officeDocument/2006/relationships/themeOverride" Target="../theme/themeOverride9.xml"/></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2" Type="http://schemas.openxmlformats.org/officeDocument/2006/relationships/package" Target="../embeddings/Microsoft_Excel_Worksheet189.xlsx"/><Relationship Id="rId1" Type="http://schemas.openxmlformats.org/officeDocument/2006/relationships/themeOverride" Target="../theme/themeOverride10.xml"/></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2" Type="http://schemas.openxmlformats.org/officeDocument/2006/relationships/package" Target="../embeddings/Microsoft_Excel_Worksheet197.xlsx"/><Relationship Id="rId1" Type="http://schemas.openxmlformats.org/officeDocument/2006/relationships/themeOverride" Target="../theme/themeOverride11.xml"/></Relationships>
</file>

<file path=ppt/charts/_rels/chart199.xml.rels><?xml version="1.0" encoding="UTF-8" standalone="yes"?>
<Relationships xmlns="http://schemas.openxmlformats.org/package/2006/relationships"><Relationship Id="rId3" Type="http://schemas.openxmlformats.org/officeDocument/2006/relationships/package" Target="../embeddings/Microsoft_Excel_Worksheet198.xlsx"/><Relationship Id="rId2" Type="http://schemas.microsoft.com/office/2011/relationships/chartColorStyle" Target="colors13.xml"/><Relationship Id="rId1" Type="http://schemas.microsoft.com/office/2011/relationships/chartStyle" Target="style13.xml"/></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1" Type="http://schemas.openxmlformats.org/officeDocument/2006/relationships/package" Target="../embeddings/Microsoft_Excel_Worksheet200.xlsx"/></Relationships>
</file>

<file path=ppt/charts/_rels/chart202.xml.rels><?xml version="1.0" encoding="UTF-8" standalone="yes"?>
<Relationships xmlns="http://schemas.openxmlformats.org/package/2006/relationships"><Relationship Id="rId1" Type="http://schemas.openxmlformats.org/officeDocument/2006/relationships/package" Target="../embeddings/Microsoft_Excel_Worksheet201.xlsx"/></Relationships>
</file>

<file path=ppt/charts/_rels/chart203.xml.rels><?xml version="1.0" encoding="UTF-8" standalone="yes"?>
<Relationships xmlns="http://schemas.openxmlformats.org/package/2006/relationships"><Relationship Id="rId3" Type="http://schemas.openxmlformats.org/officeDocument/2006/relationships/package" Target="../embeddings/Microsoft_Excel_Worksheet202.xlsx"/><Relationship Id="rId2" Type="http://schemas.microsoft.com/office/2011/relationships/chartColorStyle" Target="colors14.xml"/><Relationship Id="rId1" Type="http://schemas.microsoft.com/office/2011/relationships/chartStyle" Target="style14.xml"/></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1" Type="http://schemas.openxmlformats.org/officeDocument/2006/relationships/package" Target="../embeddings/Microsoft_Excel_Worksheet205.xlsx"/></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1" Type="http://schemas.openxmlformats.org/officeDocument/2006/relationships/package" Target="../embeddings/Microsoft_Excel_Worksheet210.xlsx"/></Relationships>
</file>

<file path=ppt/charts/_rels/chart212.xml.rels><?xml version="1.0" encoding="UTF-8" standalone="yes"?>
<Relationships xmlns="http://schemas.openxmlformats.org/package/2006/relationships"><Relationship Id="rId1" Type="http://schemas.openxmlformats.org/officeDocument/2006/relationships/package" Target="../embeddings/Microsoft_Excel_Worksheet211.xlsx"/></Relationships>
</file>

<file path=ppt/charts/_rels/chart213.xml.rels><?xml version="1.0" encoding="UTF-8" standalone="yes"?>
<Relationships xmlns="http://schemas.openxmlformats.org/package/2006/relationships"><Relationship Id="rId2" Type="http://schemas.openxmlformats.org/officeDocument/2006/relationships/package" Target="../embeddings/Microsoft_Excel_Worksheet212.xlsx"/><Relationship Id="rId1" Type="http://schemas.openxmlformats.org/officeDocument/2006/relationships/themeOverride" Target="../theme/themeOverride12.xml"/></Relationships>
</file>

<file path=ppt/charts/_rels/chart214.xml.rels><?xml version="1.0" encoding="UTF-8" standalone="yes"?>
<Relationships xmlns="http://schemas.openxmlformats.org/package/2006/relationships"><Relationship Id="rId3" Type="http://schemas.openxmlformats.org/officeDocument/2006/relationships/package" Target="../embeddings/Microsoft_Excel_Worksheet213.xlsx"/><Relationship Id="rId2" Type="http://schemas.microsoft.com/office/2011/relationships/chartColorStyle" Target="colors15.xml"/><Relationship Id="rId1" Type="http://schemas.microsoft.com/office/2011/relationships/chartStyle" Target="style15.xml"/></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1" Type="http://schemas.openxmlformats.org/officeDocument/2006/relationships/package" Target="../embeddings/Microsoft_Excel_Worksheet215.xlsx"/></Relationships>
</file>

<file path=ppt/charts/_rels/chart217.xml.rels><?xml version="1.0" encoding="UTF-8" standalone="yes"?>
<Relationships xmlns="http://schemas.openxmlformats.org/package/2006/relationships"><Relationship Id="rId1" Type="http://schemas.openxmlformats.org/officeDocument/2006/relationships/package" Target="../embeddings/Microsoft_Excel_Worksheet216.xlsx"/></Relationships>
</file>

<file path=ppt/charts/_rels/chart218.xml.rels><?xml version="1.0" encoding="UTF-8" standalone="yes"?>
<Relationships xmlns="http://schemas.openxmlformats.org/package/2006/relationships"><Relationship Id="rId1" Type="http://schemas.openxmlformats.org/officeDocument/2006/relationships/package" Target="../embeddings/Microsoft_Excel_Worksheet217.xlsx"/></Relationships>
</file>

<file path=ppt/charts/_rels/chart219.xml.rels><?xml version="1.0" encoding="UTF-8" standalone="yes"?>
<Relationships xmlns="http://schemas.openxmlformats.org/package/2006/relationships"><Relationship Id="rId1" Type="http://schemas.openxmlformats.org/officeDocument/2006/relationships/package" Target="../embeddings/Microsoft_Excel_Worksheet218.xlsx"/></Relationships>
</file>

<file path=ppt/charts/_rels/chart220.xml.rels><?xml version="1.0" encoding="UTF-8" standalone="yes"?>
<Relationships xmlns="http://schemas.openxmlformats.org/package/2006/relationships"><Relationship Id="rId1" Type="http://schemas.openxmlformats.org/officeDocument/2006/relationships/package" Target="../embeddings/Microsoft_Excel_Worksheet219.xlsx"/></Relationships>
</file>

<file path=ppt/charts/_rels/chart221.xml.rels><?xml version="1.0" encoding="UTF-8" standalone="yes"?>
<Relationships xmlns="http://schemas.openxmlformats.org/package/2006/relationships"><Relationship Id="rId1" Type="http://schemas.openxmlformats.org/officeDocument/2006/relationships/package" Target="../embeddings/Microsoft_Excel_Worksheet220.xlsx"/></Relationships>
</file>

<file path=ppt/charts/_rels/chart222.xml.rels><?xml version="1.0" encoding="UTF-8" standalone="yes"?>
<Relationships xmlns="http://schemas.openxmlformats.org/package/2006/relationships"><Relationship Id="rId1" Type="http://schemas.openxmlformats.org/officeDocument/2006/relationships/package" Target="../embeddings/Microsoft_Excel_Worksheet221.xlsx"/></Relationships>
</file>

<file path=ppt/charts/_rels/chart223.xml.rels><?xml version="1.0" encoding="UTF-8" standalone="yes"?>
<Relationships xmlns="http://schemas.openxmlformats.org/package/2006/relationships"><Relationship Id="rId2" Type="http://schemas.openxmlformats.org/officeDocument/2006/relationships/package" Target="../embeddings/Microsoft_Excel_Worksheet222.xlsx"/><Relationship Id="rId1" Type="http://schemas.openxmlformats.org/officeDocument/2006/relationships/themeOverride" Target="../theme/themeOverride1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57</c:v>
                </c:pt>
                <c:pt idx="1">
                  <c:v>43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3C7-40B0-8EE9-5F0DE1F64B4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A03-4718-B683-232ABA5155FB}"/>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A03-4718-B683-232ABA5155FB}"/>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75</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F67-4517-B6FA-96A8BA73AD4A}"/>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AF67-4517-B6FA-96A8BA73AD4A}"/>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13</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CCB-4F9B-97E1-AE334326DACC}"/>
              </c:ext>
            </c:extLst>
          </c:dPt>
          <c:dLbls>
            <c:dLbl>
              <c:idx val="3"/>
              <c:layout>
                <c:manualLayout>
                  <c:x val="-4.6067047020066615E-2"/>
                  <c:y val="-0.10183084675808775"/>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8.8414875230849663E-3"/>
                  <c:y val="-0.1093738724438720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43</c:v>
                </c:pt>
                <c:pt idx="1">
                  <c:v>31</c:v>
                </c:pt>
                <c:pt idx="2">
                  <c:v>13</c:v>
                </c:pt>
                <c:pt idx="3">
                  <c:v>7</c:v>
                </c:pt>
                <c:pt idx="4">
                  <c:v>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Sheet1!$B$2:$B$46</c:f>
              <c:numCache>
                <c:formatCode>0%</c:formatCode>
                <c:ptCount val="45"/>
                <c:pt idx="0">
                  <c:v>0.56999999999999995</c:v>
                </c:pt>
                <c:pt idx="1">
                  <c:v>0.61</c:v>
                </c:pt>
                <c:pt idx="2">
                  <c:v>0.62</c:v>
                </c:pt>
                <c:pt idx="3">
                  <c:v>0.65</c:v>
                </c:pt>
                <c:pt idx="4">
                  <c:v>0.67</c:v>
                </c:pt>
                <c:pt idx="5">
                  <c:v>0.67</c:v>
                </c:pt>
                <c:pt idx="6">
                  <c:v>0.67</c:v>
                </c:pt>
                <c:pt idx="7">
                  <c:v>0.68</c:v>
                </c:pt>
                <c:pt idx="8">
                  <c:v>0.69</c:v>
                </c:pt>
                <c:pt idx="9">
                  <c:v>0.69</c:v>
                </c:pt>
                <c:pt idx="10">
                  <c:v>0.69</c:v>
                </c:pt>
                <c:pt idx="11">
                  <c:v>0.71</c:v>
                </c:pt>
                <c:pt idx="12">
                  <c:v>0.72</c:v>
                </c:pt>
                <c:pt idx="13">
                  <c:v>0.72</c:v>
                </c:pt>
                <c:pt idx="14">
                  <c:v>0.73</c:v>
                </c:pt>
                <c:pt idx="15">
                  <c:v>0.74</c:v>
                </c:pt>
                <c:pt idx="16">
                  <c:v>0.74</c:v>
                </c:pt>
                <c:pt idx="17">
                  <c:v>0.74</c:v>
                </c:pt>
                <c:pt idx="18">
                  <c:v>0.75</c:v>
                </c:pt>
                <c:pt idx="19">
                  <c:v>0.75</c:v>
                </c:pt>
                <c:pt idx="20">
                  <c:v>0.76</c:v>
                </c:pt>
                <c:pt idx="21">
                  <c:v>0.76</c:v>
                </c:pt>
                <c:pt idx="22">
                  <c:v>0.77</c:v>
                </c:pt>
                <c:pt idx="23">
                  <c:v>0.77</c:v>
                </c:pt>
                <c:pt idx="24">
                  <c:v>0.77</c:v>
                </c:pt>
                <c:pt idx="25">
                  <c:v>0.78</c:v>
                </c:pt>
                <c:pt idx="26">
                  <c:v>0.78</c:v>
                </c:pt>
                <c:pt idx="27">
                  <c:v>0.79</c:v>
                </c:pt>
                <c:pt idx="28">
                  <c:v>0.79</c:v>
                </c:pt>
                <c:pt idx="29">
                  <c:v>0.8</c:v>
                </c:pt>
                <c:pt idx="30">
                  <c:v>0.8</c:v>
                </c:pt>
                <c:pt idx="31">
                  <c:v>0.8</c:v>
                </c:pt>
                <c:pt idx="32">
                  <c:v>0.81</c:v>
                </c:pt>
                <c:pt idx="33">
                  <c:v>0.82</c:v>
                </c:pt>
                <c:pt idx="34">
                  <c:v>0.82</c:v>
                </c:pt>
                <c:pt idx="35">
                  <c:v>0.82</c:v>
                </c:pt>
                <c:pt idx="36">
                  <c:v>0.82</c:v>
                </c:pt>
                <c:pt idx="37">
                  <c:v>0.88</c:v>
                </c:pt>
                <c:pt idx="38">
                  <c:v>0.91</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Sheet1!$C$2:$C$46</c:f>
              <c:numCache>
                <c:formatCode>0%</c:formatCode>
                <c:ptCount val="45"/>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pt idx="15">
                  <c:v>0.75</c:v>
                </c:pt>
                <c:pt idx="16">
                  <c:v>0.75</c:v>
                </c:pt>
                <c:pt idx="17">
                  <c:v>0.75</c:v>
                </c:pt>
                <c:pt idx="18">
                  <c:v>0.75</c:v>
                </c:pt>
                <c:pt idx="19">
                  <c:v>0.75</c:v>
                </c:pt>
                <c:pt idx="20">
                  <c:v>0.75</c:v>
                </c:pt>
                <c:pt idx="21">
                  <c:v>0.75</c:v>
                </c:pt>
                <c:pt idx="22">
                  <c:v>0.75</c:v>
                </c:pt>
                <c:pt idx="23">
                  <c:v>0.75</c:v>
                </c:pt>
                <c:pt idx="24">
                  <c:v>0.75</c:v>
                </c:pt>
                <c:pt idx="25">
                  <c:v>0.75</c:v>
                </c:pt>
                <c:pt idx="26">
                  <c:v>0.75</c:v>
                </c:pt>
                <c:pt idx="27">
                  <c:v>0.75</c:v>
                </c:pt>
                <c:pt idx="28">
                  <c:v>0.75</c:v>
                </c:pt>
                <c:pt idx="29">
                  <c:v>0.75</c:v>
                </c:pt>
                <c:pt idx="30">
                  <c:v>0.75</c:v>
                </c:pt>
                <c:pt idx="31">
                  <c:v>0.75</c:v>
                </c:pt>
                <c:pt idx="32">
                  <c:v>0.75</c:v>
                </c:pt>
                <c:pt idx="33">
                  <c:v>0.75</c:v>
                </c:pt>
                <c:pt idx="34">
                  <c:v>0.75</c:v>
                </c:pt>
                <c:pt idx="35">
                  <c:v>0.75</c:v>
                </c:pt>
                <c:pt idx="36">
                  <c:v>0.75</c:v>
                </c:pt>
                <c:pt idx="37">
                  <c:v>0.75</c:v>
                </c:pt>
                <c:pt idx="38">
                  <c:v>0.75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Sheet1!$D$2:$D$46</c:f>
              <c:numCache>
                <c:formatCode>0%</c:formatCode>
                <c:ptCount val="45"/>
                <c:pt idx="0">
                  <c:v>0.74</c:v>
                </c:pt>
                <c:pt idx="1">
                  <c:v>0.74</c:v>
                </c:pt>
                <c:pt idx="2">
                  <c:v>0.74</c:v>
                </c:pt>
                <c:pt idx="3">
                  <c:v>0.74</c:v>
                </c:pt>
                <c:pt idx="4">
                  <c:v>0.74</c:v>
                </c:pt>
                <c:pt idx="5">
                  <c:v>0.74</c:v>
                </c:pt>
                <c:pt idx="6">
                  <c:v>0.74</c:v>
                </c:pt>
                <c:pt idx="7">
                  <c:v>0.74</c:v>
                </c:pt>
                <c:pt idx="8">
                  <c:v>0.74</c:v>
                </c:pt>
                <c:pt idx="9">
                  <c:v>0.74</c:v>
                </c:pt>
                <c:pt idx="10">
                  <c:v>0.74</c:v>
                </c:pt>
                <c:pt idx="11">
                  <c:v>0.74</c:v>
                </c:pt>
                <c:pt idx="12">
                  <c:v>0.74</c:v>
                </c:pt>
                <c:pt idx="13">
                  <c:v>0.74</c:v>
                </c:pt>
                <c:pt idx="14">
                  <c:v>0.74</c:v>
                </c:pt>
                <c:pt idx="15">
                  <c:v>0.74</c:v>
                </c:pt>
                <c:pt idx="16">
                  <c:v>0.74</c:v>
                </c:pt>
                <c:pt idx="17">
                  <c:v>0.74</c:v>
                </c:pt>
                <c:pt idx="18">
                  <c:v>0.74</c:v>
                </c:pt>
                <c:pt idx="19">
                  <c:v>0.74</c:v>
                </c:pt>
                <c:pt idx="20">
                  <c:v>0.74</c:v>
                </c:pt>
                <c:pt idx="21">
                  <c:v>0.74</c:v>
                </c:pt>
                <c:pt idx="22">
                  <c:v>0.74</c:v>
                </c:pt>
                <c:pt idx="23">
                  <c:v>0.74</c:v>
                </c:pt>
                <c:pt idx="24">
                  <c:v>0.74</c:v>
                </c:pt>
                <c:pt idx="25">
                  <c:v>0.74</c:v>
                </c:pt>
                <c:pt idx="26">
                  <c:v>0.74</c:v>
                </c:pt>
                <c:pt idx="27">
                  <c:v>0.74</c:v>
                </c:pt>
                <c:pt idx="28">
                  <c:v>0.74</c:v>
                </c:pt>
                <c:pt idx="29">
                  <c:v>0.74</c:v>
                </c:pt>
                <c:pt idx="30">
                  <c:v>0.74</c:v>
                </c:pt>
                <c:pt idx="31">
                  <c:v>0.74</c:v>
                </c:pt>
                <c:pt idx="32">
                  <c:v>0.74</c:v>
                </c:pt>
                <c:pt idx="33">
                  <c:v>0.74</c:v>
                </c:pt>
                <c:pt idx="34">
                  <c:v>0.74</c:v>
                </c:pt>
                <c:pt idx="35">
                  <c:v>0.74</c:v>
                </c:pt>
                <c:pt idx="36">
                  <c:v>0.74</c:v>
                </c:pt>
                <c:pt idx="37">
                  <c:v>0.74</c:v>
                </c:pt>
                <c:pt idx="38">
                  <c:v>0.74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Sheet1!$B$2:$B$9</c:f>
              <c:numCache>
                <c:formatCode>0%</c:formatCode>
                <c:ptCount val="8"/>
                <c:pt idx="0">
                  <c:v>0.36</c:v>
                </c:pt>
                <c:pt idx="1">
                  <c:v>0.19</c:v>
                </c:pt>
                <c:pt idx="2">
                  <c:v>0.43</c:v>
                </c:pt>
                <c:pt idx="3">
                  <c:v>0.19</c:v>
                </c:pt>
                <c:pt idx="4">
                  <c:v>0.03</c:v>
                </c:pt>
                <c:pt idx="5">
                  <c:v>0.26</c:v>
                </c:pt>
                <c:pt idx="6">
                  <c:v>0.08</c:v>
                </c:pt>
                <c:pt idx="7">
                  <c:v>0.31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Sheet1!$C$2:$C$9</c:f>
              <c:numCache>
                <c:formatCode>0%</c:formatCode>
                <c:ptCount val="8"/>
                <c:pt idx="0">
                  <c:v>0.41</c:v>
                </c:pt>
                <c:pt idx="1">
                  <c:v>0.2</c:v>
                </c:pt>
                <c:pt idx="2">
                  <c:v>0.4</c:v>
                </c:pt>
                <c:pt idx="3">
                  <c:v>0.17</c:v>
                </c:pt>
                <c:pt idx="4">
                  <c:v>0.04</c:v>
                </c:pt>
                <c:pt idx="5">
                  <c:v>0.21</c:v>
                </c:pt>
                <c:pt idx="6">
                  <c:v>0.08</c:v>
                </c:pt>
                <c:pt idx="7">
                  <c:v>0.31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Sheet1!$A$2:$A$9</c:f>
              <c:numCache>
                <c:formatCode>General</c:formatCode>
                <c:ptCount val="8"/>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8"/>
              <c:pt idx="0">
                <c:v>1</c:v>
              </c:pt>
              <c:pt idx="1">
                <c:v>2</c:v>
              </c:pt>
              <c:pt idx="2">
                <c:v>3</c:v>
              </c:pt>
              <c:pt idx="3">
                <c:v>4</c:v>
              </c:pt>
              <c:pt idx="4">
                <c:v>5</c:v>
              </c:pt>
              <c:pt idx="5">
                <c:v>6</c:v>
              </c:pt>
              <c:pt idx="6">
                <c:v>7</c:v>
              </c:pt>
              <c:pt idx="7">
                <c:v>8</c:v>
              </c:pt>
              <c:extLst>
                <c:ext xmlns:c15="http://schemas.microsoft.com/office/drawing/2012/chart" uri="{02D57815-91ED-43cb-92C2-25804820EDAC}">
                  <c15:autoCat val="1"/>
                </c:ext>
              </c:extLst>
            </c:strLit>
          </c:cat>
          <c:val>
            <c:numRef>
              <c:f>Sheet1!$B$2:$B$9</c:f>
              <c:numCache>
                <c:formatCode>General</c:formatCode>
                <c:ptCount val="8"/>
                <c:pt idx="0">
                  <c:v>61</c:v>
                </c:pt>
                <c:pt idx="1">
                  <c:v>37</c:v>
                </c:pt>
                <c:pt idx="2">
                  <c:v>55</c:v>
                </c:pt>
                <c:pt idx="3">
                  <c:v>27</c:v>
                </c:pt>
                <c:pt idx="4">
                  <c:v>8</c:v>
                </c:pt>
                <c:pt idx="5">
                  <c:v>36</c:v>
                </c:pt>
                <c:pt idx="6">
                  <c:v>17</c:v>
                </c:pt>
                <c:pt idx="7">
                  <c:v>46</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Sheet1!$C$2:$C$9</c:f>
              <c:numCache>
                <c:formatCode>General</c:formatCode>
                <c:ptCount val="8"/>
                <c:pt idx="0">
                  <c:v>25</c:v>
                </c:pt>
                <c:pt idx="1">
                  <c:v>5</c:v>
                </c:pt>
                <c:pt idx="2">
                  <c:v>35</c:v>
                </c:pt>
                <c:pt idx="3">
                  <c:v>13</c:v>
                </c:pt>
                <c:pt idx="4">
                  <c:v>0</c:v>
                </c:pt>
                <c:pt idx="5">
                  <c:v>16</c:v>
                </c:pt>
                <c:pt idx="6">
                  <c:v>4</c:v>
                </c:pt>
                <c:pt idx="7">
                  <c:v>19</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27</c:v>
                </c:pt>
                <c:pt idx="1">
                  <c:v>73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9D2-47CE-85CE-05EEA5EC460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479F-4D8E-BC1E-9973DD9F7ED5}"/>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79F-4D8E-BC1E-9973DD9F7ED5}"/>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79F-4D8E-BC1E-9973DD9F7ED5}"/>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48</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79F-4D8E-BC1E-9973DD9F7ED5}"/>
            </c:ext>
          </c:extLst>
        </c:ser>
        <c:ser>
          <c:idx val="1"/>
          <c:order val="1"/>
          <c:tx>
            <c:strRef>
              <c:f>Sheet1!$C$1</c:f>
              <c:strCache>
                <c:ptCount val="1"/>
                <c:pt idx="0">
                  <c:v>% Difficult</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479F-4D8E-BC1E-9973DD9F7ED5}"/>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50FE-4C06-A5BC-B96C1CB21D5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50FE-4C06-A5BC-B96C1CB21D51}"/>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41</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1619264138452011E-2"/>
          <c:y val="0.1847149588756148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B50-4426-942C-FD265573BB2E}"/>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15</c:v>
                </c:pt>
                <c:pt idx="1">
                  <c:v>33</c:v>
                </c:pt>
                <c:pt idx="2">
                  <c:v>11</c:v>
                </c:pt>
                <c:pt idx="3">
                  <c:v>26</c:v>
                </c:pt>
                <c:pt idx="4">
                  <c:v>15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540886850482406"/>
          <c:y val="0.2320083204706775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Sheet1!$B$2:$B$46</c:f>
              <c:numCache>
                <c:formatCode>0%</c:formatCode>
                <c:ptCount val="45"/>
                <c:pt idx="0">
                  <c:v>0.27</c:v>
                </c:pt>
                <c:pt idx="1">
                  <c:v>0.27</c:v>
                </c:pt>
                <c:pt idx="2">
                  <c:v>0.27</c:v>
                </c:pt>
                <c:pt idx="3">
                  <c:v>0.28000000000000003</c:v>
                </c:pt>
                <c:pt idx="4">
                  <c:v>0.33</c:v>
                </c:pt>
                <c:pt idx="5">
                  <c:v>0.34</c:v>
                </c:pt>
                <c:pt idx="6">
                  <c:v>0.36</c:v>
                </c:pt>
                <c:pt idx="7">
                  <c:v>0.37</c:v>
                </c:pt>
                <c:pt idx="8">
                  <c:v>0.37</c:v>
                </c:pt>
                <c:pt idx="9">
                  <c:v>0.38</c:v>
                </c:pt>
                <c:pt idx="10">
                  <c:v>0.39</c:v>
                </c:pt>
                <c:pt idx="11">
                  <c:v>0.4</c:v>
                </c:pt>
                <c:pt idx="12">
                  <c:v>0.4</c:v>
                </c:pt>
                <c:pt idx="13">
                  <c:v>0.42</c:v>
                </c:pt>
                <c:pt idx="14">
                  <c:v>0.45</c:v>
                </c:pt>
                <c:pt idx="15">
                  <c:v>0.47</c:v>
                </c:pt>
                <c:pt idx="16">
                  <c:v>0.47</c:v>
                </c:pt>
                <c:pt idx="17">
                  <c:v>0.47</c:v>
                </c:pt>
                <c:pt idx="18">
                  <c:v>0.48</c:v>
                </c:pt>
                <c:pt idx="19">
                  <c:v>0.49</c:v>
                </c:pt>
                <c:pt idx="20">
                  <c:v>0.5</c:v>
                </c:pt>
                <c:pt idx="21">
                  <c:v>0.51</c:v>
                </c:pt>
                <c:pt idx="22">
                  <c:v>0.52</c:v>
                </c:pt>
                <c:pt idx="23">
                  <c:v>0.52</c:v>
                </c:pt>
                <c:pt idx="24">
                  <c:v>0.53</c:v>
                </c:pt>
                <c:pt idx="25">
                  <c:v>0.53</c:v>
                </c:pt>
                <c:pt idx="26">
                  <c:v>0.54</c:v>
                </c:pt>
                <c:pt idx="27">
                  <c:v>0.55000000000000004</c:v>
                </c:pt>
                <c:pt idx="28">
                  <c:v>0.56999999999999995</c:v>
                </c:pt>
                <c:pt idx="29">
                  <c:v>0.56999999999999995</c:v>
                </c:pt>
                <c:pt idx="30">
                  <c:v>0.57999999999999996</c:v>
                </c:pt>
                <c:pt idx="31">
                  <c:v>0.59</c:v>
                </c:pt>
                <c:pt idx="32">
                  <c:v>0.59</c:v>
                </c:pt>
                <c:pt idx="33">
                  <c:v>0.6</c:v>
                </c:pt>
                <c:pt idx="34">
                  <c:v>0.61</c:v>
                </c:pt>
                <c:pt idx="35">
                  <c:v>0.64</c:v>
                </c:pt>
                <c:pt idx="36">
                  <c:v>0.69</c:v>
                </c:pt>
                <c:pt idx="37">
                  <c:v>0.71</c:v>
                </c:pt>
                <c:pt idx="38">
                  <c:v>0.78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Sheet1!$C$2:$C$46</c:f>
              <c:numCache>
                <c:formatCode>0%</c:formatCode>
                <c:ptCount val="45"/>
                <c:pt idx="0">
                  <c:v>0.48</c:v>
                </c:pt>
                <c:pt idx="1">
                  <c:v>0.48</c:v>
                </c:pt>
                <c:pt idx="2">
                  <c:v>0.48</c:v>
                </c:pt>
                <c:pt idx="3">
                  <c:v>0.48</c:v>
                </c:pt>
                <c:pt idx="4">
                  <c:v>0.48</c:v>
                </c:pt>
                <c:pt idx="5">
                  <c:v>0.48</c:v>
                </c:pt>
                <c:pt idx="6">
                  <c:v>0.48</c:v>
                </c:pt>
                <c:pt idx="7">
                  <c:v>0.48</c:v>
                </c:pt>
                <c:pt idx="8">
                  <c:v>0.48</c:v>
                </c:pt>
                <c:pt idx="9">
                  <c:v>0.48</c:v>
                </c:pt>
                <c:pt idx="10">
                  <c:v>0.48</c:v>
                </c:pt>
                <c:pt idx="11">
                  <c:v>0.48</c:v>
                </c:pt>
                <c:pt idx="12">
                  <c:v>0.48</c:v>
                </c:pt>
                <c:pt idx="13">
                  <c:v>0.48</c:v>
                </c:pt>
                <c:pt idx="14">
                  <c:v>0.48</c:v>
                </c:pt>
                <c:pt idx="15">
                  <c:v>0.48</c:v>
                </c:pt>
                <c:pt idx="16">
                  <c:v>0.48</c:v>
                </c:pt>
                <c:pt idx="17">
                  <c:v>0.48</c:v>
                </c:pt>
                <c:pt idx="18">
                  <c:v>0.48</c:v>
                </c:pt>
                <c:pt idx="19">
                  <c:v>0.48</c:v>
                </c:pt>
                <c:pt idx="20">
                  <c:v>0.48</c:v>
                </c:pt>
                <c:pt idx="21">
                  <c:v>0.48</c:v>
                </c:pt>
                <c:pt idx="22">
                  <c:v>0.48</c:v>
                </c:pt>
                <c:pt idx="23">
                  <c:v>0.48</c:v>
                </c:pt>
                <c:pt idx="24">
                  <c:v>0.48</c:v>
                </c:pt>
                <c:pt idx="25">
                  <c:v>0.48</c:v>
                </c:pt>
                <c:pt idx="26">
                  <c:v>0.48</c:v>
                </c:pt>
                <c:pt idx="27">
                  <c:v>0.48</c:v>
                </c:pt>
                <c:pt idx="28">
                  <c:v>0.48</c:v>
                </c:pt>
                <c:pt idx="29">
                  <c:v>0.48</c:v>
                </c:pt>
                <c:pt idx="30">
                  <c:v>0.48</c:v>
                </c:pt>
                <c:pt idx="31">
                  <c:v>0.48</c:v>
                </c:pt>
                <c:pt idx="32">
                  <c:v>0.48</c:v>
                </c:pt>
                <c:pt idx="33">
                  <c:v>0.48</c:v>
                </c:pt>
                <c:pt idx="34">
                  <c:v>0.48</c:v>
                </c:pt>
                <c:pt idx="35">
                  <c:v>0.48</c:v>
                </c:pt>
                <c:pt idx="36">
                  <c:v>0.48</c:v>
                </c:pt>
                <c:pt idx="37">
                  <c:v>0.48</c:v>
                </c:pt>
                <c:pt idx="38">
                  <c:v>0.48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Sheet1!$D$2:$D$46</c:f>
              <c:numCache>
                <c:formatCode>0%</c:formatCode>
                <c:ptCount val="45"/>
                <c:pt idx="0">
                  <c:v>0.5</c:v>
                </c:pt>
                <c:pt idx="1">
                  <c:v>0.5</c:v>
                </c:pt>
                <c:pt idx="2">
                  <c:v>0.5</c:v>
                </c:pt>
                <c:pt idx="3">
                  <c:v>0.5</c:v>
                </c:pt>
                <c:pt idx="4">
                  <c:v>0.5</c:v>
                </c:pt>
                <c:pt idx="5">
                  <c:v>0.5</c:v>
                </c:pt>
                <c:pt idx="6">
                  <c:v>0.5</c:v>
                </c:pt>
                <c:pt idx="7">
                  <c:v>0.5</c:v>
                </c:pt>
                <c:pt idx="8">
                  <c:v>0.5</c:v>
                </c:pt>
                <c:pt idx="9">
                  <c:v>0.5</c:v>
                </c:pt>
                <c:pt idx="10">
                  <c:v>0.5</c:v>
                </c:pt>
                <c:pt idx="11">
                  <c:v>0.5</c:v>
                </c:pt>
                <c:pt idx="12">
                  <c:v>0.5</c:v>
                </c:pt>
                <c:pt idx="13">
                  <c:v>0.5</c:v>
                </c:pt>
                <c:pt idx="14">
                  <c:v>0.5</c:v>
                </c:pt>
                <c:pt idx="15">
                  <c:v>0.5</c:v>
                </c:pt>
                <c:pt idx="16">
                  <c:v>0.5</c:v>
                </c:pt>
                <c:pt idx="17">
                  <c:v>0.5</c:v>
                </c:pt>
                <c:pt idx="18">
                  <c:v>0.5</c:v>
                </c:pt>
                <c:pt idx="19">
                  <c:v>0.5</c:v>
                </c:pt>
                <c:pt idx="20">
                  <c:v>0.5</c:v>
                </c:pt>
                <c:pt idx="21">
                  <c:v>0.5</c:v>
                </c:pt>
                <c:pt idx="22">
                  <c:v>0.5</c:v>
                </c:pt>
                <c:pt idx="23">
                  <c:v>0.5</c:v>
                </c:pt>
                <c:pt idx="24">
                  <c:v>0.5</c:v>
                </c:pt>
                <c:pt idx="25">
                  <c:v>0.5</c:v>
                </c:pt>
                <c:pt idx="26">
                  <c:v>0.5</c:v>
                </c:pt>
                <c:pt idx="27">
                  <c:v>0.5</c:v>
                </c:pt>
                <c:pt idx="28">
                  <c:v>0.5</c:v>
                </c:pt>
                <c:pt idx="29">
                  <c:v>0.5</c:v>
                </c:pt>
                <c:pt idx="30">
                  <c:v>0.5</c:v>
                </c:pt>
                <c:pt idx="31">
                  <c:v>0.5</c:v>
                </c:pt>
                <c:pt idx="32">
                  <c:v>0.5</c:v>
                </c:pt>
                <c:pt idx="33">
                  <c:v>0.5</c:v>
                </c:pt>
                <c:pt idx="34">
                  <c:v>0.5</c:v>
                </c:pt>
                <c:pt idx="35">
                  <c:v>0.5</c:v>
                </c:pt>
                <c:pt idx="36">
                  <c:v>0.5</c:v>
                </c:pt>
                <c:pt idx="37">
                  <c:v>0.5</c:v>
                </c:pt>
                <c:pt idx="38">
                  <c:v>0.5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20</c:v>
                </c:pt>
                <c:pt idx="1">
                  <c:v>80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71</c:v>
                </c:pt>
                <c:pt idx="1">
                  <c:v>29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318-4E3F-ABC9-FBE673C7030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CAE-4602-AC35-8B065494F0D0}"/>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CAE-4602-AC35-8B065494F0D0}"/>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CAE-4602-AC35-8B065494F0D0}"/>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47</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CAE-4602-AC35-8B065494F0D0}"/>
            </c:ext>
          </c:extLst>
        </c:ser>
        <c:ser>
          <c:idx val="1"/>
          <c:order val="1"/>
          <c:tx>
            <c:strRef>
              <c:f>Sheet1!$C$1</c:f>
              <c:strCache>
                <c:ptCount val="1"/>
                <c:pt idx="0">
                  <c:v>% Difficult</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CAE-4602-AC35-8B065494F0D0}"/>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9539-48BA-BD29-9F59AA942A7D}"/>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9539-48BA-BD29-9F59AA942A7D}"/>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39</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0F8C-4480-8A70-85B040F80D4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F8C-4480-8A70-85B040F80D4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F8C-4480-8A70-85B040F80D4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F8C-4480-8A70-85B040F80D4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0F8C-4480-8A70-85B040F80D4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F8C-4480-8A70-85B040F80D4D}"/>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F8C-4480-8A70-85B040F80D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19</c:v>
                </c:pt>
                <c:pt idx="1">
                  <c:v>28</c:v>
                </c:pt>
                <c:pt idx="2">
                  <c:v>14</c:v>
                </c:pt>
                <c:pt idx="3">
                  <c:v>21</c:v>
                </c:pt>
                <c:pt idx="4">
                  <c:v>18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0F8C-4480-8A70-85B040F80D4D}"/>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145632730071961"/>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Sheet1!$B$2:$B$46</c:f>
              <c:numCache>
                <c:formatCode>0%</c:formatCode>
                <c:ptCount val="45"/>
                <c:pt idx="0">
                  <c:v>0.2</c:v>
                </c:pt>
                <c:pt idx="1">
                  <c:v>0.24</c:v>
                </c:pt>
                <c:pt idx="2">
                  <c:v>0.26</c:v>
                </c:pt>
                <c:pt idx="3">
                  <c:v>0.28000000000000003</c:v>
                </c:pt>
                <c:pt idx="4">
                  <c:v>0.28999999999999998</c:v>
                </c:pt>
                <c:pt idx="5">
                  <c:v>0.35</c:v>
                </c:pt>
                <c:pt idx="6">
                  <c:v>0.37</c:v>
                </c:pt>
                <c:pt idx="7">
                  <c:v>0.37</c:v>
                </c:pt>
                <c:pt idx="8">
                  <c:v>0.38</c:v>
                </c:pt>
                <c:pt idx="9">
                  <c:v>0.41</c:v>
                </c:pt>
                <c:pt idx="10">
                  <c:v>0.41</c:v>
                </c:pt>
                <c:pt idx="11">
                  <c:v>0.41</c:v>
                </c:pt>
                <c:pt idx="12">
                  <c:v>0.42</c:v>
                </c:pt>
                <c:pt idx="13">
                  <c:v>0.43</c:v>
                </c:pt>
                <c:pt idx="14">
                  <c:v>0.43</c:v>
                </c:pt>
                <c:pt idx="15">
                  <c:v>0.44</c:v>
                </c:pt>
                <c:pt idx="16">
                  <c:v>0.45</c:v>
                </c:pt>
                <c:pt idx="17">
                  <c:v>0.46</c:v>
                </c:pt>
                <c:pt idx="18">
                  <c:v>0.46</c:v>
                </c:pt>
                <c:pt idx="19">
                  <c:v>0.47</c:v>
                </c:pt>
                <c:pt idx="20">
                  <c:v>0.48</c:v>
                </c:pt>
                <c:pt idx="21">
                  <c:v>0.48</c:v>
                </c:pt>
                <c:pt idx="22">
                  <c:v>0.48</c:v>
                </c:pt>
                <c:pt idx="23">
                  <c:v>0.49</c:v>
                </c:pt>
                <c:pt idx="24">
                  <c:v>0.49</c:v>
                </c:pt>
                <c:pt idx="25">
                  <c:v>0.49</c:v>
                </c:pt>
                <c:pt idx="26">
                  <c:v>0.5</c:v>
                </c:pt>
                <c:pt idx="27">
                  <c:v>0.52</c:v>
                </c:pt>
                <c:pt idx="28">
                  <c:v>0.52</c:v>
                </c:pt>
                <c:pt idx="29">
                  <c:v>0.53</c:v>
                </c:pt>
                <c:pt idx="30">
                  <c:v>0.54</c:v>
                </c:pt>
                <c:pt idx="31">
                  <c:v>0.55000000000000004</c:v>
                </c:pt>
                <c:pt idx="32">
                  <c:v>0.57999999999999996</c:v>
                </c:pt>
                <c:pt idx="33">
                  <c:v>0.59</c:v>
                </c:pt>
                <c:pt idx="34">
                  <c:v>0.61</c:v>
                </c:pt>
                <c:pt idx="35">
                  <c:v>0.62</c:v>
                </c:pt>
                <c:pt idx="36">
                  <c:v>0.66</c:v>
                </c:pt>
                <c:pt idx="37">
                  <c:v>0.67</c:v>
                </c:pt>
                <c:pt idx="38">
                  <c:v>0.71</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Sheet1!$C$2:$C$46</c:f>
              <c:numCache>
                <c:formatCode>0%</c:formatCode>
                <c:ptCount val="45"/>
                <c:pt idx="0">
                  <c:v>0.47</c:v>
                </c:pt>
                <c:pt idx="1">
                  <c:v>0.47</c:v>
                </c:pt>
                <c:pt idx="2">
                  <c:v>0.47</c:v>
                </c:pt>
                <c:pt idx="3">
                  <c:v>0.47</c:v>
                </c:pt>
                <c:pt idx="4">
                  <c:v>0.47</c:v>
                </c:pt>
                <c:pt idx="5">
                  <c:v>0.47</c:v>
                </c:pt>
                <c:pt idx="6">
                  <c:v>0.47</c:v>
                </c:pt>
                <c:pt idx="7">
                  <c:v>0.47</c:v>
                </c:pt>
                <c:pt idx="8">
                  <c:v>0.47</c:v>
                </c:pt>
                <c:pt idx="9">
                  <c:v>0.47</c:v>
                </c:pt>
                <c:pt idx="10">
                  <c:v>0.47</c:v>
                </c:pt>
                <c:pt idx="11">
                  <c:v>0.47</c:v>
                </c:pt>
                <c:pt idx="12">
                  <c:v>0.47</c:v>
                </c:pt>
                <c:pt idx="13">
                  <c:v>0.47</c:v>
                </c:pt>
                <c:pt idx="14">
                  <c:v>0.47</c:v>
                </c:pt>
                <c:pt idx="15">
                  <c:v>0.47</c:v>
                </c:pt>
                <c:pt idx="16">
                  <c:v>0.47</c:v>
                </c:pt>
                <c:pt idx="17">
                  <c:v>0.47</c:v>
                </c:pt>
                <c:pt idx="18">
                  <c:v>0.47</c:v>
                </c:pt>
                <c:pt idx="19">
                  <c:v>0.47</c:v>
                </c:pt>
                <c:pt idx="20">
                  <c:v>0.47</c:v>
                </c:pt>
                <c:pt idx="21">
                  <c:v>0.47</c:v>
                </c:pt>
                <c:pt idx="22">
                  <c:v>0.47</c:v>
                </c:pt>
                <c:pt idx="23">
                  <c:v>0.47</c:v>
                </c:pt>
                <c:pt idx="24">
                  <c:v>0.47</c:v>
                </c:pt>
                <c:pt idx="25">
                  <c:v>0.47</c:v>
                </c:pt>
                <c:pt idx="26">
                  <c:v>0.47</c:v>
                </c:pt>
                <c:pt idx="27">
                  <c:v>0.47</c:v>
                </c:pt>
                <c:pt idx="28">
                  <c:v>0.47</c:v>
                </c:pt>
                <c:pt idx="29">
                  <c:v>0.47</c:v>
                </c:pt>
                <c:pt idx="30">
                  <c:v>0.47</c:v>
                </c:pt>
                <c:pt idx="31">
                  <c:v>0.47</c:v>
                </c:pt>
                <c:pt idx="32">
                  <c:v>0.47</c:v>
                </c:pt>
                <c:pt idx="33">
                  <c:v>0.47</c:v>
                </c:pt>
                <c:pt idx="34">
                  <c:v>0.47</c:v>
                </c:pt>
                <c:pt idx="35">
                  <c:v>0.47</c:v>
                </c:pt>
                <c:pt idx="36">
                  <c:v>0.47</c:v>
                </c:pt>
                <c:pt idx="37">
                  <c:v>0.47</c:v>
                </c:pt>
                <c:pt idx="38">
                  <c:v>0.47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Sheet1!$D$2:$D$46</c:f>
              <c:numCache>
                <c:formatCode>0%</c:formatCode>
                <c:ptCount val="45"/>
                <c:pt idx="0">
                  <c:v>0.48</c:v>
                </c:pt>
                <c:pt idx="1">
                  <c:v>0.48</c:v>
                </c:pt>
                <c:pt idx="2">
                  <c:v>0.48</c:v>
                </c:pt>
                <c:pt idx="3">
                  <c:v>0.48</c:v>
                </c:pt>
                <c:pt idx="4">
                  <c:v>0.48</c:v>
                </c:pt>
                <c:pt idx="5">
                  <c:v>0.48</c:v>
                </c:pt>
                <c:pt idx="6">
                  <c:v>0.48</c:v>
                </c:pt>
                <c:pt idx="7">
                  <c:v>0.48</c:v>
                </c:pt>
                <c:pt idx="8">
                  <c:v>0.48</c:v>
                </c:pt>
                <c:pt idx="9">
                  <c:v>0.48</c:v>
                </c:pt>
                <c:pt idx="10">
                  <c:v>0.48</c:v>
                </c:pt>
                <c:pt idx="11">
                  <c:v>0.48</c:v>
                </c:pt>
                <c:pt idx="12">
                  <c:v>0.48</c:v>
                </c:pt>
                <c:pt idx="13">
                  <c:v>0.48</c:v>
                </c:pt>
                <c:pt idx="14">
                  <c:v>0.48</c:v>
                </c:pt>
                <c:pt idx="15">
                  <c:v>0.48</c:v>
                </c:pt>
                <c:pt idx="16">
                  <c:v>0.48</c:v>
                </c:pt>
                <c:pt idx="17">
                  <c:v>0.48</c:v>
                </c:pt>
                <c:pt idx="18">
                  <c:v>0.48</c:v>
                </c:pt>
                <c:pt idx="19">
                  <c:v>0.48</c:v>
                </c:pt>
                <c:pt idx="20">
                  <c:v>0.48</c:v>
                </c:pt>
                <c:pt idx="21">
                  <c:v>0.48</c:v>
                </c:pt>
                <c:pt idx="22">
                  <c:v>0.48</c:v>
                </c:pt>
                <c:pt idx="23">
                  <c:v>0.48</c:v>
                </c:pt>
                <c:pt idx="24">
                  <c:v>0.48</c:v>
                </c:pt>
                <c:pt idx="25">
                  <c:v>0.48</c:v>
                </c:pt>
                <c:pt idx="26">
                  <c:v>0.48</c:v>
                </c:pt>
                <c:pt idx="27">
                  <c:v>0.48</c:v>
                </c:pt>
                <c:pt idx="28">
                  <c:v>0.48</c:v>
                </c:pt>
                <c:pt idx="29">
                  <c:v>0.48</c:v>
                </c:pt>
                <c:pt idx="30">
                  <c:v>0.48</c:v>
                </c:pt>
                <c:pt idx="31">
                  <c:v>0.48</c:v>
                </c:pt>
                <c:pt idx="32">
                  <c:v>0.48</c:v>
                </c:pt>
                <c:pt idx="33">
                  <c:v>0.48</c:v>
                </c:pt>
                <c:pt idx="34">
                  <c:v>0.48</c:v>
                </c:pt>
                <c:pt idx="35">
                  <c:v>0.48</c:v>
                </c:pt>
                <c:pt idx="36">
                  <c:v>0.48</c:v>
                </c:pt>
                <c:pt idx="37">
                  <c:v>0.48</c:v>
                </c:pt>
                <c:pt idx="38">
                  <c:v>0.48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5D1-4723-B08C-0EAC8CD9ADC0}"/>
            </c:ext>
          </c:extLst>
        </c:ser>
        <c:dLbls>
          <c:showLegendKey val="0"/>
          <c:showVal val="0"/>
          <c:showCatName val="0"/>
          <c:showSerName val="0"/>
          <c:showPercent val="0"/>
          <c:showBubbleSize val="0"/>
          <c:showLeaderLines val="1"/>
        </c:dLbls>
      </c:pie3DChart>
    </c:plotArea>
    <c:legend>
      <c:legendPos val="r"/>
      <c:layout>
        <c:manualLayout>
          <c:xMode val="edge"/>
          <c:yMode val="edge"/>
          <c:x val="0.53681840551181104"/>
          <c:y val="0.86125196850393704"/>
          <c:w val="0.21318159448818896"/>
          <c:h val="0.13874803149606299"/>
        </c:manualLayout>
      </c:layout>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29</c:v>
                </c:pt>
                <c:pt idx="1">
                  <c:v>71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69</c:v>
                </c:pt>
                <c:pt idx="1">
                  <c:v>31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CAE-4602-AC35-8B065494F0D0}"/>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CAE-4602-AC35-8B065494F0D0}"/>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CAE-4602-AC35-8B065494F0D0}"/>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45</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CAE-4602-AC35-8B065494F0D0}"/>
            </c:ext>
          </c:extLst>
        </c:ser>
        <c:ser>
          <c:idx val="1"/>
          <c:order val="1"/>
          <c:tx>
            <c:strRef>
              <c:f>Sheet1!$C$1</c:f>
              <c:strCache>
                <c:ptCount val="1"/>
                <c:pt idx="0">
                  <c:v>% Difficult</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CAE-4602-AC35-8B065494F0D0}"/>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D0CB-4FB4-8137-8E67A0BD93B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D0CB-4FB4-8137-8E67A0BD93B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39</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8E0-4579-9EFD-6474EFF8ED99}"/>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8E0-4579-9EFD-6474EFF8ED99}"/>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8E0-4579-9EFD-6474EFF8ED99}"/>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8E0-4579-9EFD-6474EFF8ED99}"/>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8E0-4579-9EFD-6474EFF8ED99}"/>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8E0-4579-9EFD-6474EFF8ED99}"/>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28E0-4579-9EFD-6474EFF8ED99}"/>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20</c:v>
                </c:pt>
                <c:pt idx="1">
                  <c:v>25</c:v>
                </c:pt>
                <c:pt idx="2">
                  <c:v>16</c:v>
                </c:pt>
                <c:pt idx="3">
                  <c:v>18</c:v>
                </c:pt>
                <c:pt idx="4">
                  <c:v>22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8E0-4579-9EFD-6474EFF8ED99}"/>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449717643988397"/>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Sheet1!$B$2:$B$46</c:f>
              <c:numCache>
                <c:formatCode>0%</c:formatCode>
                <c:ptCount val="45"/>
                <c:pt idx="0">
                  <c:v>0.28999999999999998</c:v>
                </c:pt>
                <c:pt idx="1">
                  <c:v>0.3</c:v>
                </c:pt>
                <c:pt idx="2">
                  <c:v>0.31</c:v>
                </c:pt>
                <c:pt idx="3">
                  <c:v>0.32</c:v>
                </c:pt>
                <c:pt idx="4">
                  <c:v>0.32</c:v>
                </c:pt>
                <c:pt idx="5">
                  <c:v>0.33</c:v>
                </c:pt>
                <c:pt idx="6">
                  <c:v>0.34</c:v>
                </c:pt>
                <c:pt idx="7">
                  <c:v>0.34</c:v>
                </c:pt>
                <c:pt idx="8">
                  <c:v>0.38</c:v>
                </c:pt>
                <c:pt idx="9">
                  <c:v>0.38</c:v>
                </c:pt>
                <c:pt idx="10">
                  <c:v>0.39</c:v>
                </c:pt>
                <c:pt idx="11">
                  <c:v>0.39</c:v>
                </c:pt>
                <c:pt idx="12">
                  <c:v>0.39</c:v>
                </c:pt>
                <c:pt idx="13">
                  <c:v>0.4</c:v>
                </c:pt>
                <c:pt idx="14">
                  <c:v>0.4</c:v>
                </c:pt>
                <c:pt idx="15">
                  <c:v>0.4</c:v>
                </c:pt>
                <c:pt idx="16">
                  <c:v>0.42</c:v>
                </c:pt>
                <c:pt idx="17">
                  <c:v>0.43</c:v>
                </c:pt>
                <c:pt idx="18">
                  <c:v>0.44</c:v>
                </c:pt>
                <c:pt idx="19">
                  <c:v>0.44</c:v>
                </c:pt>
                <c:pt idx="20">
                  <c:v>0.45</c:v>
                </c:pt>
                <c:pt idx="21">
                  <c:v>0.45</c:v>
                </c:pt>
                <c:pt idx="22">
                  <c:v>0.46</c:v>
                </c:pt>
                <c:pt idx="23">
                  <c:v>0.47</c:v>
                </c:pt>
                <c:pt idx="24">
                  <c:v>0.47</c:v>
                </c:pt>
                <c:pt idx="25">
                  <c:v>0.48</c:v>
                </c:pt>
                <c:pt idx="26">
                  <c:v>0.5</c:v>
                </c:pt>
                <c:pt idx="27">
                  <c:v>0.5</c:v>
                </c:pt>
                <c:pt idx="28">
                  <c:v>0.52</c:v>
                </c:pt>
                <c:pt idx="29">
                  <c:v>0.52</c:v>
                </c:pt>
                <c:pt idx="30">
                  <c:v>0.53</c:v>
                </c:pt>
                <c:pt idx="31">
                  <c:v>0.57999999999999996</c:v>
                </c:pt>
                <c:pt idx="32">
                  <c:v>0.57999999999999996</c:v>
                </c:pt>
                <c:pt idx="33">
                  <c:v>0.57999999999999996</c:v>
                </c:pt>
                <c:pt idx="34">
                  <c:v>0.6</c:v>
                </c:pt>
                <c:pt idx="35">
                  <c:v>0.6</c:v>
                </c:pt>
                <c:pt idx="36">
                  <c:v>0.62</c:v>
                </c:pt>
                <c:pt idx="37">
                  <c:v>0.64</c:v>
                </c:pt>
                <c:pt idx="38">
                  <c:v>0.69</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Sheet1!$C$2:$C$46</c:f>
              <c:numCache>
                <c:formatCode>0%</c:formatCode>
                <c:ptCount val="45"/>
                <c:pt idx="0">
                  <c:v>0.45</c:v>
                </c:pt>
                <c:pt idx="1">
                  <c:v>0.45</c:v>
                </c:pt>
                <c:pt idx="2">
                  <c:v>0.45</c:v>
                </c:pt>
                <c:pt idx="3">
                  <c:v>0.45</c:v>
                </c:pt>
                <c:pt idx="4">
                  <c:v>0.45</c:v>
                </c:pt>
                <c:pt idx="5">
                  <c:v>0.45</c:v>
                </c:pt>
                <c:pt idx="6">
                  <c:v>0.45</c:v>
                </c:pt>
                <c:pt idx="7">
                  <c:v>0.45</c:v>
                </c:pt>
                <c:pt idx="8">
                  <c:v>0.45</c:v>
                </c:pt>
                <c:pt idx="9">
                  <c:v>0.45</c:v>
                </c:pt>
                <c:pt idx="10">
                  <c:v>0.45</c:v>
                </c:pt>
                <c:pt idx="11">
                  <c:v>0.45</c:v>
                </c:pt>
                <c:pt idx="12">
                  <c:v>0.45</c:v>
                </c:pt>
                <c:pt idx="13">
                  <c:v>0.45</c:v>
                </c:pt>
                <c:pt idx="14">
                  <c:v>0.45</c:v>
                </c:pt>
                <c:pt idx="15">
                  <c:v>0.45</c:v>
                </c:pt>
                <c:pt idx="16">
                  <c:v>0.45</c:v>
                </c:pt>
                <c:pt idx="17">
                  <c:v>0.45</c:v>
                </c:pt>
                <c:pt idx="18">
                  <c:v>0.45</c:v>
                </c:pt>
                <c:pt idx="19">
                  <c:v>0.45</c:v>
                </c:pt>
                <c:pt idx="20">
                  <c:v>0.45</c:v>
                </c:pt>
                <c:pt idx="21">
                  <c:v>0.45</c:v>
                </c:pt>
                <c:pt idx="22">
                  <c:v>0.45</c:v>
                </c:pt>
                <c:pt idx="23">
                  <c:v>0.45</c:v>
                </c:pt>
                <c:pt idx="24">
                  <c:v>0.45</c:v>
                </c:pt>
                <c:pt idx="25">
                  <c:v>0.45</c:v>
                </c:pt>
                <c:pt idx="26">
                  <c:v>0.45</c:v>
                </c:pt>
                <c:pt idx="27">
                  <c:v>0.45</c:v>
                </c:pt>
                <c:pt idx="28">
                  <c:v>0.45</c:v>
                </c:pt>
                <c:pt idx="29">
                  <c:v>0.45</c:v>
                </c:pt>
                <c:pt idx="30">
                  <c:v>0.45</c:v>
                </c:pt>
                <c:pt idx="31">
                  <c:v>0.45</c:v>
                </c:pt>
                <c:pt idx="32">
                  <c:v>0.45</c:v>
                </c:pt>
                <c:pt idx="33">
                  <c:v>0.45</c:v>
                </c:pt>
                <c:pt idx="34">
                  <c:v>0.45</c:v>
                </c:pt>
                <c:pt idx="35">
                  <c:v>0.45</c:v>
                </c:pt>
                <c:pt idx="36">
                  <c:v>0.45</c:v>
                </c:pt>
                <c:pt idx="37">
                  <c:v>0.45</c:v>
                </c:pt>
                <c:pt idx="38">
                  <c:v>0.45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Sheet1!$D$2:$D$46</c:f>
              <c:numCache>
                <c:formatCode>0%</c:formatCode>
                <c:ptCount val="45"/>
                <c:pt idx="0">
                  <c:v>0.45</c:v>
                </c:pt>
                <c:pt idx="1">
                  <c:v>0.45</c:v>
                </c:pt>
                <c:pt idx="2">
                  <c:v>0.45</c:v>
                </c:pt>
                <c:pt idx="3">
                  <c:v>0.45</c:v>
                </c:pt>
                <c:pt idx="4">
                  <c:v>0.45</c:v>
                </c:pt>
                <c:pt idx="5">
                  <c:v>0.45</c:v>
                </c:pt>
                <c:pt idx="6">
                  <c:v>0.45</c:v>
                </c:pt>
                <c:pt idx="7">
                  <c:v>0.45</c:v>
                </c:pt>
                <c:pt idx="8">
                  <c:v>0.45</c:v>
                </c:pt>
                <c:pt idx="9">
                  <c:v>0.45</c:v>
                </c:pt>
                <c:pt idx="10">
                  <c:v>0.45</c:v>
                </c:pt>
                <c:pt idx="11">
                  <c:v>0.45</c:v>
                </c:pt>
                <c:pt idx="12">
                  <c:v>0.45</c:v>
                </c:pt>
                <c:pt idx="13">
                  <c:v>0.45</c:v>
                </c:pt>
                <c:pt idx="14">
                  <c:v>0.45</c:v>
                </c:pt>
                <c:pt idx="15">
                  <c:v>0.45</c:v>
                </c:pt>
                <c:pt idx="16">
                  <c:v>0.45</c:v>
                </c:pt>
                <c:pt idx="17">
                  <c:v>0.45</c:v>
                </c:pt>
                <c:pt idx="18">
                  <c:v>0.45</c:v>
                </c:pt>
                <c:pt idx="19">
                  <c:v>0.45</c:v>
                </c:pt>
                <c:pt idx="20">
                  <c:v>0.45</c:v>
                </c:pt>
                <c:pt idx="21">
                  <c:v>0.45</c:v>
                </c:pt>
                <c:pt idx="22">
                  <c:v>0.45</c:v>
                </c:pt>
                <c:pt idx="23">
                  <c:v>0.45</c:v>
                </c:pt>
                <c:pt idx="24">
                  <c:v>0.45</c:v>
                </c:pt>
                <c:pt idx="25">
                  <c:v>0.45</c:v>
                </c:pt>
                <c:pt idx="26">
                  <c:v>0.45</c:v>
                </c:pt>
                <c:pt idx="27">
                  <c:v>0.45</c:v>
                </c:pt>
                <c:pt idx="28">
                  <c:v>0.45</c:v>
                </c:pt>
                <c:pt idx="29">
                  <c:v>0.45</c:v>
                </c:pt>
                <c:pt idx="30">
                  <c:v>0.45</c:v>
                </c:pt>
                <c:pt idx="31">
                  <c:v>0.45</c:v>
                </c:pt>
                <c:pt idx="32">
                  <c:v>0.45</c:v>
                </c:pt>
                <c:pt idx="33">
                  <c:v>0.45</c:v>
                </c:pt>
                <c:pt idx="34">
                  <c:v>0.45</c:v>
                </c:pt>
                <c:pt idx="35">
                  <c:v>0.45</c:v>
                </c:pt>
                <c:pt idx="36">
                  <c:v>0.45</c:v>
                </c:pt>
                <c:pt idx="37">
                  <c:v>0.45</c:v>
                </c:pt>
                <c:pt idx="38">
                  <c:v>0.45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Sheet1!$B$2:$B$7</c:f>
              <c:numCache>
                <c:formatCode>0%</c:formatCode>
                <c:ptCount val="6"/>
                <c:pt idx="0">
                  <c:v>0.72</c:v>
                </c:pt>
                <c:pt idx="1">
                  <c:v>0.13</c:v>
                </c:pt>
                <c:pt idx="2">
                  <c:v>0.09</c:v>
                </c:pt>
                <c:pt idx="3">
                  <c:v>0.03</c:v>
                </c:pt>
                <c:pt idx="4">
                  <c:v>0.01</c:v>
                </c:pt>
                <c:pt idx="5">
                  <c:v>0.02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Sheet1!$C$2:$C$7</c:f>
              <c:numCache>
                <c:formatCode>0%</c:formatCode>
                <c:ptCount val="6"/>
                <c:pt idx="0">
                  <c:v>0.68</c:v>
                </c:pt>
                <c:pt idx="1">
                  <c:v>0.14000000000000001</c:v>
                </c:pt>
                <c:pt idx="2">
                  <c:v>0.11</c:v>
                </c:pt>
                <c:pt idx="3">
                  <c:v>0.04</c:v>
                </c:pt>
                <c:pt idx="4">
                  <c:v>0.02</c:v>
                </c:pt>
                <c:pt idx="5">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Sheet1!$A$2:$A$7</c:f>
              <c:numCache>
                <c:formatCode>General</c:formatCode>
                <c:ptCount val="6"/>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6"/>
              <c:pt idx="0">
                <c:v>1</c:v>
              </c:pt>
              <c:pt idx="1">
                <c:v>2</c:v>
              </c:pt>
              <c:pt idx="2">
                <c:v>3</c:v>
              </c:pt>
              <c:pt idx="3">
                <c:v>4</c:v>
              </c:pt>
              <c:pt idx="4">
                <c:v>5</c:v>
              </c:pt>
              <c:pt idx="5">
                <c:v>6</c:v>
              </c:pt>
              <c:extLst>
                <c:ext xmlns:c15="http://schemas.microsoft.com/office/drawing/2012/chart" uri="{02D57815-91ED-43cb-92C2-25804820EDAC}">
                  <c15:autoCat val="1"/>
                </c:ext>
              </c:extLst>
            </c:strLit>
          </c:cat>
          <c:val>
            <c:numRef>
              <c:f>Sheet1!$B$2:$B$7</c:f>
              <c:numCache>
                <c:formatCode>General</c:formatCode>
                <c:ptCount val="6"/>
                <c:pt idx="0">
                  <c:v>86</c:v>
                </c:pt>
                <c:pt idx="1">
                  <c:v>19</c:v>
                </c:pt>
                <c:pt idx="2">
                  <c:v>32</c:v>
                </c:pt>
                <c:pt idx="3">
                  <c:v>11</c:v>
                </c:pt>
                <c:pt idx="4">
                  <c:v>3</c:v>
                </c:pt>
                <c:pt idx="5">
                  <c:v>4</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Sheet1!$C$2:$C$7</c:f>
              <c:numCache>
                <c:formatCode>General</c:formatCode>
                <c:ptCount val="6"/>
                <c:pt idx="0">
                  <c:v>35</c:v>
                </c:pt>
                <c:pt idx="1">
                  <c:v>6</c:v>
                </c:pt>
                <c:pt idx="2">
                  <c:v>1</c:v>
                </c:pt>
                <c:pt idx="3">
                  <c:v>1</c:v>
                </c:pt>
                <c:pt idx="4">
                  <c:v>0</c:v>
                </c:pt>
                <c:pt idx="5">
                  <c:v>1</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Sheet1!$B$2:$B$6</c:f>
              <c:numCache>
                <c:formatCode>0%</c:formatCode>
                <c:ptCount val="5"/>
                <c:pt idx="0">
                  <c:v>0.08</c:v>
                </c:pt>
                <c:pt idx="1">
                  <c:v>0.77</c:v>
                </c:pt>
                <c:pt idx="2">
                  <c:v>0.1</c:v>
                </c:pt>
                <c:pt idx="3">
                  <c:v>0.02</c:v>
                </c:pt>
                <c:pt idx="4">
                  <c:v>0.03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Sheet1!$C$2:$C$6</c:f>
              <c:numCache>
                <c:formatCode>0%</c:formatCode>
                <c:ptCount val="5"/>
                <c:pt idx="0">
                  <c:v>0.12</c:v>
                </c:pt>
                <c:pt idx="1">
                  <c:v>0.75</c:v>
                </c:pt>
                <c:pt idx="2">
                  <c:v>7.0000000000000007E-2</c:v>
                </c:pt>
                <c:pt idx="3">
                  <c:v>0.01</c:v>
                </c:pt>
                <c:pt idx="4">
                  <c:v>0.04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Sheet1!$A$2:$A$6</c:f>
              <c:numCache>
                <c:formatCode>General</c:formatCode>
                <c:ptCount val="5"/>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5"/>
              <c:pt idx="0">
                <c:v>1</c:v>
              </c:pt>
              <c:pt idx="1">
                <c:v>2</c:v>
              </c:pt>
              <c:pt idx="2">
                <c:v>3</c:v>
              </c:pt>
              <c:pt idx="3">
                <c:v>4</c:v>
              </c:pt>
              <c:pt idx="4">
                <c:v>5</c:v>
              </c:pt>
              <c:extLst>
                <c:ext xmlns:c15="http://schemas.microsoft.com/office/drawing/2012/chart" uri="{02D57815-91ED-43cb-92C2-25804820EDAC}">
                  <c15:autoCat val="1"/>
                </c:ext>
              </c:extLst>
            </c:strLit>
          </c:cat>
          <c:val>
            <c:numRef>
              <c:f>Sheet1!$B$2:$B$6</c:f>
              <c:numCache>
                <c:formatCode>General</c:formatCode>
                <c:ptCount val="5"/>
                <c:pt idx="0">
                  <c:v>29</c:v>
                </c:pt>
                <c:pt idx="1">
                  <c:v>94</c:v>
                </c:pt>
                <c:pt idx="2">
                  <c:v>60</c:v>
                </c:pt>
                <c:pt idx="3">
                  <c:v>5</c:v>
                </c:pt>
                <c:pt idx="4">
                  <c:v>9</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Sheet1!$C$2:$C$6</c:f>
              <c:numCache>
                <c:formatCode>General</c:formatCode>
                <c:ptCount val="5"/>
                <c:pt idx="0">
                  <c:v>2</c:v>
                </c:pt>
                <c:pt idx="1">
                  <c:v>33</c:v>
                </c:pt>
                <c:pt idx="2">
                  <c:v>1</c:v>
                </c:pt>
                <c:pt idx="3">
                  <c:v>0</c:v>
                </c:pt>
                <c:pt idx="4">
                  <c:v>0</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65</c:v>
                </c:pt>
                <c:pt idx="1">
                  <c:v>35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83</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70E-46A0-8217-D21E0782C96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70E-46A0-8217-D21E0782C96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7</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1110-4235-9539-B109DBE20388}"/>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1"/>
              <c:layout>
                <c:manualLayout>
                  <c:x val="-7.6021228479108527E-2"/>
                  <c:y val="-8.4982748533912161E-2"/>
                </c:manualLayout>
              </c:layout>
              <c:tx>
                <c:rich>
                  <a:bodyPr/>
                  <a:lstStyle/>
                  <a:p>
                    <a:fld id="{9B88F069-ADAA-4514-9985-9089258946FA}"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3-1108-49FA-A063-1EA01A0F4F65}"/>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c:v>
                </c:pt>
                <c:pt idx="1">
                  <c:v>No</c:v>
                </c:pt>
                <c:pt idx="2">
                  <c:v>I was told to contact my practice again another day, as they couldn't help that day</c:v>
                </c:pt>
              </c:strCache>
            </c:strRef>
          </c:cat>
          <c:val>
            <c:numRef>
              <c:f>Sheet1!$B$2:$B$4</c:f>
              <c:numCache>
                <c:formatCode>General</c:formatCode>
                <c:ptCount val="3"/>
                <c:pt idx="0">
                  <c:v>83</c:v>
                </c:pt>
                <c:pt idx="1">
                  <c:v>7</c:v>
                </c:pt>
                <c:pt idx="2">
                  <c:v>10</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58883134859687647"/>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Sheet1!$B$2:$B$46</c:f>
              <c:numCache>
                <c:formatCode>0%</c:formatCode>
                <c:ptCount val="45"/>
                <c:pt idx="0">
                  <c:v>0.65</c:v>
                </c:pt>
                <c:pt idx="1">
                  <c:v>0.72</c:v>
                </c:pt>
                <c:pt idx="2">
                  <c:v>0.73</c:v>
                </c:pt>
                <c:pt idx="3">
                  <c:v>0.74</c:v>
                </c:pt>
                <c:pt idx="4">
                  <c:v>0.76</c:v>
                </c:pt>
                <c:pt idx="5">
                  <c:v>0.78</c:v>
                </c:pt>
                <c:pt idx="6">
                  <c:v>0.79</c:v>
                </c:pt>
                <c:pt idx="7">
                  <c:v>0.79</c:v>
                </c:pt>
                <c:pt idx="8">
                  <c:v>0.79</c:v>
                </c:pt>
                <c:pt idx="9">
                  <c:v>0.79</c:v>
                </c:pt>
                <c:pt idx="10">
                  <c:v>0.79</c:v>
                </c:pt>
                <c:pt idx="11">
                  <c:v>0.8</c:v>
                </c:pt>
                <c:pt idx="12">
                  <c:v>0.81</c:v>
                </c:pt>
                <c:pt idx="13">
                  <c:v>0.82</c:v>
                </c:pt>
                <c:pt idx="14">
                  <c:v>0.82</c:v>
                </c:pt>
                <c:pt idx="15">
                  <c:v>0.83</c:v>
                </c:pt>
                <c:pt idx="16">
                  <c:v>0.83</c:v>
                </c:pt>
                <c:pt idx="17">
                  <c:v>0.84</c:v>
                </c:pt>
                <c:pt idx="18">
                  <c:v>0.84</c:v>
                </c:pt>
                <c:pt idx="19">
                  <c:v>0.85</c:v>
                </c:pt>
                <c:pt idx="20">
                  <c:v>0.85</c:v>
                </c:pt>
                <c:pt idx="21">
                  <c:v>0.85</c:v>
                </c:pt>
                <c:pt idx="22">
                  <c:v>0.85</c:v>
                </c:pt>
                <c:pt idx="23">
                  <c:v>0.86</c:v>
                </c:pt>
                <c:pt idx="24">
                  <c:v>0.86</c:v>
                </c:pt>
                <c:pt idx="25">
                  <c:v>0.87</c:v>
                </c:pt>
                <c:pt idx="26">
                  <c:v>0.87</c:v>
                </c:pt>
                <c:pt idx="27">
                  <c:v>0.88</c:v>
                </c:pt>
                <c:pt idx="28">
                  <c:v>0.88</c:v>
                </c:pt>
                <c:pt idx="29">
                  <c:v>0.88</c:v>
                </c:pt>
                <c:pt idx="30">
                  <c:v>0.88</c:v>
                </c:pt>
                <c:pt idx="31">
                  <c:v>0.89</c:v>
                </c:pt>
                <c:pt idx="32">
                  <c:v>0.9</c:v>
                </c:pt>
                <c:pt idx="33">
                  <c:v>0.9</c:v>
                </c:pt>
                <c:pt idx="34">
                  <c:v>0.9</c:v>
                </c:pt>
                <c:pt idx="35">
                  <c:v>0.9</c:v>
                </c:pt>
                <c:pt idx="36">
                  <c:v>0.91</c:v>
                </c:pt>
                <c:pt idx="37">
                  <c:v>0.91</c:v>
                </c:pt>
                <c:pt idx="38">
                  <c:v>0.91</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Sheet1!$C$2:$C$46</c:f>
              <c:numCache>
                <c:formatCode>0%</c:formatCode>
                <c:ptCount val="45"/>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pt idx="20">
                  <c:v>0.83</c:v>
                </c:pt>
                <c:pt idx="21">
                  <c:v>0.83</c:v>
                </c:pt>
                <c:pt idx="22">
                  <c:v>0.83</c:v>
                </c:pt>
                <c:pt idx="23">
                  <c:v>0.83</c:v>
                </c:pt>
                <c:pt idx="24">
                  <c:v>0.83</c:v>
                </c:pt>
                <c:pt idx="25">
                  <c:v>0.83</c:v>
                </c:pt>
                <c:pt idx="26">
                  <c:v>0.83</c:v>
                </c:pt>
                <c:pt idx="27">
                  <c:v>0.83</c:v>
                </c:pt>
                <c:pt idx="28">
                  <c:v>0.83</c:v>
                </c:pt>
                <c:pt idx="29">
                  <c:v>0.83</c:v>
                </c:pt>
                <c:pt idx="30">
                  <c:v>0.83</c:v>
                </c:pt>
                <c:pt idx="31">
                  <c:v>0.83</c:v>
                </c:pt>
                <c:pt idx="32">
                  <c:v>0.83</c:v>
                </c:pt>
                <c:pt idx="33">
                  <c:v>0.83</c:v>
                </c:pt>
                <c:pt idx="34">
                  <c:v>0.83</c:v>
                </c:pt>
                <c:pt idx="35">
                  <c:v>0.83</c:v>
                </c:pt>
                <c:pt idx="36">
                  <c:v>0.83</c:v>
                </c:pt>
                <c:pt idx="37">
                  <c:v>0.83</c:v>
                </c:pt>
                <c:pt idx="38">
                  <c:v>0.83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Sheet1!$D$2:$D$46</c:f>
              <c:numCache>
                <c:formatCode>0%</c:formatCode>
                <c:ptCount val="45"/>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pt idx="20">
                  <c:v>0.83</c:v>
                </c:pt>
                <c:pt idx="21">
                  <c:v>0.83</c:v>
                </c:pt>
                <c:pt idx="22">
                  <c:v>0.83</c:v>
                </c:pt>
                <c:pt idx="23">
                  <c:v>0.83</c:v>
                </c:pt>
                <c:pt idx="24">
                  <c:v>0.83</c:v>
                </c:pt>
                <c:pt idx="25">
                  <c:v>0.83</c:v>
                </c:pt>
                <c:pt idx="26">
                  <c:v>0.83</c:v>
                </c:pt>
                <c:pt idx="27">
                  <c:v>0.83</c:v>
                </c:pt>
                <c:pt idx="28">
                  <c:v>0.83</c:v>
                </c:pt>
                <c:pt idx="29">
                  <c:v>0.83</c:v>
                </c:pt>
                <c:pt idx="30">
                  <c:v>0.83</c:v>
                </c:pt>
                <c:pt idx="31">
                  <c:v>0.83</c:v>
                </c:pt>
                <c:pt idx="32">
                  <c:v>0.83</c:v>
                </c:pt>
                <c:pt idx="33">
                  <c:v>0.83</c:v>
                </c:pt>
                <c:pt idx="34">
                  <c:v>0.83</c:v>
                </c:pt>
                <c:pt idx="35">
                  <c:v>0.83</c:v>
                </c:pt>
                <c:pt idx="36">
                  <c:v>0.83</c:v>
                </c:pt>
                <c:pt idx="37">
                  <c:v>0.83</c:v>
                </c:pt>
                <c:pt idx="38">
                  <c:v>0.83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Less than two days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94</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After two or more days</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516F-487C-992C-AF1882EAB77C}"/>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516F-487C-992C-AF1882EAB77C}"/>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6</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2"/>
              <c:layout>
                <c:manualLayout>
                  <c:x val="-5.1694435365793816E-2"/>
                  <c:y val="-0.10521673628008174"/>
                </c:manualLayout>
              </c:layout>
              <c:tx>
                <c:rich>
                  <a:bodyPr/>
                  <a:lstStyle/>
                  <a:p>
                    <a:fld id="{106D469B-914B-4D89-AA42-8BFF0CA59ADB}"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1108-49FA-A063-1EA01A0F4F65}"/>
                </c:ext>
              </c:extLst>
            </c:dLbl>
            <c:dLbl>
              <c:idx val="3"/>
              <c:layout>
                <c:manualLayout>
                  <c:x val="-2.1285943974150387E-2"/>
                  <c:y val="-0.11735712892778347"/>
                </c:manualLayout>
              </c:layout>
              <c:tx>
                <c:rich>
                  <a:bodyPr/>
                  <a:lstStyle/>
                  <a:p>
                    <a:fld id="{CA89EDFC-D0A7-4B0A-818D-65E16B865634}"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7-1108-49FA-A063-1EA01A0F4F65}"/>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There and then</c:v>
                </c:pt>
                <c:pt idx="1">
                  <c:v>Later on the same day</c:v>
                </c:pt>
                <c:pt idx="2">
                  <c:v>The next day</c:v>
                </c:pt>
                <c:pt idx="3">
                  <c:v>After two or more days</c:v>
                </c:pt>
              </c:strCache>
            </c:strRef>
          </c:cat>
          <c:val>
            <c:numRef>
              <c:f>Sheet1!$B$2:$B$5</c:f>
              <c:numCache>
                <c:formatCode>General</c:formatCode>
                <c:ptCount val="4"/>
                <c:pt idx="0">
                  <c:v>66</c:v>
                </c:pt>
                <c:pt idx="1">
                  <c:v>23</c:v>
                </c:pt>
                <c:pt idx="2">
                  <c:v>4</c:v>
                </c:pt>
                <c:pt idx="3">
                  <c:v>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Sheet1!$B$2:$B$46</c:f>
              <c:numCache>
                <c:formatCode>0%</c:formatCode>
                <c:ptCount val="45"/>
                <c:pt idx="0">
                  <c:v>0.84</c:v>
                </c:pt>
                <c:pt idx="1">
                  <c:v>0.87</c:v>
                </c:pt>
                <c:pt idx="2">
                  <c:v>0.89</c:v>
                </c:pt>
                <c:pt idx="3">
                  <c:v>0.89</c:v>
                </c:pt>
                <c:pt idx="4">
                  <c:v>0.91</c:v>
                </c:pt>
                <c:pt idx="5">
                  <c:v>0.92</c:v>
                </c:pt>
                <c:pt idx="6">
                  <c:v>0.92</c:v>
                </c:pt>
                <c:pt idx="7">
                  <c:v>0.92</c:v>
                </c:pt>
                <c:pt idx="8">
                  <c:v>0.92</c:v>
                </c:pt>
                <c:pt idx="9">
                  <c:v>0.92</c:v>
                </c:pt>
                <c:pt idx="10">
                  <c:v>0.92</c:v>
                </c:pt>
                <c:pt idx="11">
                  <c:v>0.93</c:v>
                </c:pt>
                <c:pt idx="12">
                  <c:v>0.93</c:v>
                </c:pt>
                <c:pt idx="13">
                  <c:v>0.93</c:v>
                </c:pt>
                <c:pt idx="14">
                  <c:v>0.93</c:v>
                </c:pt>
                <c:pt idx="15">
                  <c:v>0.93</c:v>
                </c:pt>
                <c:pt idx="16">
                  <c:v>0.93</c:v>
                </c:pt>
                <c:pt idx="17">
                  <c:v>0.93</c:v>
                </c:pt>
                <c:pt idx="18">
                  <c:v>0.93</c:v>
                </c:pt>
                <c:pt idx="19">
                  <c:v>0.93</c:v>
                </c:pt>
                <c:pt idx="20">
                  <c:v>0.93</c:v>
                </c:pt>
                <c:pt idx="21">
                  <c:v>0.94</c:v>
                </c:pt>
                <c:pt idx="22">
                  <c:v>0.94</c:v>
                </c:pt>
                <c:pt idx="23">
                  <c:v>0.94</c:v>
                </c:pt>
                <c:pt idx="24">
                  <c:v>0.94</c:v>
                </c:pt>
                <c:pt idx="25">
                  <c:v>0.94</c:v>
                </c:pt>
                <c:pt idx="26">
                  <c:v>0.94</c:v>
                </c:pt>
                <c:pt idx="27">
                  <c:v>0.95</c:v>
                </c:pt>
                <c:pt idx="28">
                  <c:v>0.95</c:v>
                </c:pt>
                <c:pt idx="29">
                  <c:v>0.95</c:v>
                </c:pt>
                <c:pt idx="30">
                  <c:v>0.95</c:v>
                </c:pt>
                <c:pt idx="31">
                  <c:v>0.95</c:v>
                </c:pt>
                <c:pt idx="32">
                  <c:v>0.96</c:v>
                </c:pt>
                <c:pt idx="33">
                  <c:v>0.96</c:v>
                </c:pt>
                <c:pt idx="34">
                  <c:v>0.96</c:v>
                </c:pt>
                <c:pt idx="35">
                  <c:v>0.96</c:v>
                </c:pt>
                <c:pt idx="36">
                  <c:v>0.97</c:v>
                </c:pt>
                <c:pt idx="37">
                  <c:v>0.97</c:v>
                </c:pt>
                <c:pt idx="38">
                  <c:v>0.98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Sheet1!$C$2:$C$46</c:f>
              <c:numCache>
                <c:formatCode>0%</c:formatCode>
                <c:ptCount val="45"/>
                <c:pt idx="0">
                  <c:v>0.94</c:v>
                </c:pt>
                <c:pt idx="1">
                  <c:v>0.94</c:v>
                </c:pt>
                <c:pt idx="2">
                  <c:v>0.94</c:v>
                </c:pt>
                <c:pt idx="3">
                  <c:v>0.94</c:v>
                </c:pt>
                <c:pt idx="4">
                  <c:v>0.94</c:v>
                </c:pt>
                <c:pt idx="5">
                  <c:v>0.94</c:v>
                </c:pt>
                <c:pt idx="6">
                  <c:v>0.94</c:v>
                </c:pt>
                <c:pt idx="7">
                  <c:v>0.94</c:v>
                </c:pt>
                <c:pt idx="8">
                  <c:v>0.94</c:v>
                </c:pt>
                <c:pt idx="9">
                  <c:v>0.94</c:v>
                </c:pt>
                <c:pt idx="10">
                  <c:v>0.94</c:v>
                </c:pt>
                <c:pt idx="11">
                  <c:v>0.94</c:v>
                </c:pt>
                <c:pt idx="12">
                  <c:v>0.94</c:v>
                </c:pt>
                <c:pt idx="13">
                  <c:v>0.94</c:v>
                </c:pt>
                <c:pt idx="14">
                  <c:v>0.94</c:v>
                </c:pt>
                <c:pt idx="15">
                  <c:v>0.94</c:v>
                </c:pt>
                <c:pt idx="16">
                  <c:v>0.94</c:v>
                </c:pt>
                <c:pt idx="17">
                  <c:v>0.94</c:v>
                </c:pt>
                <c:pt idx="18">
                  <c:v>0.94</c:v>
                </c:pt>
                <c:pt idx="19">
                  <c:v>0.94</c:v>
                </c:pt>
                <c:pt idx="20">
                  <c:v>0.94</c:v>
                </c:pt>
                <c:pt idx="21">
                  <c:v>0.94</c:v>
                </c:pt>
                <c:pt idx="22">
                  <c:v>0.94</c:v>
                </c:pt>
                <c:pt idx="23">
                  <c:v>0.94</c:v>
                </c:pt>
                <c:pt idx="24">
                  <c:v>0.94</c:v>
                </c:pt>
                <c:pt idx="25">
                  <c:v>0.94</c:v>
                </c:pt>
                <c:pt idx="26">
                  <c:v>0.94</c:v>
                </c:pt>
                <c:pt idx="27">
                  <c:v>0.94</c:v>
                </c:pt>
                <c:pt idx="28">
                  <c:v>0.94</c:v>
                </c:pt>
                <c:pt idx="29">
                  <c:v>0.94</c:v>
                </c:pt>
                <c:pt idx="30">
                  <c:v>0.94</c:v>
                </c:pt>
                <c:pt idx="31">
                  <c:v>0.94</c:v>
                </c:pt>
                <c:pt idx="32">
                  <c:v>0.94</c:v>
                </c:pt>
                <c:pt idx="33">
                  <c:v>0.94</c:v>
                </c:pt>
                <c:pt idx="34">
                  <c:v>0.94</c:v>
                </c:pt>
                <c:pt idx="35">
                  <c:v>0.94</c:v>
                </c:pt>
                <c:pt idx="36">
                  <c:v>0.94</c:v>
                </c:pt>
                <c:pt idx="37">
                  <c:v>0.94</c:v>
                </c:pt>
                <c:pt idx="38">
                  <c:v>0.94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Sheet1!$D$2:$D$46</c:f>
              <c:numCache>
                <c:formatCode>0%</c:formatCode>
                <c:ptCount val="45"/>
                <c:pt idx="0">
                  <c:v>0.93</c:v>
                </c:pt>
                <c:pt idx="1">
                  <c:v>0.93</c:v>
                </c:pt>
                <c:pt idx="2">
                  <c:v>0.93</c:v>
                </c:pt>
                <c:pt idx="3">
                  <c:v>0.93</c:v>
                </c:pt>
                <c:pt idx="4">
                  <c:v>0.93</c:v>
                </c:pt>
                <c:pt idx="5">
                  <c:v>0.93</c:v>
                </c:pt>
                <c:pt idx="6">
                  <c:v>0.93</c:v>
                </c:pt>
                <c:pt idx="7">
                  <c:v>0.93</c:v>
                </c:pt>
                <c:pt idx="8">
                  <c:v>0.93</c:v>
                </c:pt>
                <c:pt idx="9">
                  <c:v>0.93</c:v>
                </c:pt>
                <c:pt idx="10">
                  <c:v>0.93</c:v>
                </c:pt>
                <c:pt idx="11">
                  <c:v>0.93</c:v>
                </c:pt>
                <c:pt idx="12">
                  <c:v>0.93</c:v>
                </c:pt>
                <c:pt idx="13">
                  <c:v>0.93</c:v>
                </c:pt>
                <c:pt idx="14">
                  <c:v>0.93</c:v>
                </c:pt>
                <c:pt idx="15">
                  <c:v>0.93</c:v>
                </c:pt>
                <c:pt idx="16">
                  <c:v>0.93</c:v>
                </c:pt>
                <c:pt idx="17">
                  <c:v>0.93</c:v>
                </c:pt>
                <c:pt idx="18">
                  <c:v>0.93</c:v>
                </c:pt>
                <c:pt idx="19">
                  <c:v>0.93</c:v>
                </c:pt>
                <c:pt idx="20">
                  <c:v>0.93</c:v>
                </c:pt>
                <c:pt idx="21">
                  <c:v>0.93</c:v>
                </c:pt>
                <c:pt idx="22">
                  <c:v>0.93</c:v>
                </c:pt>
                <c:pt idx="23">
                  <c:v>0.93</c:v>
                </c:pt>
                <c:pt idx="24">
                  <c:v>0.93</c:v>
                </c:pt>
                <c:pt idx="25">
                  <c:v>0.93</c:v>
                </c:pt>
                <c:pt idx="26">
                  <c:v>0.93</c:v>
                </c:pt>
                <c:pt idx="27">
                  <c:v>0.93</c:v>
                </c:pt>
                <c:pt idx="28">
                  <c:v>0.93</c:v>
                </c:pt>
                <c:pt idx="29">
                  <c:v>0.93</c:v>
                </c:pt>
                <c:pt idx="30">
                  <c:v>0.93</c:v>
                </c:pt>
                <c:pt idx="31">
                  <c:v>0.93</c:v>
                </c:pt>
                <c:pt idx="32">
                  <c:v>0.93</c:v>
                </c:pt>
                <c:pt idx="33">
                  <c:v>0.93</c:v>
                </c:pt>
                <c:pt idx="34">
                  <c:v>0.93</c:v>
                </c:pt>
                <c:pt idx="35">
                  <c:v>0.93</c:v>
                </c:pt>
                <c:pt idx="36">
                  <c:v>0.93</c:v>
                </c:pt>
                <c:pt idx="37">
                  <c:v>0.93</c:v>
                </c:pt>
                <c:pt idx="38">
                  <c:v>0.93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47</c:v>
                </c:pt>
                <c:pt idx="1">
                  <c:v>53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67</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19</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344-42B4-A449-679FC0A2DE8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344-42B4-A449-679FC0A2DE8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344-42B4-A449-679FC0A2DE86}"/>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344-42B4-A449-679FC0A2DE86}"/>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344-42B4-A449-679FC0A2DE8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344-42B4-A449-679FC0A2DE86}"/>
              </c:ext>
            </c:extLst>
          </c:dPt>
          <c:dLbls>
            <c:dLbl>
              <c:idx val="3"/>
              <c:layout>
                <c:manualLayout>
                  <c:x val="-6.1422729360088813E-3"/>
                  <c:y val="-3.7715128428921388E-3"/>
                </c:manualLayout>
              </c:layout>
              <c:tx>
                <c:rich>
                  <a:bodyPr/>
                  <a:lstStyle/>
                  <a:p>
                    <a:pPr>
                      <a:defRPr sz="1200" b="1">
                        <a:solidFill>
                          <a:schemeClr val="bg2"/>
                        </a:solidFill>
                      </a:defRPr>
                    </a:pPr>
                    <a:fld id="{792E403A-79D6-462C-9C01-AD04AC245888}" type="VALUE">
                      <a:rPr lang="en-US">
                        <a:solidFill>
                          <a:schemeClr val="bg1"/>
                        </a:solidFill>
                      </a:rPr>
                      <a:pPr>
                        <a:defRPr sz="1200" b="1">
                          <a:solidFill>
                            <a:schemeClr val="bg2"/>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0"/>
                </c:ext>
                <c:ext xmlns:c16="http://schemas.microsoft.com/office/drawing/2014/chart" uri="{C3380CC4-5D6E-409C-BE32-E72D297353CC}">
                  <c16:uniqueId val="{00000007-E344-42B4-A449-679FC0A2DE86}"/>
                </c:ext>
              </c:extLst>
            </c:dLbl>
            <c:dLbl>
              <c:idx val="4"/>
              <c:layout>
                <c:manualLayout>
                  <c:x val="-2.419716986310717E-2"/>
                  <c:y val="-0.10183084675808775"/>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E344-42B4-A449-679FC0A2DE86}"/>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38</c:v>
                </c:pt>
                <c:pt idx="1">
                  <c:v>30</c:v>
                </c:pt>
                <c:pt idx="2">
                  <c:v>13</c:v>
                </c:pt>
                <c:pt idx="3">
                  <c:v>11</c:v>
                </c:pt>
                <c:pt idx="4">
                  <c:v>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344-42B4-A449-679FC0A2DE86}"/>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Sheet1!$B$2:$B$46</c:f>
              <c:numCache>
                <c:formatCode>0%</c:formatCode>
                <c:ptCount val="45"/>
                <c:pt idx="0">
                  <c:v>0.47</c:v>
                </c:pt>
                <c:pt idx="1">
                  <c:v>0.52</c:v>
                </c:pt>
                <c:pt idx="2">
                  <c:v>0.52</c:v>
                </c:pt>
                <c:pt idx="3">
                  <c:v>0.56000000000000005</c:v>
                </c:pt>
                <c:pt idx="4">
                  <c:v>0.59</c:v>
                </c:pt>
                <c:pt idx="5">
                  <c:v>0.59</c:v>
                </c:pt>
                <c:pt idx="6">
                  <c:v>0.59</c:v>
                </c:pt>
                <c:pt idx="7">
                  <c:v>0.6</c:v>
                </c:pt>
                <c:pt idx="8">
                  <c:v>0.6</c:v>
                </c:pt>
                <c:pt idx="9">
                  <c:v>0.61</c:v>
                </c:pt>
                <c:pt idx="10">
                  <c:v>0.61</c:v>
                </c:pt>
                <c:pt idx="11">
                  <c:v>0.63</c:v>
                </c:pt>
                <c:pt idx="12">
                  <c:v>0.63</c:v>
                </c:pt>
                <c:pt idx="13">
                  <c:v>0.64</c:v>
                </c:pt>
                <c:pt idx="14">
                  <c:v>0.64</c:v>
                </c:pt>
                <c:pt idx="15">
                  <c:v>0.65</c:v>
                </c:pt>
                <c:pt idx="16">
                  <c:v>0.67</c:v>
                </c:pt>
                <c:pt idx="17">
                  <c:v>0.67</c:v>
                </c:pt>
                <c:pt idx="18">
                  <c:v>0.68</c:v>
                </c:pt>
                <c:pt idx="19">
                  <c:v>0.68</c:v>
                </c:pt>
                <c:pt idx="20">
                  <c:v>0.68</c:v>
                </c:pt>
                <c:pt idx="21">
                  <c:v>0.69</c:v>
                </c:pt>
                <c:pt idx="22">
                  <c:v>0.69</c:v>
                </c:pt>
                <c:pt idx="23">
                  <c:v>0.69</c:v>
                </c:pt>
                <c:pt idx="24">
                  <c:v>0.71</c:v>
                </c:pt>
                <c:pt idx="25">
                  <c:v>0.71</c:v>
                </c:pt>
                <c:pt idx="26">
                  <c:v>0.73</c:v>
                </c:pt>
                <c:pt idx="27">
                  <c:v>0.73</c:v>
                </c:pt>
                <c:pt idx="28">
                  <c:v>0.74</c:v>
                </c:pt>
                <c:pt idx="29">
                  <c:v>0.74</c:v>
                </c:pt>
                <c:pt idx="30">
                  <c:v>0.75</c:v>
                </c:pt>
                <c:pt idx="31">
                  <c:v>0.75</c:v>
                </c:pt>
                <c:pt idx="32">
                  <c:v>0.75</c:v>
                </c:pt>
                <c:pt idx="33">
                  <c:v>0.77</c:v>
                </c:pt>
                <c:pt idx="34">
                  <c:v>0.77</c:v>
                </c:pt>
                <c:pt idx="35">
                  <c:v>0.78</c:v>
                </c:pt>
                <c:pt idx="36">
                  <c:v>0.8</c:v>
                </c:pt>
                <c:pt idx="37">
                  <c:v>0.84</c:v>
                </c:pt>
                <c:pt idx="38">
                  <c:v>0.85</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Sheet1!$C$2:$C$46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pt idx="33">
                  <c:v>0.67</c:v>
                </c:pt>
                <c:pt idx="34">
                  <c:v>0.67</c:v>
                </c:pt>
                <c:pt idx="35">
                  <c:v>0.67</c:v>
                </c:pt>
                <c:pt idx="36">
                  <c:v>0.67</c:v>
                </c:pt>
                <c:pt idx="37">
                  <c:v>0.67</c:v>
                </c:pt>
                <c:pt idx="38">
                  <c:v>0.67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Sheet1!$D$2:$D$46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pt idx="33">
                  <c:v>0.67</c:v>
                </c:pt>
                <c:pt idx="34">
                  <c:v>0.67</c:v>
                </c:pt>
                <c:pt idx="35">
                  <c:v>0.67</c:v>
                </c:pt>
                <c:pt idx="36">
                  <c:v>0.67</c:v>
                </c:pt>
                <c:pt idx="37">
                  <c:v>0.67</c:v>
                </c:pt>
                <c:pt idx="38">
                  <c:v>0.67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43</c:v>
                </c:pt>
                <c:pt idx="1">
                  <c:v>57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67</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Too long</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33</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67</c:v>
                </c:pt>
                <c:pt idx="1">
                  <c:v>33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r"/>
      <c:layout>
        <c:manualLayout>
          <c:xMode val="edge"/>
          <c:yMode val="edge"/>
          <c:x val="0.59493614815400109"/>
          <c:y val="0.44308896199324216"/>
          <c:w val="0.28038903714026098"/>
          <c:h val="0.13810286130891913"/>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Sheet1!$B$2:$B$46</c:f>
              <c:numCache>
                <c:formatCode>0%</c:formatCode>
                <c:ptCount val="45"/>
                <c:pt idx="0">
                  <c:v>0.43</c:v>
                </c:pt>
                <c:pt idx="1">
                  <c:v>0.54</c:v>
                </c:pt>
                <c:pt idx="2">
                  <c:v>0.54</c:v>
                </c:pt>
                <c:pt idx="3">
                  <c:v>0.56000000000000005</c:v>
                </c:pt>
                <c:pt idx="4">
                  <c:v>0.56999999999999995</c:v>
                </c:pt>
                <c:pt idx="5">
                  <c:v>0.6</c:v>
                </c:pt>
                <c:pt idx="6">
                  <c:v>0.6</c:v>
                </c:pt>
                <c:pt idx="7">
                  <c:v>0.61</c:v>
                </c:pt>
                <c:pt idx="8">
                  <c:v>0.61</c:v>
                </c:pt>
                <c:pt idx="9">
                  <c:v>0.62</c:v>
                </c:pt>
                <c:pt idx="10">
                  <c:v>0.62</c:v>
                </c:pt>
                <c:pt idx="11">
                  <c:v>0.63</c:v>
                </c:pt>
                <c:pt idx="12">
                  <c:v>0.63</c:v>
                </c:pt>
                <c:pt idx="13">
                  <c:v>0.63</c:v>
                </c:pt>
                <c:pt idx="14">
                  <c:v>0.63</c:v>
                </c:pt>
                <c:pt idx="15">
                  <c:v>0.63</c:v>
                </c:pt>
                <c:pt idx="16">
                  <c:v>0.64</c:v>
                </c:pt>
                <c:pt idx="17">
                  <c:v>0.65</c:v>
                </c:pt>
                <c:pt idx="18">
                  <c:v>0.65</c:v>
                </c:pt>
                <c:pt idx="19">
                  <c:v>0.65</c:v>
                </c:pt>
                <c:pt idx="20">
                  <c:v>0.65</c:v>
                </c:pt>
                <c:pt idx="21">
                  <c:v>0.65</c:v>
                </c:pt>
                <c:pt idx="22">
                  <c:v>0.69</c:v>
                </c:pt>
                <c:pt idx="23">
                  <c:v>0.69</c:v>
                </c:pt>
                <c:pt idx="24">
                  <c:v>0.69</c:v>
                </c:pt>
                <c:pt idx="25">
                  <c:v>0.69</c:v>
                </c:pt>
                <c:pt idx="26">
                  <c:v>0.7</c:v>
                </c:pt>
                <c:pt idx="27">
                  <c:v>0.7</c:v>
                </c:pt>
                <c:pt idx="28">
                  <c:v>0.7</c:v>
                </c:pt>
                <c:pt idx="29">
                  <c:v>0.71</c:v>
                </c:pt>
                <c:pt idx="30">
                  <c:v>0.72</c:v>
                </c:pt>
                <c:pt idx="31">
                  <c:v>0.73</c:v>
                </c:pt>
                <c:pt idx="32">
                  <c:v>0.77</c:v>
                </c:pt>
                <c:pt idx="33">
                  <c:v>0.77</c:v>
                </c:pt>
                <c:pt idx="34">
                  <c:v>0.79</c:v>
                </c:pt>
                <c:pt idx="35">
                  <c:v>0.79</c:v>
                </c:pt>
                <c:pt idx="36">
                  <c:v>0.8</c:v>
                </c:pt>
                <c:pt idx="37">
                  <c:v>0.81</c:v>
                </c:pt>
                <c:pt idx="38">
                  <c:v>0.81</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Sheet1!$C$2:$C$46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pt idx="33">
                  <c:v>0.67</c:v>
                </c:pt>
                <c:pt idx="34">
                  <c:v>0.67</c:v>
                </c:pt>
                <c:pt idx="35">
                  <c:v>0.67</c:v>
                </c:pt>
                <c:pt idx="36">
                  <c:v>0.67</c:v>
                </c:pt>
                <c:pt idx="37">
                  <c:v>0.67</c:v>
                </c:pt>
                <c:pt idx="38">
                  <c:v>0.67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Sheet1!$D$2:$D$46</c:f>
              <c:numCache>
                <c:formatCode>0%</c:formatCode>
                <c:ptCount val="45"/>
                <c:pt idx="0">
                  <c:v>0.66</c:v>
                </c:pt>
                <c:pt idx="1">
                  <c:v>0.66</c:v>
                </c:pt>
                <c:pt idx="2">
                  <c:v>0.66</c:v>
                </c:pt>
                <c:pt idx="3">
                  <c:v>0.66</c:v>
                </c:pt>
                <c:pt idx="4">
                  <c:v>0.66</c:v>
                </c:pt>
                <c:pt idx="5">
                  <c:v>0.66</c:v>
                </c:pt>
                <c:pt idx="6">
                  <c:v>0.66</c:v>
                </c:pt>
                <c:pt idx="7">
                  <c:v>0.66</c:v>
                </c:pt>
                <c:pt idx="8">
                  <c:v>0.66</c:v>
                </c:pt>
                <c:pt idx="9">
                  <c:v>0.66</c:v>
                </c:pt>
                <c:pt idx="10">
                  <c:v>0.66</c:v>
                </c:pt>
                <c:pt idx="11">
                  <c:v>0.66</c:v>
                </c:pt>
                <c:pt idx="12">
                  <c:v>0.66</c:v>
                </c:pt>
                <c:pt idx="13">
                  <c:v>0.66</c:v>
                </c:pt>
                <c:pt idx="14">
                  <c:v>0.66</c:v>
                </c:pt>
                <c:pt idx="15">
                  <c:v>0.66</c:v>
                </c:pt>
                <c:pt idx="16">
                  <c:v>0.66</c:v>
                </c:pt>
                <c:pt idx="17">
                  <c:v>0.66</c:v>
                </c:pt>
                <c:pt idx="18">
                  <c:v>0.66</c:v>
                </c:pt>
                <c:pt idx="19">
                  <c:v>0.66</c:v>
                </c:pt>
                <c:pt idx="20">
                  <c:v>0.66</c:v>
                </c:pt>
                <c:pt idx="21">
                  <c:v>0.66</c:v>
                </c:pt>
                <c:pt idx="22">
                  <c:v>0.66</c:v>
                </c:pt>
                <c:pt idx="23">
                  <c:v>0.66</c:v>
                </c:pt>
                <c:pt idx="24">
                  <c:v>0.66</c:v>
                </c:pt>
                <c:pt idx="25">
                  <c:v>0.66</c:v>
                </c:pt>
                <c:pt idx="26">
                  <c:v>0.66</c:v>
                </c:pt>
                <c:pt idx="27">
                  <c:v>0.66</c:v>
                </c:pt>
                <c:pt idx="28">
                  <c:v>0.66</c:v>
                </c:pt>
                <c:pt idx="29">
                  <c:v>0.66</c:v>
                </c:pt>
                <c:pt idx="30">
                  <c:v>0.66</c:v>
                </c:pt>
                <c:pt idx="31">
                  <c:v>0.66</c:v>
                </c:pt>
                <c:pt idx="32">
                  <c:v>0.66</c:v>
                </c:pt>
                <c:pt idx="33">
                  <c:v>0.66</c:v>
                </c:pt>
                <c:pt idx="34">
                  <c:v>0.66</c:v>
                </c:pt>
                <c:pt idx="35">
                  <c:v>0.66</c:v>
                </c:pt>
                <c:pt idx="36">
                  <c:v>0.66</c:v>
                </c:pt>
                <c:pt idx="37">
                  <c:v>0.66</c:v>
                </c:pt>
                <c:pt idx="38">
                  <c:v>0.66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dLbl>
              <c:idx val="4"/>
              <c:tx>
                <c:rich>
                  <a:bodyPr/>
                  <a:lstStyle/>
                  <a:p>
                    <a:r>
                      <a:rPr lang="en-US"/>
                      <a:t>*</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2-C53E-425E-AF1D-8E95577E2E2D}"/>
                </c:ext>
              </c:extLst>
            </c:dLbl>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Sheet1!$B$2:$B$8</c:f>
              <c:numCache>
                <c:formatCode>0%</c:formatCode>
                <c:ptCount val="7"/>
                <c:pt idx="0">
                  <c:v>0.31</c:v>
                </c:pt>
                <c:pt idx="1">
                  <c:v>0.63</c:v>
                </c:pt>
                <c:pt idx="2">
                  <c:v>0.04</c:v>
                </c:pt>
                <c:pt idx="3">
                  <c:v>0.01</c:v>
                </c:pt>
                <c:pt idx="4">
                  <c:v>0</c:v>
                </c:pt>
                <c:pt idx="5">
                  <c:v>0.01</c:v>
                </c:pt>
                <c:pt idx="6">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dLbl>
              <c:idx val="3"/>
              <c:tx>
                <c:rich>
                  <a:bodyPr/>
                  <a:lstStyle/>
                  <a:p>
                    <a:r>
                      <a:rPr lang="en-US"/>
                      <a:t>*</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0-C53E-425E-AF1D-8E95577E2E2D}"/>
                </c:ext>
              </c:extLst>
            </c:dLbl>
            <c:dLbl>
              <c:idx val="4"/>
              <c:tx>
                <c:rich>
                  <a:bodyPr/>
                  <a:lstStyle/>
                  <a:p>
                    <a:r>
                      <a:rPr lang="en-US"/>
                      <a:t>*</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1-C53E-425E-AF1D-8E95577E2E2D}"/>
                </c:ext>
              </c:extLst>
            </c:dLbl>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Sheet1!$C$2:$C$8</c:f>
              <c:numCache>
                <c:formatCode>0%</c:formatCode>
                <c:ptCount val="7"/>
                <c:pt idx="0">
                  <c:v>0.28999999999999998</c:v>
                </c:pt>
                <c:pt idx="1">
                  <c:v>0.64</c:v>
                </c:pt>
                <c:pt idx="2">
                  <c:v>0.04</c:v>
                </c:pt>
                <c:pt idx="3">
                  <c:v>0</c:v>
                </c:pt>
                <c:pt idx="4">
                  <c:v>0</c:v>
                </c:pt>
                <c:pt idx="5">
                  <c:v>0.01</c:v>
                </c:pt>
                <c:pt idx="6">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Sheet1!$A$2:$A$8</c:f>
              <c:numCache>
                <c:formatCode>General</c:formatCode>
                <c:ptCount val="7"/>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7"/>
              <c:pt idx="0">
                <c:v>1</c:v>
              </c:pt>
              <c:pt idx="1">
                <c:v>2</c:v>
              </c:pt>
              <c:pt idx="2">
                <c:v>3</c:v>
              </c:pt>
              <c:pt idx="3">
                <c:v>4</c:v>
              </c:pt>
              <c:pt idx="4">
                <c:v>5</c:v>
              </c:pt>
              <c:pt idx="5">
                <c:v>6</c:v>
              </c:pt>
              <c:pt idx="6">
                <c:v>7</c:v>
              </c:pt>
              <c:extLst>
                <c:ext xmlns:c15="http://schemas.microsoft.com/office/drawing/2012/chart" uri="{02D57815-91ED-43cb-92C2-25804820EDAC}">
                  <c15:autoCat val="1"/>
                </c:ext>
              </c:extLst>
            </c:strLit>
          </c:cat>
          <c:val>
            <c:numRef>
              <c:f>Sheet1!$B$2:$B$8</c:f>
              <c:numCache>
                <c:formatCode>General</c:formatCode>
                <c:ptCount val="7"/>
                <c:pt idx="0">
                  <c:v>57</c:v>
                </c:pt>
                <c:pt idx="1">
                  <c:v>75</c:v>
                </c:pt>
                <c:pt idx="2">
                  <c:v>17</c:v>
                </c:pt>
                <c:pt idx="3">
                  <c:v>2</c:v>
                </c:pt>
                <c:pt idx="4">
                  <c:v>2</c:v>
                </c:pt>
                <c:pt idx="5">
                  <c:v>4</c:v>
                </c:pt>
                <c:pt idx="6">
                  <c:v>2</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Sheet1!$C$2:$C$8</c:f>
              <c:numCache>
                <c:formatCode>General</c:formatCode>
                <c:ptCount val="7"/>
                <c:pt idx="0">
                  <c:v>18</c:v>
                </c:pt>
                <c:pt idx="1">
                  <c:v>38</c:v>
                </c:pt>
                <c:pt idx="2">
                  <c:v>1</c:v>
                </c:pt>
                <c:pt idx="3">
                  <c:v>0</c:v>
                </c:pt>
                <c:pt idx="4">
                  <c:v>0</c:v>
                </c:pt>
                <c:pt idx="5">
                  <c:v>0</c:v>
                </c:pt>
                <c:pt idx="6">
                  <c:v>0</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EFB1-4959-AE43-128406DD4F10}"/>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EFB1-4959-AE43-128406DD4F10}"/>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EFB1-4959-AE43-128406DD4F10}"/>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88</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B1-4959-AE43-128406DD4F10}"/>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EFB1-4959-AE43-128406DD4F10}"/>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9F5D-4BAC-9D75-71E61C7C0303}"/>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9F5D-4BAC-9D75-71E61C7C0303}"/>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6</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6EC-4F61-9347-E98E5E3470DF}"/>
              </c:ext>
            </c:extLst>
          </c:dPt>
          <c:dLbls>
            <c:dLbl>
              <c:idx val="2"/>
              <c:layout>
                <c:manualLayout>
                  <c:x val="-5.8351592892084407E-2"/>
                  <c:y val="-8.6744795386519219E-2"/>
                </c:manualLayout>
              </c:layout>
              <c:tx>
                <c:rich>
                  <a:bodyPr/>
                  <a:lstStyle/>
                  <a:p>
                    <a:fld id="{234D1067-A94F-458A-8AAE-F3D962975F65}"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6EC-4F61-9347-E98E5E3470DF}"/>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64</c:v>
                </c:pt>
                <c:pt idx="1">
                  <c:v>23</c:v>
                </c:pt>
                <c:pt idx="2">
                  <c:v>7</c:v>
                </c:pt>
                <c:pt idx="3">
                  <c:v>3</c:v>
                </c:pt>
                <c:pt idx="4">
                  <c:v>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17C-4594-8F03-39414FD4B5FD}"/>
              </c:ext>
            </c:extLst>
          </c:dPt>
          <c:dLbls>
            <c:dLbl>
              <c:idx val="2"/>
              <c:layout>
                <c:manualLayout>
                  <c:x val="-7.0636138764102172E-2"/>
                  <c:y val="-8.2973282543627055E-2"/>
                </c:manualLayout>
              </c:layout>
              <c:tx>
                <c:rich>
                  <a:bodyPr/>
                  <a:lstStyle/>
                  <a:p>
                    <a:fld id="{9157FF50-54B2-4233-9424-E440648BAAED}"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17C-4594-8F03-39414FD4B5FD}"/>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63</c:v>
                </c:pt>
                <c:pt idx="1">
                  <c:v>23</c:v>
                </c:pt>
                <c:pt idx="2">
                  <c:v>7</c:v>
                </c:pt>
                <c:pt idx="3">
                  <c:v>3</c:v>
                </c:pt>
                <c:pt idx="4">
                  <c:v>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232-4001-BC8F-59A0B841FC32}"/>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2232-4001-BC8F-59A0B841FC32}"/>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2232-4001-BC8F-59A0B841FC32}"/>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2232-4001-BC8F-59A0B841FC3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86</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232-4001-BC8F-59A0B841FC32}"/>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232-4001-BC8F-59A0B841FC32}"/>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2232-4001-BC8F-59A0B841FC32}"/>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2232-4001-BC8F-59A0B841FC32}"/>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6</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232-4001-BC8F-59A0B841FC3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61</c:v>
                </c:pt>
                <c:pt idx="1">
                  <c:v>39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53</c:v>
                </c:pt>
                <c:pt idx="1">
                  <c:v>19</c:v>
                </c:pt>
                <c:pt idx="2">
                  <c:v>19</c:v>
                </c:pt>
                <c:pt idx="3">
                  <c:v>4</c:v>
                </c:pt>
                <c:pt idx="4">
                  <c:v>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1856-46B3-B680-7FB62B397313}"/>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1856-46B3-B680-7FB62B397313}"/>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1856-46B3-B680-7FB62B397313}"/>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1856-46B3-B680-7FB62B3973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72</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856-46B3-B680-7FB62B397313}"/>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1856-46B3-B680-7FB62B397313}"/>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1856-46B3-B680-7FB62B397313}"/>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1856-46B3-B680-7FB62B397313}"/>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9</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856-46B3-B680-7FB62B3973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2"/>
              <c:layout>
                <c:manualLayout>
                  <c:x val="-1.8426818808026643E-2"/>
                  <c:y val="-0.10937387244387202"/>
                </c:manualLayout>
              </c:layout>
              <c:tx>
                <c:rich>
                  <a:bodyPr/>
                  <a:lstStyle/>
                  <a:p>
                    <a:fld id="{B7BEEF57-06BD-44C3-A908-20D74E38217C}"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57</c:v>
                </c:pt>
                <c:pt idx="1">
                  <c:v>35</c:v>
                </c:pt>
                <c:pt idx="2">
                  <c:v>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933347149417075"/>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08F-411B-A42C-7BFC3C5B5918}"/>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08F-411B-A42C-7BFC3C5B5918}"/>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08F-411B-A42C-7BFC3C5B5918}"/>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08F-411B-A42C-7BFC3C5B5918}"/>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92</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08F-411B-A42C-7BFC3C5B5918}"/>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008F-411B-A42C-7BFC3C5B5918}"/>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008F-411B-A42C-7BFC3C5B5918}"/>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08F-411B-A42C-7BFC3C5B5918}"/>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8</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08F-411B-A42C-7BFC3C5B591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2"/>
              <c:layout>
                <c:manualLayout>
                  <c:x val="-3.0711364680044408E-2"/>
                  <c:y val="-0.1056023596009799"/>
                </c:manualLayout>
              </c:layout>
              <c:tx>
                <c:rich>
                  <a:bodyPr/>
                  <a:lstStyle/>
                  <a:p>
                    <a:fld id="{14C241ED-001C-4C8C-85D8-AD7A76650575}"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65</c:v>
                </c:pt>
                <c:pt idx="1">
                  <c:v>28</c:v>
                </c:pt>
                <c:pt idx="2">
                  <c:v>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AE5D-443A-B707-AD0EC1347A9F}"/>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AE5D-443A-B707-AD0EC1347A9F}"/>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AE5D-443A-B707-AD0EC1347A9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E5D-443A-B707-AD0EC1347A9F}"/>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93</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AE5D-443A-B707-AD0EC1347A9F}"/>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AE5D-443A-B707-AD0EC1347A9F}"/>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AE5D-443A-B707-AD0EC1347A9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AE5D-443A-B707-AD0EC1347A9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7</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AE5D-443A-B707-AD0EC1347A9F}"/>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2"/>
              <c:layout>
                <c:manualLayout>
                  <c:x val="-2.4569091744035525E-2"/>
                  <c:y val="-0.10937387244387205"/>
                </c:manualLayout>
              </c:layout>
              <c:tx>
                <c:rich>
                  <a:bodyPr/>
                  <a:lstStyle/>
                  <a:p>
                    <a:fld id="{98674637-0E5E-4155-AB3C-FB83961FA573}"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63</c:v>
                </c:pt>
                <c:pt idx="1">
                  <c:v>28</c:v>
                </c:pt>
                <c:pt idx="2">
                  <c:v>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BFCF-445A-872D-F8B742A63192}"/>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BFCF-445A-872D-F8B742A63192}"/>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BFCF-445A-872D-F8B742A63192}"/>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BFCF-445A-872D-F8B742A6319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91</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BFCF-445A-872D-F8B742A6319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BFCF-445A-872D-F8B742A63192}"/>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BFCF-445A-872D-F8B742A63192}"/>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BFCF-445A-872D-F8B742A63192}"/>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9</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BFCF-445A-872D-F8B742A6319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58</c:v>
                </c:pt>
                <c:pt idx="1">
                  <c:v>32</c:v>
                </c:pt>
                <c:pt idx="2">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F23D-441A-A8DE-C347BBAF2CD7}"/>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23D-441A-A8DE-C347BBAF2CD7}"/>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23D-441A-A8DE-C347BBAF2CD7}"/>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F23D-441A-A8DE-C347BBAF2CD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90</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F23D-441A-A8DE-C347BBAF2CD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23D-441A-A8DE-C347BBAF2CD7}"/>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F23D-441A-A8DE-C347BBAF2CD7}"/>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F23D-441A-A8DE-C347BBAF2CD7}"/>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10</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F23D-441A-A8DE-C347BBAF2CD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52BE04AC-5813-47B7-89ED-7F65812FB3A5}"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954C7C2C-0508-46D7-A216-97DC01DEE5C1}"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8DF613C6-D36F-4438-84D5-6498F1F26D5E}"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1BE9B805-A573-496D-B0F3-C4E4D5A8A3E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DD600468-7476-46D1-82A6-0FA05BECB9D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a:lstStyle/>
                  <a:p>
                    <a:fld id="{A84E8DB5-9E35-4F12-BD3B-F7AFCD7D4B5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8F11EAB1-4191-4E04-BBF8-92FAE2D0211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DE010CCC-86A7-43C1-B7A7-9AF7620F1B47}"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C9AFE17B-C25C-4102-BA61-A9F400139CD7}"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F05DFA0A-C83A-477D-A51F-D39638A5845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64B37362-0593-42D6-8A44-9F25CE854B9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098D3EAB-A732-4C37-8B22-617CF091F46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CFBC1C59-645E-449B-9CEF-BE976155C5B2}"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9EAA5DB0-1001-4897-9251-5C378254108E}"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dLbl>
              <c:idx val="16"/>
              <c:tx>
                <c:rich>
                  <a:bodyPr/>
                  <a:lstStyle/>
                  <a:p>
                    <a:fld id="{BDBD7737-BD56-45AA-BCC4-5AFA337661B7}"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A-8A9D-4EE0-8E8F-0F8003DAB26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Sheet1!$A$2:$A$18</c15:f>
                <c15:dlblRangeCache>
                  <c:ptCount val="17"/>
                  <c:pt idx="0">
                    <c:v>All patients (ICS)</c:v>
                  </c:pt>
                  <c:pt idx="3">
                    <c:v>Gender</c:v>
                  </c:pt>
                  <c:pt idx="4">
                    <c:v>Female</c:v>
                  </c:pt>
                  <c:pt idx="5">
                    <c:v>Male</c:v>
                  </c:pt>
                  <c:pt idx="6">
                    <c:v>Non-binary</c:v>
                  </c:pt>
                  <c:pt idx="7">
                    <c:v>Prefer to self-describe</c:v>
                  </c:pt>
                  <c:pt idx="8">
                    <c:v>I would prefer not to say</c:v>
                  </c:pt>
                  <c:pt idx="10">
                    <c:v>Gender identity the same as sex registered at birth</c:v>
                  </c:pt>
                  <c:pt idx="11">
                    <c:v>Yes</c:v>
                  </c:pt>
                  <c:pt idx="12">
                    <c:v>No</c:v>
                  </c:pt>
                  <c:pt idx="13">
                    <c:v>I would 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EEA-4E9E-A05E-16308F5C3D26}"/>
              </c:ext>
            </c:extLst>
          </c:dPt>
          <c:dPt>
            <c:idx val="4"/>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1EEA-4E9E-A05E-16308F5C3D26}"/>
              </c:ext>
            </c:extLst>
          </c:dPt>
          <c:dPt>
            <c:idx val="5"/>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4-1EEA-4E9E-A05E-16308F5C3D26}"/>
              </c:ext>
            </c:extLst>
          </c:dPt>
          <c:dPt>
            <c:idx val="7"/>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1EEA-4E9E-A05E-16308F5C3D26}"/>
              </c:ext>
            </c:extLst>
          </c:dPt>
          <c:dPt>
            <c:idx val="11"/>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1EEA-4E9E-A05E-16308F5C3D26}"/>
              </c:ext>
            </c:extLst>
          </c:dPt>
          <c:dPt>
            <c:idx val="12"/>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8-1EEA-4E9E-A05E-16308F5C3D26}"/>
              </c:ext>
            </c:extLst>
          </c:dPt>
          <c:dPt>
            <c:idx val="13"/>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7-E311-4299-9C3C-5B2EB69ADB3C}"/>
              </c:ext>
            </c:extLst>
          </c:dPt>
          <c:val>
            <c:numRef>
              <c:f>Sheet1!$C$2:$C$18</c:f>
              <c:numCache>
                <c:formatCode>0%;;</c:formatCode>
                <c:ptCount val="17"/>
                <c:pt idx="1">
                  <c:v>0.86</c:v>
                </c:pt>
                <c:pt idx="3">
                  <c:v>0</c:v>
                </c:pt>
                <c:pt idx="4">
                  <c:v>0.87</c:v>
                </c:pt>
                <c:pt idx="5">
                  <c:v>0.86</c:v>
                </c:pt>
                <c:pt idx="6">
                  <c:v>0.82</c:v>
                </c:pt>
                <c:pt idx="7">
                  <c:v>0.92</c:v>
                </c:pt>
                <c:pt idx="8">
                  <c:v>0.71</c:v>
                </c:pt>
                <c:pt idx="9">
                  <c:v>0</c:v>
                </c:pt>
                <c:pt idx="11">
                  <c:v>0.86</c:v>
                </c:pt>
                <c:pt idx="12">
                  <c:v>0.86</c:v>
                </c:pt>
                <c:pt idx="13">
                  <c:v>0.71</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EEA-4E9E-A05E-16308F5C3D26}"/>
              </c:ext>
            </c:extLst>
          </c:dPt>
          <c:dLbls>
            <c:dLbl>
              <c:idx val="0"/>
              <c:tx>
                <c:rich>
                  <a:bodyPr/>
                  <a:lstStyle/>
                  <a:p>
                    <a:fld id="{A1820525-1052-4ADB-A762-430921BB34F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68DFF3BE-0983-47DC-94B0-296DB4315C29}"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20EFD4AD-B978-401F-9D52-33B8912CDDBD}"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8E7701D5-74C3-4218-B752-F5383482662F}"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2D6ED806-C6E1-4EDA-B618-928BCC47F46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F694E897-5804-4BF4-A384-3A480BE3960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86397517-E250-4569-9FAE-0101B6B871C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3B87CBED-0657-4E4C-9ABF-371966F6D88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EEA-4E9E-A05E-16308F5C3D26}"/>
                </c:ext>
              </c:extLst>
            </c:dLbl>
            <c:dLbl>
              <c:idx val="8"/>
              <c:tx>
                <c:rich>
                  <a:bodyPr/>
                  <a:lstStyle/>
                  <a:p>
                    <a:fld id="{90E3FF1E-D06B-4F8C-B1F7-319F8BDF95B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4FE016B0-AC45-4868-B4C9-7AE72803C50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29A54DFD-1558-44C7-9AE2-3850CAB3122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16545D0C-D0CA-4112-9DA2-7F639CB5BCC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DC42A060-1D83-4F0B-AEE7-A4CB67CA39A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B55F24EF-8E13-4BE5-9955-7A93D5DF02D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48C74E6D-9658-43B6-879C-B197BE336F8C}"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C8D5F70C-3A91-43CD-A5CA-DC08685ABA5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dLbl>
              <c:idx val="16"/>
              <c:tx>
                <c:rich>
                  <a:bodyPr/>
                  <a:lstStyle/>
                  <a:p>
                    <a:fld id="{A10B1F13-F30C-4128-97F7-50A1B68BAB3C}"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B-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Sheet1!$D$2:$D$18</c:f>
              <c:numCache>
                <c:formatCode>0%</c:formatCode>
                <c:ptCount val="17"/>
                <c:pt idx="0">
                  <c:v>1</c:v>
                </c:pt>
                <c:pt idx="1">
                  <c:v>0.14000000000000001</c:v>
                </c:pt>
                <c:pt idx="2">
                  <c:v>1</c:v>
                </c:pt>
                <c:pt idx="3">
                  <c:v>1</c:v>
                </c:pt>
                <c:pt idx="4">
                  <c:v>0.13</c:v>
                </c:pt>
                <c:pt idx="5">
                  <c:v>0.14000000000000001</c:v>
                </c:pt>
                <c:pt idx="6">
                  <c:v>0.18000000000000005</c:v>
                </c:pt>
                <c:pt idx="7">
                  <c:v>7.999999999999996E-2</c:v>
                </c:pt>
                <c:pt idx="8">
                  <c:v>0.29000000000000004</c:v>
                </c:pt>
                <c:pt idx="9">
                  <c:v>1</c:v>
                </c:pt>
                <c:pt idx="10">
                  <c:v>1</c:v>
                </c:pt>
                <c:pt idx="11">
                  <c:v>0.14000000000000001</c:v>
                </c:pt>
                <c:pt idx="12">
                  <c:v>0.14000000000000001</c:v>
                </c:pt>
                <c:pt idx="13">
                  <c:v>0.29000000000000004</c:v>
                </c:pt>
                <c:pt idx="14">
                  <c:v>1</c:v>
                </c:pt>
                <c:pt idx="15">
                  <c:v>1</c:v>
                </c:pt>
                <c:pt idx="16">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Sheet1!$C$2:$C$18</c15:f>
                <c15:dlblRangeCache>
                  <c:ptCount val="17"/>
                  <c:pt idx="1">
                    <c:v>86%</c:v>
                  </c:pt>
                  <c:pt idx="4">
                    <c:v>87%</c:v>
                  </c:pt>
                  <c:pt idx="5">
                    <c:v>86%</c:v>
                  </c:pt>
                  <c:pt idx="6">
                    <c:v>82%</c:v>
                  </c:pt>
                  <c:pt idx="7">
                    <c:v>92%</c:v>
                  </c:pt>
                  <c:pt idx="8">
                    <c:v>71%</c:v>
                  </c:pt>
                  <c:pt idx="11">
                    <c:v>86%</c:v>
                  </c:pt>
                  <c:pt idx="12">
                    <c:v>86%</c:v>
                  </c:pt>
                  <c:pt idx="13">
                    <c:v>71%</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Sheet1!$E$2:$E$18</c:f>
              <c:numCache>
                <c:formatCode>0%</c:formatCode>
                <c:ptCount val="17"/>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5B4135B9-1BA2-487A-B3C3-4D5EDD3DF67D}"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CCBAED81-31CD-4169-A95A-15E027C5033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E1FF8CBB-A543-46EC-ABE0-7DB928F36B6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21F475C7-DCE8-4CAD-B18E-2B512E0417B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48FDEB93-4B2D-4030-BB8A-1C293F2F5B3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C8B9EF5E-AB8B-4DEF-AD67-3C37DD752D8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1156DAF6-43B8-4EB5-9455-4919224320D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D547E9AA-B8F4-459C-AF05-DE0413F7ED14}"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7E3ABF40-1C08-486B-B10A-72C3F57C030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3F49F6A1-AC1F-4CB5-8538-1233BBD6871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FE026DBE-FD3B-47FD-B746-A48974E4E66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83F999D2-A22D-4D35-83A8-4FA3DFA3CBC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2FFBACB6-F328-445F-B729-4EDB6ED5C61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8A763168-B53B-4AE8-8AFA-7C3D20E91A9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C4BBF3FE-7AFB-4C22-AE6B-7F5D3D3FC8D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5E84EECB-4F14-4746-90F9-E739FD99C50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dLbl>
              <c:idx val="16"/>
              <c:tx>
                <c:rich>
                  <a:bodyPr/>
                  <a:lstStyle/>
                  <a:p>
                    <a:fld id="{3F9F6765-1CD2-477D-9FFF-F6AA4ED6839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8A9D-4EE0-8E8F-0F8003DAB26A}"/>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Sheet1!$I$2:$I$18</c15:f>
                <c15:dlblRangeCache>
                  <c:ptCount val="17"/>
                  <c:pt idx="0">
                    <c:v>Sexuality</c:v>
                  </c:pt>
                  <c:pt idx="1">
                    <c:v>Heterosexual or straight</c:v>
                  </c:pt>
                  <c:pt idx="2">
                    <c:v>Gay or lesbian</c:v>
                  </c:pt>
                  <c:pt idx="3">
                    <c:v>Bisexual</c:v>
                  </c:pt>
                  <c:pt idx="4">
                    <c:v>Other</c:v>
                  </c:pt>
                  <c:pt idx="5">
                    <c:v>I would prefer not to say</c:v>
                  </c:pt>
                  <c:pt idx="7">
                    <c:v>Age</c:v>
                  </c:pt>
                  <c:pt idx="8">
                    <c:v>16 to 24</c:v>
                  </c:pt>
                  <c:pt idx="9">
                    <c:v>25 to 34</c:v>
                  </c:pt>
                  <c:pt idx="10">
                    <c:v>35 to 44</c:v>
                  </c:pt>
                  <c:pt idx="11">
                    <c:v>45 to 54</c:v>
                  </c:pt>
                  <c:pt idx="12">
                    <c:v>55 to 64</c:v>
                  </c:pt>
                  <c:pt idx="13">
                    <c:v>65 to 74</c:v>
                  </c:pt>
                  <c:pt idx="14">
                    <c:v>75 to 84</c:v>
                  </c:pt>
                  <c:pt idx="15">
                    <c:v>85 or over</c:v>
                  </c:pt>
                  <c:pt idx="16">
                    <c:v>I would prefer not to say</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Sheet1!$G$2:$G$18</c:f>
              <c:numCache>
                <c:formatCode>0%;;</c:formatCode>
                <c:ptCount val="17"/>
                <c:pt idx="0">
                  <c:v>0</c:v>
                </c:pt>
                <c:pt idx="1">
                  <c:v>0.87</c:v>
                </c:pt>
                <c:pt idx="2">
                  <c:v>0.82</c:v>
                </c:pt>
                <c:pt idx="3">
                  <c:v>0.83</c:v>
                </c:pt>
                <c:pt idx="4">
                  <c:v>0.87</c:v>
                </c:pt>
                <c:pt idx="5">
                  <c:v>0.78</c:v>
                </c:pt>
                <c:pt idx="7">
                  <c:v>0</c:v>
                </c:pt>
                <c:pt idx="8">
                  <c:v>0.77</c:v>
                </c:pt>
                <c:pt idx="9">
                  <c:v>0.81</c:v>
                </c:pt>
                <c:pt idx="10">
                  <c:v>0.85</c:v>
                </c:pt>
                <c:pt idx="11">
                  <c:v>0.86</c:v>
                </c:pt>
                <c:pt idx="12">
                  <c:v>0.89</c:v>
                </c:pt>
                <c:pt idx="13">
                  <c:v>0.91</c:v>
                </c:pt>
                <c:pt idx="14">
                  <c:v>0.93</c:v>
                </c:pt>
                <c:pt idx="15">
                  <c:v>0.9</c:v>
                </c:pt>
                <c:pt idx="16">
                  <c:v>0.79</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EEA-4E9E-A05E-16308F5C3D26}"/>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EEA-4E9E-A05E-16308F5C3D26}"/>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5-1EEA-4E9E-A05E-16308F5C3D26}"/>
              </c:ext>
            </c:extLst>
          </c:dPt>
          <c:dPt>
            <c:idx val="1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D-8A9D-4EE0-8E8F-0F8003DAB26A}"/>
              </c:ext>
            </c:extLst>
          </c:dPt>
          <c:dLbls>
            <c:dLbl>
              <c:idx val="0"/>
              <c:tx>
                <c:rich>
                  <a:bodyPr/>
                  <a:lstStyle/>
                  <a:p>
                    <a:fld id="{1180DF00-96BF-4BBC-A869-8CB788596E9B}"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2FE3D473-9386-4A96-90E0-B9A863007BF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FE81363C-A42A-4243-96E2-B1B2CFBFB40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0ADB56EF-E95D-4677-BEA7-BD7B875875D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9442382B-CEC2-4C2C-ADB4-380B9CAAEBC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D4D3ED89-8F82-44B1-B168-DCD2CD09785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FE95D45B-B4C0-4922-BF8D-733591C9CC05}"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F9FDAC21-3E9C-486A-A645-4024CD46323B}"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A6A99A39-EF3A-4374-923E-356701A5912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67536B92-637A-41F1-BE75-D6E704AEF1B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4D2D2DB6-2B64-4F03-B15F-AD9A2BB0810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E1C64AC4-D25E-4641-BDA3-6B109EE01FB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2A8B701E-D99A-469C-9EEB-62B9DD9C174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09C60925-5501-475D-B7A0-845C1053A5C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65EC2680-8E7C-4242-AE5A-45FB40C25D0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8BF47C31-FBFF-49D6-ABF0-33C5C7B8AFF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dLbl>
              <c:idx val="16"/>
              <c:tx>
                <c:rich>
                  <a:bodyPr/>
                  <a:lstStyle/>
                  <a:p>
                    <a:fld id="{324A19BF-4ADB-4644-8E1D-97EA6A6BA17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Sheet1!$H$2:$H$18</c:f>
              <c:numCache>
                <c:formatCode>0%</c:formatCode>
                <c:ptCount val="17"/>
                <c:pt idx="0">
                  <c:v>1</c:v>
                </c:pt>
                <c:pt idx="1">
                  <c:v>0.13</c:v>
                </c:pt>
                <c:pt idx="2">
                  <c:v>0.18000000000000005</c:v>
                </c:pt>
                <c:pt idx="3">
                  <c:v>0.17000000000000004</c:v>
                </c:pt>
                <c:pt idx="4">
                  <c:v>0.13</c:v>
                </c:pt>
                <c:pt idx="5">
                  <c:v>0.21999999999999997</c:v>
                </c:pt>
                <c:pt idx="6">
                  <c:v>1</c:v>
                </c:pt>
                <c:pt idx="7">
                  <c:v>1</c:v>
                </c:pt>
                <c:pt idx="8">
                  <c:v>0.22999999999999998</c:v>
                </c:pt>
                <c:pt idx="9">
                  <c:v>0.18999999999999995</c:v>
                </c:pt>
                <c:pt idx="10">
                  <c:v>0.15000000000000002</c:v>
                </c:pt>
                <c:pt idx="11">
                  <c:v>0.14000000000000001</c:v>
                </c:pt>
                <c:pt idx="12">
                  <c:v>0.10999999999999999</c:v>
                </c:pt>
                <c:pt idx="13">
                  <c:v>8.9999999999999969E-2</c:v>
                </c:pt>
                <c:pt idx="14">
                  <c:v>6.9999999999999951E-2</c:v>
                </c:pt>
                <c:pt idx="15">
                  <c:v>9.9999999999999978E-2</c:v>
                </c:pt>
                <c:pt idx="16">
                  <c:v>0.20999999999999996</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Sheet1!$G$2:$G$18</c15:f>
                <c15:dlblRangeCache>
                  <c:ptCount val="17"/>
                  <c:pt idx="1">
                    <c:v>87%</c:v>
                  </c:pt>
                  <c:pt idx="2">
                    <c:v>82%</c:v>
                  </c:pt>
                  <c:pt idx="3">
                    <c:v>83%</c:v>
                  </c:pt>
                  <c:pt idx="4">
                    <c:v>87%</c:v>
                  </c:pt>
                  <c:pt idx="5">
                    <c:v>78%</c:v>
                  </c:pt>
                  <c:pt idx="8">
                    <c:v>77%</c:v>
                  </c:pt>
                  <c:pt idx="9">
                    <c:v>81%</c:v>
                  </c:pt>
                  <c:pt idx="10">
                    <c:v>85%</c:v>
                  </c:pt>
                  <c:pt idx="11">
                    <c:v>86%</c:v>
                  </c:pt>
                  <c:pt idx="12">
                    <c:v>89%</c:v>
                  </c:pt>
                  <c:pt idx="13">
                    <c:v>91%</c:v>
                  </c:pt>
                  <c:pt idx="14">
                    <c:v>93%</c:v>
                  </c:pt>
                  <c:pt idx="15">
                    <c:v>90%</c:v>
                  </c:pt>
                  <c:pt idx="16">
                    <c:v>79%</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layout>
        <c:manualLayout>
          <c:xMode val="edge"/>
          <c:yMode val="edge"/>
          <c:x val="5.5684055118110365E-3"/>
          <c:y val="0.88625196850393706"/>
          <c:w val="0.21318159448818896"/>
          <c:h val="9.7622047244094484E-2"/>
        </c:manualLayout>
      </c:layout>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24862D0D-E795-4B5A-81C3-EB923FD8B148}"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3F1C458F-D67E-41FE-AE8D-9F00F83B9899}"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17F43FD2-E94C-47FD-B365-7BC58C29B3FA}"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8A0B0253-22F3-4C03-8290-24CFD8F98BEF}"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F4F9566E-9711-49CD-B31E-C715B6AFE9FD}"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CEFC3E63-7EB9-4D40-8607-0C6E3FD6F108}"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28C77D4B-DA20-4923-B982-C67B39D82746}"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C44B1C98-87F5-4072-9ACD-B77E94C54CBB}"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27DCF0EF-AFD4-4835-8EB2-A7B29F77377D}"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D10CAADB-406F-44AC-BD18-7AF3BA298F15}"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0D3D68DF-EDD2-40E8-856F-0F86C1A409A1}"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6D3C793B-8752-465A-9608-56070CC67EDB}"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6D1B820F-D192-4EAF-B665-E1E39E990623}"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AED24DE0-7945-4361-8055-C7521B940CB8}"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BEB2F35E-5D3F-42BE-9028-7705E41700F4}"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AE759B91-AE8A-4E7B-B361-72E49E1DA996}"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959E8DB4-62F9-4ED8-BA3C-63CC1E8BA43D}"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E-FF54-4ADE-AAB5-3FFF450EF981}"/>
              </c:ext>
            </c:extLst>
          </c:dPt>
          <c:val>
            <c:numRef>
              <c:f>Sheet1!$C$2:$C$19</c:f>
              <c:numCache>
                <c:formatCode>0%;;</c:formatCode>
                <c:ptCount val="18"/>
                <c:pt idx="0">
                  <c:v>0</c:v>
                </c:pt>
                <c:pt idx="1">
                  <c:v>0.86</c:v>
                </c:pt>
                <c:pt idx="3">
                  <c:v>0</c:v>
                </c:pt>
                <c:pt idx="5">
                  <c:v>0.84</c:v>
                </c:pt>
                <c:pt idx="6">
                  <c:v>0.83</c:v>
                </c:pt>
                <c:pt idx="7">
                  <c:v>0.87</c:v>
                </c:pt>
                <c:pt idx="8">
                  <c:v>0.88</c:v>
                </c:pt>
                <c:pt idx="9">
                  <c:v>0.87</c:v>
                </c:pt>
                <c:pt idx="13">
                  <c:v>0.83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3-FF54-4ADE-AAB5-3FFF450EF981}"/>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1-FF54-4ADE-AAB5-3FFF450EF981}"/>
              </c:ext>
            </c:extLst>
          </c:dPt>
          <c:dPt>
            <c:idx val="1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B-FF54-4ADE-AAB5-3FFF450EF981}"/>
              </c:ext>
            </c:extLst>
          </c:dPt>
          <c:dPt>
            <c:idx val="1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D-FF54-4ADE-AAB5-3FFF450EF981}"/>
              </c:ext>
            </c:extLst>
          </c:dPt>
          <c:dPt>
            <c:idx val="1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2-FF54-4ADE-AAB5-3FFF450EF981}"/>
              </c:ext>
            </c:extLst>
          </c:dPt>
          <c:dPt>
            <c:idx val="1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3-FF54-4ADE-AAB5-3FFF450EF981}"/>
              </c:ext>
            </c:extLst>
          </c:dPt>
          <c:dLbls>
            <c:dLbl>
              <c:idx val="0"/>
              <c:tx>
                <c:rich>
                  <a:bodyPr/>
                  <a:lstStyle/>
                  <a:p>
                    <a:fld id="{62EBF1DC-D110-4812-BAE3-035ED0B689B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E24C833E-0443-4D52-9017-8F853441CEC2}"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146E435A-F892-451D-9D12-DDE842742A21}"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365178C5-F706-4362-9D35-0B405F7D652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24056606-9B89-4D23-A587-52EDC4234FD4}"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B219C220-0C68-458A-B71B-223717F66A1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7136A001-DFF4-4D32-859D-2A911A03BF8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8098DDDA-6FF7-422B-B085-524D8BBA849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656C0C5D-E725-493B-8120-0B651EDE2E6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245411B9-EC66-4242-B8B1-D3E25379063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217C7A50-C2F9-43AA-9C0F-2EF66139695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1D1556A0-AB63-4BB8-946F-12DA97329CFB}"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7D8FD9C3-6CF8-4EF7-A23A-26DA3F2757BA}"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4B894A98-A0F9-4984-9F8E-21F700F8998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15F8E55D-A67E-4EF2-92C9-F908704E6D26}"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8DD0CB5A-16D5-4E30-8BF0-39A6DECDFA8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363D3571-C6EA-4C4F-A2B8-E838E7DC418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C0E69148-7C49-4796-BA44-5B5818757588}"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Sheet1!$D$2:$D$19</c:f>
              <c:numCache>
                <c:formatCode>0%</c:formatCode>
                <c:ptCount val="18"/>
                <c:pt idx="0">
                  <c:v>1</c:v>
                </c:pt>
                <c:pt idx="1">
                  <c:v>0.14000000000000001</c:v>
                </c:pt>
                <c:pt idx="2">
                  <c:v>1</c:v>
                </c:pt>
                <c:pt idx="3">
                  <c:v>1</c:v>
                </c:pt>
                <c:pt idx="4">
                  <c:v>1</c:v>
                </c:pt>
                <c:pt idx="5">
                  <c:v>0.16000000000000003</c:v>
                </c:pt>
                <c:pt idx="6">
                  <c:v>0.17000000000000004</c:v>
                </c:pt>
                <c:pt idx="7">
                  <c:v>0.13</c:v>
                </c:pt>
                <c:pt idx="8">
                  <c:v>0.12</c:v>
                </c:pt>
                <c:pt idx="9">
                  <c:v>0.13</c:v>
                </c:pt>
                <c:pt idx="10">
                  <c:v>1</c:v>
                </c:pt>
                <c:pt idx="11">
                  <c:v>1</c:v>
                </c:pt>
                <c:pt idx="12">
                  <c:v>1</c:v>
                </c:pt>
                <c:pt idx="13">
                  <c:v>0.17000000000000004</c:v>
                </c:pt>
                <c:pt idx="14">
                  <c:v>1</c:v>
                </c:pt>
                <c:pt idx="15">
                  <c:v>1</c:v>
                </c:pt>
                <c:pt idx="16">
                  <c:v>1</c:v>
                </c:pt>
                <c:pt idx="17">
                  <c:v>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Sheet1!$C$2:$C$19</c15:f>
                <c15:dlblRangeCache>
                  <c:ptCount val="18"/>
                  <c:pt idx="1">
                    <c:v>86%</c:v>
                  </c:pt>
                  <c:pt idx="5">
                    <c:v>84%</c:v>
                  </c:pt>
                  <c:pt idx="6">
                    <c:v>83%</c:v>
                  </c:pt>
                  <c:pt idx="7">
                    <c:v>87%</c:v>
                  </c:pt>
                  <c:pt idx="8">
                    <c:v>88%</c:v>
                  </c:pt>
                  <c:pt idx="9">
                    <c:v>87%</c:v>
                  </c:pt>
                  <c:pt idx="13">
                    <c:v>83%</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6739DED3-43D9-4CA3-BF16-5337E08E1B2F}"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4402CCE4-E06D-4A36-B5DD-67C58F2A1D7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67C44746-1D42-4663-8947-04EB5FC95AB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FFE38576-262B-4682-BB5C-C075A92B03B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A1F242A7-F3E4-4F2A-8321-4679F638D7E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25ABBEAE-8D92-437D-89BF-7497BA8E593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25170057-BFFD-48D8-B8D9-06FA1C45F6A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743DAF41-CB84-4818-86E0-597ACF39B020}"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131FCDBB-0419-4BA5-8D17-48C923B6921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E4F092D6-82D5-4732-ACFD-65B0FB829CF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6C3F543D-1D46-46A0-BAF8-5EBD8847478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A1AC505D-026B-40DF-ABD3-6F4A9FF29CB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FAA920EC-14B3-475E-A965-81EE19C2AD5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FE51C931-B815-4DB6-A70A-BBE0D6C5DD4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6525134F-9F3A-4467-8A3A-B31CB01470C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36CCE1EA-67F4-4BF1-A1DE-F0BB99368AD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285A0781-D469-4E84-8CF0-D44AFF4CDCD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9883632B-5444-448D-A032-F4891010458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Sheet1!$I$2:$I$19</c15:f>
                <c15:dlblRangeCache>
                  <c:ptCount val="18"/>
                  <c:pt idx="0">
                    <c:v>Long-term condition</c:v>
                  </c:pt>
                  <c:pt idx="1">
                    <c:v>Autism or autism spectrum condition</c:v>
                  </c:pt>
                  <c:pt idx="2">
                    <c:v>Blindness or partial sight</c:v>
                  </c:pt>
                  <c:pt idx="3">
                    <c:v>Cancer in the last five years</c:v>
                  </c:pt>
                  <c:pt idx="4">
                    <c:v>Deafness or hearing loss</c:v>
                  </c:pt>
                  <c:pt idx="5">
                    <c:v>Dementia or Alzheimer's disease</c:v>
                  </c:pt>
                  <c:pt idx="6">
                    <c:v>Diabetes</c:v>
                  </c:pt>
                  <c:pt idx="7">
                    <c:v>Heart or cardiovascular condition</c:v>
                  </c:pt>
                  <c:pt idx="8">
                    <c:v>High blood pressure</c:v>
                  </c:pt>
                  <c:pt idx="9">
                    <c:v>Joint problem, such as arthritis</c:v>
                  </c:pt>
                  <c:pt idx="10">
                    <c:v>Kidney or liver disease</c:v>
                  </c:pt>
                  <c:pt idx="11">
                    <c:v>Learning disability</c:v>
                  </c:pt>
                  <c:pt idx="12">
                    <c:v>Lung or breathing condition</c:v>
                  </c:pt>
                  <c:pt idx="13">
                    <c:v>Mental health condition</c:v>
                  </c:pt>
                  <c:pt idx="14">
                    <c:v>Neurological condition</c:v>
                  </c:pt>
                  <c:pt idx="15">
                    <c:v>Stroke or TIA (Transient Ischemic Attack)</c:v>
                  </c:pt>
                  <c:pt idx="16">
                    <c:v>Another long-term condition or illness</c:v>
                  </c:pt>
                  <c:pt idx="17">
                    <c:v>I don't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0.76</c:v>
                </c:pt>
                <c:pt idx="2">
                  <c:v>0.88</c:v>
                </c:pt>
                <c:pt idx="3">
                  <c:v>0.92</c:v>
                </c:pt>
                <c:pt idx="4">
                  <c:v>0.89</c:v>
                </c:pt>
                <c:pt idx="5">
                  <c:v>0.91</c:v>
                </c:pt>
                <c:pt idx="6">
                  <c:v>0.88</c:v>
                </c:pt>
                <c:pt idx="7">
                  <c:v>0.9</c:v>
                </c:pt>
                <c:pt idx="8">
                  <c:v>0.89</c:v>
                </c:pt>
                <c:pt idx="9">
                  <c:v>0.87</c:v>
                </c:pt>
                <c:pt idx="10">
                  <c:v>0.87</c:v>
                </c:pt>
                <c:pt idx="11">
                  <c:v>0.81</c:v>
                </c:pt>
                <c:pt idx="12">
                  <c:v>0.88</c:v>
                </c:pt>
                <c:pt idx="13">
                  <c:v>0.82</c:v>
                </c:pt>
                <c:pt idx="14">
                  <c:v>0.83</c:v>
                </c:pt>
                <c:pt idx="15">
                  <c:v>0.92</c:v>
                </c:pt>
                <c:pt idx="16">
                  <c:v>0.82</c:v>
                </c:pt>
                <c:pt idx="17">
                  <c:v>0.87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5-FF54-4ADE-AAB5-3FFF450EF981}"/>
              </c:ext>
            </c:extLst>
          </c:dPt>
          <c:dPt>
            <c:idx val="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7-FF54-4ADE-AAB5-3FFF450EF981}"/>
              </c:ext>
            </c:extLst>
          </c:dPt>
          <c:dPt>
            <c:idx val="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9-FF54-4ADE-AAB5-3FFF450EF981}"/>
              </c:ext>
            </c:extLst>
          </c:dPt>
          <c:dLbls>
            <c:dLbl>
              <c:idx val="0"/>
              <c:tx>
                <c:rich>
                  <a:bodyPr/>
                  <a:lstStyle/>
                  <a:p>
                    <a:fld id="{F3F7E1F3-6238-45B3-88DA-10E2FD02F36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F5B722CD-12DE-4E4E-9AF7-DF4B7BC22C2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43742250-9218-432C-B9F9-D1806787C51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E4A5EA32-B39D-47F6-B3B2-BE17D30FDC7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44E9A615-AC9A-4121-83AF-1E52966BF5D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488E8F09-D802-4B37-9C43-C311DC556DE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08E1DC25-263B-445C-9806-CEC3AB4BA07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1CB674C0-E3EF-4848-A3F3-5E2208AB036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65C42AA9-8CAE-4EA6-9B84-C0BA19E9C95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FADF4F29-79F8-4F4C-BD4D-A70EFB0DB90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603B64D0-73A9-498B-9E11-02AEB86431A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2B28D4A0-7D9C-48DF-B4BE-09CBFEB1D9E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8F1554A3-5504-4968-BFB6-B78D102F75D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32A9FA16-0D20-49BD-9938-5D1BEBE8A40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2AD790AB-2DB3-4121-A743-C6868FBECCE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DEB5421B-08C3-44A0-8ED2-AA61D9C42AA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A719CE05-9725-4883-98ED-91EFD013A19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0F562A60-BA68-44D9-B548-75895E33462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Sheet1!$H$2:$H$19</c:f>
              <c:numCache>
                <c:formatCode>0%;;</c:formatCode>
                <c:ptCount val="18"/>
                <c:pt idx="0">
                  <c:v>1</c:v>
                </c:pt>
                <c:pt idx="1">
                  <c:v>0.24</c:v>
                </c:pt>
                <c:pt idx="2">
                  <c:v>0.12</c:v>
                </c:pt>
                <c:pt idx="3">
                  <c:v>7.999999999999996E-2</c:v>
                </c:pt>
                <c:pt idx="4">
                  <c:v>0.10999999999999999</c:v>
                </c:pt>
                <c:pt idx="5">
                  <c:v>8.9999999999999969E-2</c:v>
                </c:pt>
                <c:pt idx="6">
                  <c:v>0.12</c:v>
                </c:pt>
                <c:pt idx="7">
                  <c:v>9.9999999999999978E-2</c:v>
                </c:pt>
                <c:pt idx="8">
                  <c:v>0.10999999999999999</c:v>
                </c:pt>
                <c:pt idx="9">
                  <c:v>0.13</c:v>
                </c:pt>
                <c:pt idx="10">
                  <c:v>0.13</c:v>
                </c:pt>
                <c:pt idx="11">
                  <c:v>0.18999999999999995</c:v>
                </c:pt>
                <c:pt idx="12">
                  <c:v>0.12</c:v>
                </c:pt>
                <c:pt idx="13">
                  <c:v>0.18000000000000005</c:v>
                </c:pt>
                <c:pt idx="14">
                  <c:v>0.17000000000000004</c:v>
                </c:pt>
                <c:pt idx="15">
                  <c:v>7.999999999999996E-2</c:v>
                </c:pt>
                <c:pt idx="16">
                  <c:v>0.18000000000000005</c:v>
                </c:pt>
                <c:pt idx="17">
                  <c:v>0.13</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Sheet1!$G$2:$G$19</c15:f>
                <c15:dlblRangeCache>
                  <c:ptCount val="18"/>
                  <c:pt idx="1">
                    <c:v>76%</c:v>
                  </c:pt>
                  <c:pt idx="2">
                    <c:v>88%</c:v>
                  </c:pt>
                  <c:pt idx="3">
                    <c:v>92%</c:v>
                  </c:pt>
                  <c:pt idx="4">
                    <c:v>89%</c:v>
                  </c:pt>
                  <c:pt idx="5">
                    <c:v>91%</c:v>
                  </c:pt>
                  <c:pt idx="6">
                    <c:v>88%</c:v>
                  </c:pt>
                  <c:pt idx="7">
                    <c:v>90%</c:v>
                  </c:pt>
                  <c:pt idx="8">
                    <c:v>89%</c:v>
                  </c:pt>
                  <c:pt idx="9">
                    <c:v>87%</c:v>
                  </c:pt>
                  <c:pt idx="10">
                    <c:v>87%</c:v>
                  </c:pt>
                  <c:pt idx="11">
                    <c:v>81%</c:v>
                  </c:pt>
                  <c:pt idx="12">
                    <c:v>88%</c:v>
                  </c:pt>
                  <c:pt idx="13">
                    <c:v>82%</c:v>
                  </c:pt>
                  <c:pt idx="14">
                    <c:v>83%</c:v>
                  </c:pt>
                  <c:pt idx="15">
                    <c:v>92%</c:v>
                  </c:pt>
                  <c:pt idx="16">
                    <c:v>82%</c:v>
                  </c:pt>
                  <c:pt idx="17">
                    <c:v>87%</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6="http://schemas.microsoft.com/office/drawing/2014/chart" xmlns:c15="http://schemas.microsoft.com/office/drawing/2012/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E0D10EC2-BE7F-4BC0-BAB8-270567031704}"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BD6F-48BE-AC73-08902F96F245}"/>
                </c:ext>
              </c:extLst>
            </c:dLbl>
            <c:dLbl>
              <c:idx val="1"/>
              <c:tx>
                <c:rich>
                  <a:bodyPr/>
                  <a:lstStyle/>
                  <a:p>
                    <a:fld id="{BA53C39A-C83F-478B-8114-5F5953592C6F}"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BD6F-48BE-AC73-08902F96F245}"/>
                </c:ext>
              </c:extLst>
            </c:dLbl>
            <c:dLbl>
              <c:idx val="2"/>
              <c:tx>
                <c:rich>
                  <a:bodyPr/>
                  <a:lstStyle/>
                  <a:p>
                    <a:fld id="{46BB5C2E-EF89-48B3-ABEA-1AC6E09FFC2B}"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BD6F-48BE-AC73-08902F96F245}"/>
                </c:ext>
              </c:extLst>
            </c:dLbl>
            <c:dLbl>
              <c:idx val="3"/>
              <c:tx>
                <c:rich>
                  <a:bodyPr wrap="none" lIns="108000" tIns="19050" rIns="38100" bIns="19050" anchor="ctr">
                    <a:spAutoFit/>
                  </a:bodyPr>
                  <a:lstStyle/>
                  <a:p>
                    <a:pPr>
                      <a:defRPr sz="1000" b="1">
                        <a:solidFill>
                          <a:schemeClr val="tx1"/>
                        </a:solidFill>
                      </a:defRPr>
                    </a:pPr>
                    <a:fld id="{54A00875-2EB2-4EB8-8E53-D89A0248399A}"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BD6F-48BE-AC73-08902F96F245}"/>
                </c:ext>
              </c:extLst>
            </c:dLbl>
            <c:dLbl>
              <c:idx val="4"/>
              <c:tx>
                <c:rich>
                  <a:bodyPr/>
                  <a:lstStyle/>
                  <a:p>
                    <a:fld id="{DAFFFA4C-B9C0-4022-AB3C-AF2AE395037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BD6F-48BE-AC73-08902F96F245}"/>
                </c:ext>
              </c:extLst>
            </c:dLbl>
            <c:dLbl>
              <c:idx val="5"/>
              <c:tx>
                <c:rich>
                  <a:bodyPr/>
                  <a:lstStyle/>
                  <a:p>
                    <a:fld id="{4CA8578B-1631-4C5E-B2D6-F7F2B964DA6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BD6F-48BE-AC73-08902F96F245}"/>
                </c:ext>
              </c:extLst>
            </c:dLbl>
            <c:dLbl>
              <c:idx val="6"/>
              <c:tx>
                <c:rich>
                  <a:bodyPr/>
                  <a:lstStyle/>
                  <a:p>
                    <a:fld id="{9F05FE1D-73B5-464F-85FB-64DE4BC30C0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BD6F-48BE-AC73-08902F96F245}"/>
                </c:ext>
              </c:extLst>
            </c:dLbl>
            <c:dLbl>
              <c:idx val="7"/>
              <c:tx>
                <c:rich>
                  <a:bodyPr/>
                  <a:lstStyle/>
                  <a:p>
                    <a:fld id="{4F191220-1A2C-4949-B06C-F65D57DA107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BD6F-48BE-AC73-08902F96F245}"/>
                </c:ext>
              </c:extLst>
            </c:dLbl>
            <c:dLbl>
              <c:idx val="8"/>
              <c:tx>
                <c:rich>
                  <a:bodyPr/>
                  <a:lstStyle/>
                  <a:p>
                    <a:fld id="{FEE75B6D-68DB-4079-B7AC-CB37B607F25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BD6F-48BE-AC73-08902F96F245}"/>
                </c:ext>
              </c:extLst>
            </c:dLbl>
            <c:dLbl>
              <c:idx val="9"/>
              <c:tx>
                <c:rich>
                  <a:bodyPr wrap="none" lIns="108000" tIns="19050" rIns="38100" bIns="19050" anchor="ctr">
                    <a:spAutoFit/>
                  </a:bodyPr>
                  <a:lstStyle/>
                  <a:p>
                    <a:pPr>
                      <a:defRPr sz="1000" b="0">
                        <a:solidFill>
                          <a:schemeClr val="bg1"/>
                        </a:solidFill>
                      </a:defRPr>
                    </a:pPr>
                    <a:fld id="{9C01437D-AC44-4B47-A1A2-A52A2B88F1C3}"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BD6F-48BE-AC73-08902F96F245}"/>
                </c:ext>
              </c:extLst>
            </c:dLbl>
            <c:dLbl>
              <c:idx val="10"/>
              <c:tx>
                <c:rich>
                  <a:bodyPr/>
                  <a:lstStyle/>
                  <a:p>
                    <a:fld id="{2D8E68A2-D69D-48AC-8B5B-FE13404845D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BD6F-48BE-AC73-08902F96F245}"/>
                </c:ext>
              </c:extLst>
            </c:dLbl>
            <c:dLbl>
              <c:idx val="11"/>
              <c:tx>
                <c:rich>
                  <a:bodyPr/>
                  <a:lstStyle/>
                  <a:p>
                    <a:fld id="{543EA516-BF8F-4134-BC4C-C2C689882CA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BD6F-48BE-AC73-08902F96F245}"/>
                </c:ext>
              </c:extLst>
            </c:dLbl>
            <c:dLbl>
              <c:idx val="12"/>
              <c:tx>
                <c:rich>
                  <a:bodyPr/>
                  <a:lstStyle/>
                  <a:p>
                    <a:fld id="{E4CE1B9C-C6F1-4363-BDA7-BEC931199C4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BD6F-48BE-AC73-08902F96F245}"/>
                </c:ext>
              </c:extLst>
            </c:dLbl>
            <c:dLbl>
              <c:idx val="13"/>
              <c:tx>
                <c:rich>
                  <a:bodyPr/>
                  <a:lstStyle/>
                  <a:p>
                    <a:fld id="{DEAF94FA-516E-4E66-89B8-BA0B04FB0226}"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D-BD6F-48BE-AC73-08902F96F245}"/>
                </c:ext>
              </c:extLst>
            </c:dLbl>
            <c:dLbl>
              <c:idx val="14"/>
              <c:tx>
                <c:rich>
                  <a:bodyPr/>
                  <a:lstStyle/>
                  <a:p>
                    <a:fld id="{8151078D-3683-4336-A816-42AA7DAE00B0}"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BD6F-48BE-AC73-08902F96F245}"/>
                </c:ext>
              </c:extLst>
            </c:dLbl>
            <c:dLbl>
              <c:idx val="15"/>
              <c:tx>
                <c:rich>
                  <a:bodyPr/>
                  <a:lstStyle/>
                  <a:p>
                    <a:fld id="{164D8FDD-CA43-42DF-A413-4426752F8557}"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c:v>
                  </c:pt>
                  <c:pt idx="9">
                    <c:v>Muslim</c:v>
                  </c:pt>
                  <c:pt idx="10">
                    <c:v>Sikh</c:v>
                  </c:pt>
                  <c:pt idx="11">
                    <c:v>Any other religion</c:v>
                  </c:pt>
                  <c:pt idx="12">
                    <c:v>I would prefer not to say</c:v>
                  </c:pt>
                </c15:dlblRangeCache>
              </c15:datalabelsRange>
            </c:ext>
            <c:ext xmlns:c16="http://schemas.microsoft.com/office/drawing/2014/chart" uri="{C3380CC4-5D6E-409C-BE32-E72D297353CC}">
              <c16:uniqueId val="{00000010-BD6F-48BE-AC73-08902F96F245}"/>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BD6F-48BE-AC73-08902F96F245}"/>
              </c:ext>
            </c:extLst>
          </c:dPt>
          <c:val>
            <c:numRef>
              <c:f>Sheet1!$C$2:$C$17</c:f>
              <c:numCache>
                <c:formatCode>0%;;</c:formatCode>
                <c:ptCount val="16"/>
                <c:pt idx="0">
                  <c:v>0</c:v>
                </c:pt>
                <c:pt idx="1">
                  <c:v>0.86</c:v>
                </c:pt>
                <c:pt idx="3">
                  <c:v>0</c:v>
                </c:pt>
                <c:pt idx="4" formatCode="0%">
                  <c:v>0.85</c:v>
                </c:pt>
                <c:pt idx="5" formatCode="0%">
                  <c:v>0.86</c:v>
                </c:pt>
                <c:pt idx="6" formatCode="0%">
                  <c:v>0.89</c:v>
                </c:pt>
                <c:pt idx="7" formatCode="0%">
                  <c:v>0.79</c:v>
                </c:pt>
                <c:pt idx="8" formatCode="0%">
                  <c:v>0.98</c:v>
                </c:pt>
                <c:pt idx="9" formatCode="0%">
                  <c:v>0.86</c:v>
                </c:pt>
                <c:pt idx="10" formatCode="0%">
                  <c:v>0.96</c:v>
                </c:pt>
                <c:pt idx="11" formatCode="0%">
                  <c:v>0.81</c:v>
                </c:pt>
                <c:pt idx="12" formatCode="0%">
                  <c:v>0.78</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BD6F-48BE-AC73-08902F96F245}"/>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BD6F-48BE-AC73-08902F96F245}"/>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BD6F-48BE-AC73-08902F96F245}"/>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BD6F-48BE-AC73-08902F96F245}"/>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BD6F-48BE-AC73-08902F96F245}"/>
              </c:ext>
            </c:extLst>
          </c:dPt>
          <c:dPt>
            <c:idx val="7"/>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BD6F-48BE-AC73-08902F96F245}"/>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BD6F-48BE-AC73-08902F96F245}"/>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BD6F-48BE-AC73-08902F96F245}"/>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BD6F-48BE-AC73-08902F96F245}"/>
              </c:ext>
            </c:extLst>
          </c:dPt>
          <c:dPt>
            <c:idx val="1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5-BD6F-48BE-AC73-08902F96F245}"/>
              </c:ext>
            </c:extLst>
          </c:dPt>
          <c:dPt>
            <c:idx val="1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BD6F-48BE-AC73-08902F96F245}"/>
              </c:ext>
            </c:extLst>
          </c:dPt>
          <c:dLbls>
            <c:dLbl>
              <c:idx val="0"/>
              <c:tx>
                <c:rich>
                  <a:bodyPr/>
                  <a:lstStyle/>
                  <a:p>
                    <a:fld id="{F1CD8403-F7D5-4476-99C4-48C22CE9F83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8-BD6F-48BE-AC73-08902F96F245}"/>
                </c:ext>
              </c:extLst>
            </c:dLbl>
            <c:dLbl>
              <c:idx val="1"/>
              <c:tx>
                <c:rich>
                  <a:bodyPr wrap="square" lIns="38100" tIns="19050" rIns="38100" bIns="19050" anchor="ctr">
                    <a:spAutoFit/>
                  </a:bodyPr>
                  <a:lstStyle/>
                  <a:p>
                    <a:pPr>
                      <a:defRPr sz="1200" b="0"/>
                    </a:pPr>
                    <a:fld id="{93DE5903-0363-437A-9727-BE37533D3CE2}"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5-BD6F-48BE-AC73-08902F96F245}"/>
                </c:ext>
              </c:extLst>
            </c:dLbl>
            <c:dLbl>
              <c:idx val="2"/>
              <c:tx>
                <c:rich>
                  <a:bodyPr/>
                  <a:lstStyle/>
                  <a:p>
                    <a:fld id="{DB008A0D-C519-4504-8BAD-7611348879E6}"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9-BD6F-48BE-AC73-08902F96F245}"/>
                </c:ext>
              </c:extLst>
            </c:dLbl>
            <c:dLbl>
              <c:idx val="3"/>
              <c:tx>
                <c:rich>
                  <a:bodyPr/>
                  <a:lstStyle/>
                  <a:p>
                    <a:fld id="{07AEDC95-7292-4EB6-A2E6-25E029D9C258}"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A-BD6F-48BE-AC73-08902F96F245}"/>
                </c:ext>
              </c:extLst>
            </c:dLbl>
            <c:dLbl>
              <c:idx val="4"/>
              <c:tx>
                <c:rich>
                  <a:bodyPr/>
                  <a:lstStyle/>
                  <a:p>
                    <a:fld id="{0E95FAA1-CC8F-487B-AD61-D97D2B9978A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7-BD6F-48BE-AC73-08902F96F245}"/>
                </c:ext>
              </c:extLst>
            </c:dLbl>
            <c:dLbl>
              <c:idx val="5"/>
              <c:tx>
                <c:rich>
                  <a:bodyPr/>
                  <a:lstStyle/>
                  <a:p>
                    <a:fld id="{50E199DD-ED41-408F-92E8-07DF53E85B2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9-BD6F-48BE-AC73-08902F96F245}"/>
                </c:ext>
              </c:extLst>
            </c:dLbl>
            <c:dLbl>
              <c:idx val="6"/>
              <c:tx>
                <c:rich>
                  <a:bodyPr/>
                  <a:lstStyle/>
                  <a:p>
                    <a:fld id="{037243FA-719E-468D-9815-89361F864D2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BD6F-48BE-AC73-08902F96F245}"/>
                </c:ext>
              </c:extLst>
            </c:dLbl>
            <c:dLbl>
              <c:idx val="7"/>
              <c:tx>
                <c:rich>
                  <a:bodyPr/>
                  <a:lstStyle/>
                  <a:p>
                    <a:fld id="{7EDF6F14-370D-45AA-9117-AD6A0E8E389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BD6F-48BE-AC73-08902F96F245}"/>
                </c:ext>
              </c:extLst>
            </c:dLbl>
            <c:dLbl>
              <c:idx val="8"/>
              <c:tx>
                <c:rich>
                  <a:bodyPr/>
                  <a:lstStyle/>
                  <a:p>
                    <a:fld id="{65D8106D-C12A-4CE0-8354-1FED31DDEAF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BD6F-48BE-AC73-08902F96F245}"/>
                </c:ext>
              </c:extLst>
            </c:dLbl>
            <c:dLbl>
              <c:idx val="9"/>
              <c:tx>
                <c:rich>
                  <a:bodyPr/>
                  <a:lstStyle/>
                  <a:p>
                    <a:fld id="{587AE60D-39EA-41B3-8E8F-4B211339A1F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BD6F-48BE-AC73-08902F96F245}"/>
                </c:ext>
              </c:extLst>
            </c:dLbl>
            <c:dLbl>
              <c:idx val="10"/>
              <c:tx>
                <c:rich>
                  <a:bodyPr/>
                  <a:lstStyle/>
                  <a:p>
                    <a:fld id="{0F762CBE-A529-43E8-A5DB-3A962CA5005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BD6F-48BE-AC73-08902F96F245}"/>
                </c:ext>
              </c:extLst>
            </c:dLbl>
            <c:dLbl>
              <c:idx val="11"/>
              <c:tx>
                <c:rich>
                  <a:bodyPr/>
                  <a:lstStyle/>
                  <a:p>
                    <a:fld id="{C15E1FCA-B615-4869-AC04-8E4A7F8C5A5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BD6F-48BE-AC73-08902F96F245}"/>
                </c:ext>
              </c:extLst>
            </c:dLbl>
            <c:dLbl>
              <c:idx val="12"/>
              <c:tx>
                <c:rich>
                  <a:bodyPr/>
                  <a:lstStyle/>
                  <a:p>
                    <a:fld id="{4D1ACB65-FA38-4D9B-9309-1AB940277CB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BD6F-48BE-AC73-08902F96F245}"/>
                </c:ext>
              </c:extLst>
            </c:dLbl>
            <c:dLbl>
              <c:idx val="13"/>
              <c:tx>
                <c:rich>
                  <a:bodyPr/>
                  <a:lstStyle/>
                  <a:p>
                    <a:fld id="{ACC56269-318C-4DE4-B70E-2492CEA090FA}"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B-BD6F-48BE-AC73-08902F96F245}"/>
                </c:ext>
              </c:extLst>
            </c:dLbl>
            <c:dLbl>
              <c:idx val="14"/>
              <c:tx>
                <c:rich>
                  <a:bodyPr/>
                  <a:lstStyle/>
                  <a:p>
                    <a:fld id="{53BA060E-42B6-4DA5-A35D-007A1FD11D2E}"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C-BD6F-48BE-AC73-08902F96F245}"/>
                </c:ext>
              </c:extLst>
            </c:dLbl>
            <c:dLbl>
              <c:idx val="15"/>
              <c:tx>
                <c:rich>
                  <a:bodyPr/>
                  <a:lstStyle/>
                  <a:p>
                    <a:fld id="{61DB2C6D-4A1C-4FE5-9933-3973D175D027}"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D-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0.14000000000000001</c:v>
                </c:pt>
                <c:pt idx="2">
                  <c:v>1</c:v>
                </c:pt>
                <c:pt idx="3">
                  <c:v>1</c:v>
                </c:pt>
                <c:pt idx="4">
                  <c:v>0.15000000000000002</c:v>
                </c:pt>
                <c:pt idx="5">
                  <c:v>0.14000000000000001</c:v>
                </c:pt>
                <c:pt idx="6">
                  <c:v>0.10999999999999999</c:v>
                </c:pt>
                <c:pt idx="7">
                  <c:v>0.20999999999999996</c:v>
                </c:pt>
                <c:pt idx="8">
                  <c:v>2.0000000000000018E-2</c:v>
                </c:pt>
                <c:pt idx="9">
                  <c:v>0.14000000000000001</c:v>
                </c:pt>
                <c:pt idx="10">
                  <c:v>4.0000000000000036E-2</c:v>
                </c:pt>
                <c:pt idx="11">
                  <c:v>0.18999999999999995</c:v>
                </c:pt>
                <c:pt idx="12">
                  <c:v>0.21999999999999997</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86%</c:v>
                  </c:pt>
                  <c:pt idx="4">
                    <c:v>85%</c:v>
                  </c:pt>
                  <c:pt idx="5">
                    <c:v>86%</c:v>
                  </c:pt>
                  <c:pt idx="6">
                    <c:v>89%</c:v>
                  </c:pt>
                  <c:pt idx="7">
                    <c:v>79%</c:v>
                  </c:pt>
                  <c:pt idx="8">
                    <c:v>98%</c:v>
                  </c:pt>
                  <c:pt idx="9">
                    <c:v>86%</c:v>
                  </c:pt>
                  <c:pt idx="10">
                    <c:v>96%</c:v>
                  </c:pt>
                  <c:pt idx="11">
                    <c:v>81%</c:v>
                  </c:pt>
                  <c:pt idx="12">
                    <c:v>78%</c:v>
                  </c:pt>
                </c15:dlblRangeCache>
              </c15:datalabelsRange>
            </c:ext>
            <c:ext xmlns:c16="http://schemas.microsoft.com/office/drawing/2014/chart" uri="{C3380CC4-5D6E-409C-BE32-E72D297353CC}">
              <c16:uniqueId val="{0000002E-BD6F-48BE-AC73-08902F96F245}"/>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BD6F-48BE-AC73-08902F96F245}"/>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0-BD6F-48BE-AC73-08902F96F245}"/>
                </c:ext>
              </c:extLst>
            </c:dLbl>
            <c:dLbl>
              <c:idx val="1"/>
              <c:tx>
                <c:rich>
                  <a:bodyPr/>
                  <a:lstStyle/>
                  <a:p>
                    <a:fld id="{742F6434-D396-44E5-B035-093C2D6BAAF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1-BD6F-48BE-AC73-08902F96F245}"/>
                </c:ext>
              </c:extLst>
            </c:dLbl>
            <c:dLbl>
              <c:idx val="2"/>
              <c:tx>
                <c:rich>
                  <a:bodyPr/>
                  <a:lstStyle/>
                  <a:p>
                    <a:fld id="{85C83B4C-1D63-42DE-B900-5678C3079BB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2-BD6F-48BE-AC73-08902F96F245}"/>
                </c:ext>
              </c:extLst>
            </c:dLbl>
            <c:dLbl>
              <c:idx val="3"/>
              <c:tx>
                <c:rich>
                  <a:bodyPr/>
                  <a:lstStyle/>
                  <a:p>
                    <a:fld id="{714D4732-649A-4261-A753-9E3810CFEAB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BD6F-48BE-AC73-08902F96F245}"/>
                </c:ext>
              </c:extLst>
            </c:dLbl>
            <c:dLbl>
              <c:idx val="4"/>
              <c:tx>
                <c:rich>
                  <a:bodyPr/>
                  <a:lstStyle/>
                  <a:p>
                    <a:fld id="{9D4F9886-5543-4261-A023-54AB29E5068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BD6F-48BE-AC73-08902F96F245}"/>
                </c:ext>
              </c:extLst>
            </c:dLbl>
            <c:dLbl>
              <c:idx val="5"/>
              <c:tx>
                <c:rich>
                  <a:bodyPr/>
                  <a:lstStyle/>
                  <a:p>
                    <a:fld id="{A5068CCC-508E-4252-A179-2AF50C65AD1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BD6F-48BE-AC73-08902F96F245}"/>
                </c:ext>
              </c:extLst>
            </c:dLbl>
            <c:dLbl>
              <c:idx val="6"/>
              <c:tx>
                <c:rich>
                  <a:bodyPr/>
                  <a:lstStyle/>
                  <a:p>
                    <a:fld id="{F837E46F-6CD1-43DF-B78E-A73A0B4E303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BD6F-48BE-AC73-08902F96F245}"/>
                </c:ext>
              </c:extLst>
            </c:dLbl>
            <c:dLbl>
              <c:idx val="7"/>
              <c:delete val="1"/>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37-BD6F-48BE-AC73-08902F96F245}"/>
                </c:ext>
              </c:extLst>
            </c:dLbl>
            <c:dLbl>
              <c:idx val="8"/>
              <c:tx>
                <c:rich>
                  <a:bodyPr wrap="none" lIns="108000" tIns="19050" rIns="38100" bIns="19050" anchor="ctr">
                    <a:spAutoFit/>
                  </a:bodyPr>
                  <a:lstStyle/>
                  <a:p>
                    <a:pPr>
                      <a:defRPr sz="1000">
                        <a:solidFill>
                          <a:schemeClr val="bg1"/>
                        </a:solidFill>
                      </a:defRPr>
                    </a:pPr>
                    <a:r>
                      <a:rPr lang="en-US" sz="1000" b="1" i="0" u="none" strike="noStrike" baseline="0" dirty="0">
                        <a:solidFill>
                          <a:schemeClr val="tx1"/>
                        </a:solidFill>
                        <a:effectLst/>
                      </a:rPr>
                      <a:t>Carer</a:t>
                    </a:r>
                    <a:r>
                      <a:rPr lang="en-US" sz="1000" b="1" i="0" u="none" strike="noStrike" baseline="30000" dirty="0">
                        <a:solidFill>
                          <a:schemeClr val="tx1"/>
                        </a:solidFill>
                        <a:effectLst/>
                      </a:rPr>
                      <a:t>3</a:t>
                    </a:r>
                    <a:r>
                      <a:rPr lang="en-US" sz="1000" b="0" i="0" u="none" strike="noStrike" baseline="0" dirty="0">
                        <a:solidFill>
                          <a:schemeClr val="tx1"/>
                        </a:solidFill>
                      </a:rPr>
                      <a:t> </a:t>
                    </a:r>
                    <a:endParaRPr lang="en-US" dirty="0">
                      <a:solidFill>
                        <a:schemeClr val="tx1"/>
                      </a:solidFill>
                    </a:endParaRPr>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8-BD6F-48BE-AC73-08902F96F245}"/>
                </c:ext>
              </c:extLst>
            </c:dLbl>
            <c:dLbl>
              <c:idx val="9"/>
              <c:tx>
                <c:rich>
                  <a:bodyPr/>
                  <a:lstStyle/>
                  <a:p>
                    <a:fld id="{32FEADA9-46BF-450C-99E9-BCC6978ADC44}" type="CELLRANGE">
                      <a:rPr lang="en-US">
                        <a:solidFill>
                          <a:schemeClr val="bg1"/>
                        </a:solidFill>
                      </a:rPr>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9-BD6F-48BE-AC73-08902F96F245}"/>
                </c:ext>
              </c:extLst>
            </c:dLbl>
            <c:dLbl>
              <c:idx val="10"/>
              <c:tx>
                <c:rich>
                  <a:bodyPr/>
                  <a:lstStyle/>
                  <a:p>
                    <a:fld id="{A8A824E9-A8AF-45E3-8A6E-A3926E257EC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BD6F-48BE-AC73-08902F96F245}"/>
                </c:ext>
              </c:extLst>
            </c:dLbl>
            <c:dLbl>
              <c:idx val="11"/>
              <c:tx>
                <c:rich>
                  <a:bodyPr/>
                  <a:lstStyle/>
                  <a:p>
                    <a:fld id="{D2AC15A3-C274-4243-AA6D-BEE1EBEE4CCE}"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B-BD6F-48BE-AC73-08902F96F245}"/>
                </c:ext>
              </c:extLst>
            </c:dLbl>
            <c:dLbl>
              <c:idx val="12"/>
              <c:tx>
                <c:rich>
                  <a:bodyPr/>
                  <a:lstStyle/>
                  <a:p>
                    <a:fld id="{66312759-97E9-4D56-B99F-B5867F1E6D38}"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C-BD6F-48BE-AC73-08902F96F245}"/>
                </c:ext>
              </c:extLst>
            </c:dLbl>
            <c:dLbl>
              <c:idx val="13"/>
              <c:tx>
                <c:rich>
                  <a:bodyPr/>
                  <a:lstStyle/>
                  <a:p>
                    <a:fld id="{8538B67D-8F2D-4018-8C3E-682ED0227BDC}"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D-BD6F-48BE-AC73-08902F96F245}"/>
                </c:ext>
              </c:extLst>
            </c:dLbl>
            <c:dLbl>
              <c:idx val="14"/>
              <c:tx>
                <c:rich>
                  <a:bodyPr/>
                  <a:lstStyle/>
                  <a:p>
                    <a:fld id="{2DC2F099-F88D-4CFD-AE03-AC1976879C1F}"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E-BD6F-48BE-AC73-08902F96F245}"/>
                </c:ext>
              </c:extLst>
            </c:dLbl>
            <c:dLbl>
              <c:idx val="15"/>
              <c:tx>
                <c:rich>
                  <a:bodyPr/>
                  <a:lstStyle/>
                  <a:p>
                    <a:fld id="{33C7EB1D-AE43-4CE2-97CB-C140C6163694}"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Ethnicity</c:v>
                  </c:pt>
                  <c:pt idx="1">
                    <c:v>White</c:v>
                  </c:pt>
                  <c:pt idx="2">
                    <c:v>Mixed or Multiple ethnic groups</c:v>
                  </c:pt>
                  <c:pt idx="3">
                    <c:v>Asian or Asian British</c:v>
                  </c:pt>
                  <c:pt idx="4">
                    <c:v>Black, Black British, Caribbean or African</c:v>
                  </c:pt>
                  <c:pt idx="5">
                    <c:v>Other ethnic group</c:v>
                  </c:pt>
                  <c:pt idx="6">
                    <c:v>I would prefer not to say</c:v>
                  </c:pt>
                  <c:pt idx="8">
                    <c:v>Carer3</c:v>
                  </c:pt>
                  <c:pt idx="9">
                    <c:v>Yes</c:v>
                  </c:pt>
                  <c:pt idx="10">
                    <c:v>No</c:v>
                  </c:pt>
                </c15:dlblRangeCache>
              </c15:datalabelsRange>
            </c:ext>
            <c:ext xmlns:c16="http://schemas.microsoft.com/office/drawing/2014/chart" uri="{C3380CC4-5D6E-409C-BE32-E72D297353CC}">
              <c16:uniqueId val="{00000040-BD6F-48BE-AC73-08902F96F245}"/>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0.87</c:v>
                </c:pt>
                <c:pt idx="2">
                  <c:v>0.7</c:v>
                </c:pt>
                <c:pt idx="3">
                  <c:v>0.84</c:v>
                </c:pt>
                <c:pt idx="4">
                  <c:v>0.91</c:v>
                </c:pt>
                <c:pt idx="5">
                  <c:v>0.86</c:v>
                </c:pt>
                <c:pt idx="6">
                  <c:v>0.65</c:v>
                </c:pt>
                <c:pt idx="7" formatCode="0%;;">
                  <c:v>0</c:v>
                </c:pt>
                <c:pt idx="8" formatCode="0%;;">
                  <c:v>0</c:v>
                </c:pt>
                <c:pt idx="9" formatCode="0%;;">
                  <c:v>0.86</c:v>
                </c:pt>
                <c:pt idx="10" formatCode="0%;;">
                  <c:v>0.86</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1-BD6F-48BE-AC73-08902F96F245}"/>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3-BD6F-48BE-AC73-08902F96F245}"/>
              </c:ext>
            </c:extLst>
          </c:dPt>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BD6F-48BE-AC73-08902F96F245}"/>
              </c:ext>
            </c:extLst>
          </c:dPt>
          <c:dPt>
            <c:idx val="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BD6F-48BE-AC73-08902F96F245}"/>
              </c:ext>
            </c:extLst>
          </c:dPt>
          <c:dPt>
            <c:idx val="3"/>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BD6F-48BE-AC73-08902F96F245}"/>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BD6F-48BE-AC73-08902F96F245}"/>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BD6F-48BE-AC73-08902F96F245}"/>
              </c:ext>
            </c:extLst>
          </c:dPt>
          <c:dPt>
            <c:idx val="6"/>
            <c:invertIfNegative val="0"/>
            <c:bubble3D val="0"/>
            <c:spPr>
              <a:solidFill>
                <a:srgbClr val="F2F2F2"/>
              </a:solidFill>
              <a:ln>
                <a:solidFill>
                  <a:schemeClr val="bg1"/>
                </a:solidFill>
              </a:ln>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BD6F-48BE-AC73-08902F96F245}"/>
              </c:ext>
            </c:extLst>
          </c:dPt>
          <c:dPt>
            <c:idx val="8"/>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BD6F-48BE-AC73-08902F96F245}"/>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BD6F-48BE-AC73-08902F96F245}"/>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BD6F-48BE-AC73-08902F96F245}"/>
              </c:ext>
            </c:extLst>
          </c:dPt>
          <c:dPt>
            <c:idx val="12"/>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BD6F-48BE-AC73-08902F96F245}"/>
              </c:ext>
            </c:extLst>
          </c:dPt>
          <c:dPt>
            <c:idx val="13"/>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BD6F-48BE-AC73-08902F96F245}"/>
              </c:ext>
            </c:extLst>
          </c:dPt>
          <c:dPt>
            <c:idx val="14"/>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BD6F-48BE-AC73-08902F96F245}"/>
              </c:ext>
            </c:extLst>
          </c:dPt>
          <c:dPt>
            <c:idx val="15"/>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BD6F-48BE-AC73-08902F96F245}"/>
              </c:ext>
            </c:extLst>
          </c:dPt>
          <c:dLbls>
            <c:dLbl>
              <c:idx val="0"/>
              <c:tx>
                <c:rich>
                  <a:bodyPr/>
                  <a:lstStyle/>
                  <a:p>
                    <a:fld id="{9565E2B4-9F25-47A5-9DDD-9C4A6F48E621}"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3-BD6F-48BE-AC73-08902F96F245}"/>
                </c:ext>
              </c:extLst>
            </c:dLbl>
            <c:dLbl>
              <c:idx val="1"/>
              <c:tx>
                <c:rich>
                  <a:bodyPr/>
                  <a:lstStyle/>
                  <a:p>
                    <a:fld id="{94829E15-A60B-4A6E-B4EB-E33036A26D7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5-BD6F-48BE-AC73-08902F96F245}"/>
                </c:ext>
              </c:extLst>
            </c:dLbl>
            <c:dLbl>
              <c:idx val="2"/>
              <c:tx>
                <c:rich>
                  <a:bodyPr/>
                  <a:lstStyle/>
                  <a:p>
                    <a:fld id="{A5F4753B-196F-454A-BB38-815B05FAE3A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BD6F-48BE-AC73-08902F96F245}"/>
                </c:ext>
              </c:extLst>
            </c:dLbl>
            <c:dLbl>
              <c:idx val="3"/>
              <c:tx>
                <c:rich>
                  <a:bodyPr/>
                  <a:lstStyle/>
                  <a:p>
                    <a:fld id="{69F0A07B-D713-406B-8507-23635A46A0D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BD6F-48BE-AC73-08902F96F245}"/>
                </c:ext>
              </c:extLst>
            </c:dLbl>
            <c:dLbl>
              <c:idx val="4"/>
              <c:tx>
                <c:rich>
                  <a:bodyPr/>
                  <a:lstStyle/>
                  <a:p>
                    <a:fld id="{9DB21A56-00F3-47C9-8C6C-EB257B1CAC7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BD6F-48BE-AC73-08902F96F245}"/>
                </c:ext>
              </c:extLst>
            </c:dLbl>
            <c:dLbl>
              <c:idx val="5"/>
              <c:tx>
                <c:rich>
                  <a:bodyPr/>
                  <a:lstStyle/>
                  <a:p>
                    <a:fld id="{D754649C-807C-4B3D-9E79-CA21F8360E2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BD6F-48BE-AC73-08902F96F245}"/>
                </c:ext>
              </c:extLst>
            </c:dLbl>
            <c:dLbl>
              <c:idx val="6"/>
              <c:tx>
                <c:rich>
                  <a:bodyPr/>
                  <a:lstStyle/>
                  <a:p>
                    <a:fld id="{AA9B83F8-6501-48A4-BC47-AD9D803371E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BD6F-48BE-AC73-08902F96F245}"/>
                </c:ext>
              </c:extLst>
            </c:dLbl>
            <c:dLbl>
              <c:idx val="7"/>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1-BD6F-48BE-AC73-08902F96F245}"/>
                </c:ext>
              </c:extLst>
            </c:dLbl>
            <c:dLbl>
              <c:idx val="8"/>
              <c:tx>
                <c:rich>
                  <a:bodyPr/>
                  <a:lstStyle/>
                  <a:p>
                    <a:fld id="{CC83E941-92CA-4056-B6FD-3C99DA2DE5D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BD6F-48BE-AC73-08902F96F245}"/>
                </c:ext>
              </c:extLst>
            </c:dLbl>
            <c:dLbl>
              <c:idx val="9"/>
              <c:tx>
                <c:rich>
                  <a:bodyPr/>
                  <a:lstStyle/>
                  <a:p>
                    <a:fld id="{3C9BD23F-A34B-4426-8DEC-F11DC5E57ED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BD6F-48BE-AC73-08902F96F245}"/>
                </c:ext>
              </c:extLst>
            </c:dLbl>
            <c:dLbl>
              <c:idx val="10"/>
              <c:tx>
                <c:rich>
                  <a:bodyPr/>
                  <a:lstStyle/>
                  <a:p>
                    <a:fld id="{683DA2F7-E340-4E55-B085-25CE28D641F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BD6F-48BE-AC73-08902F96F245}"/>
                </c:ext>
              </c:extLst>
            </c:dLbl>
            <c:dLbl>
              <c:idx val="11"/>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9-BD6F-48BE-AC73-08902F96F245}"/>
                </c:ext>
              </c:extLst>
            </c:dLbl>
            <c:dLbl>
              <c:idx val="12"/>
              <c:tx>
                <c:rich>
                  <a:bodyPr/>
                  <a:lstStyle/>
                  <a:p>
                    <a:fld id="{F5771000-57D0-4901-80BB-FC60725CBFB1}"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B-BD6F-48BE-AC73-08902F96F245}"/>
                </c:ext>
              </c:extLst>
            </c:dLbl>
            <c:dLbl>
              <c:idx val="13"/>
              <c:tx>
                <c:rich>
                  <a:bodyPr/>
                  <a:lstStyle/>
                  <a:p>
                    <a:fld id="{E241A274-3A84-40EC-8EF6-9AFB25C0571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D-BD6F-48BE-AC73-08902F96F245}"/>
                </c:ext>
              </c:extLst>
            </c:dLbl>
            <c:dLbl>
              <c:idx val="14"/>
              <c:tx>
                <c:rich>
                  <a:bodyPr/>
                  <a:lstStyle/>
                  <a:p>
                    <a:fld id="{3D64A88D-FF50-42F1-A721-320BEB9EEC6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F-BD6F-48BE-AC73-08902F96F245}"/>
                </c:ext>
              </c:extLst>
            </c:dLbl>
            <c:dLbl>
              <c:idx val="15"/>
              <c:tx>
                <c:rich>
                  <a:bodyPr/>
                  <a:lstStyle/>
                  <a:p>
                    <a:fld id="{073185D1-4A0D-4F45-8AE9-D386D4884048}"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61-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0.13</c:v>
                </c:pt>
                <c:pt idx="2">
                  <c:v>0.30000000000000004</c:v>
                </c:pt>
                <c:pt idx="3">
                  <c:v>0.16000000000000003</c:v>
                </c:pt>
                <c:pt idx="4">
                  <c:v>8.9999999999999969E-2</c:v>
                </c:pt>
                <c:pt idx="5">
                  <c:v>0.14000000000000001</c:v>
                </c:pt>
                <c:pt idx="6">
                  <c:v>0.35</c:v>
                </c:pt>
                <c:pt idx="8">
                  <c:v>1</c:v>
                </c:pt>
                <c:pt idx="9">
                  <c:v>0.14000000000000001</c:v>
                </c:pt>
                <c:pt idx="10">
                  <c:v>0.14000000000000001</c:v>
                </c:pt>
                <c:pt idx="12">
                  <c:v>1</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87%</c:v>
                  </c:pt>
                  <c:pt idx="2">
                    <c:v>70%</c:v>
                  </c:pt>
                  <c:pt idx="3">
                    <c:v>84%</c:v>
                  </c:pt>
                  <c:pt idx="4">
                    <c:v>91%</c:v>
                  </c:pt>
                  <c:pt idx="5">
                    <c:v>86%</c:v>
                  </c:pt>
                  <c:pt idx="6">
                    <c:v>65%</c:v>
                  </c:pt>
                  <c:pt idx="9">
                    <c:v>86%</c:v>
                  </c:pt>
                  <c:pt idx="10">
                    <c:v>86%</c:v>
                  </c:pt>
                </c15:dlblRangeCache>
              </c15:datalabelsRange>
            </c:ext>
            <c:ext xmlns:c16="http://schemas.microsoft.com/office/drawing/2014/chart" uri="{C3380CC4-5D6E-409C-BE32-E72D297353CC}">
              <c16:uniqueId val="{00000062-BD6F-48BE-AC73-08902F96F245}"/>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53</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25</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0CAA-490C-93A1-D7CD60DF490A}"/>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CAA-490C-93A1-D7CD60DF490A}"/>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CAA-490C-93A1-D7CD60DF490A}"/>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CAA-490C-93A1-D7CD60DF490A}"/>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0CAA-490C-93A1-D7CD60DF490A}"/>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CAA-490C-93A1-D7CD60DF490A}"/>
              </c:ext>
            </c:extLst>
          </c:dPt>
          <c:dLbls>
            <c:dLbl>
              <c:idx val="3"/>
              <c:layout>
                <c:manualLayout>
                  <c:x val="-3.0711364680044407E-3"/>
                  <c:y val="-1.5086051371568555E-2"/>
                </c:manualLayout>
              </c:layout>
              <c:tx>
                <c:rich>
                  <a:bodyPr/>
                  <a:lstStyle/>
                  <a:p>
                    <a:pPr>
                      <a:defRPr sz="1200" b="1">
                        <a:solidFill>
                          <a:schemeClr val="bg2"/>
                        </a:solidFill>
                      </a:defRPr>
                    </a:pPr>
                    <a:fld id="{9AB23294-CD9A-4A5F-94BF-B5CC554B35D3}" type="VALUE">
                      <a:rPr lang="en-US">
                        <a:solidFill>
                          <a:schemeClr val="bg1"/>
                        </a:solidFill>
                      </a:rPr>
                      <a:pPr>
                        <a:defRPr sz="1200" b="1">
                          <a:solidFill>
                            <a:schemeClr val="bg2"/>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0"/>
                </c:ext>
                <c:ext xmlns:c16="http://schemas.microsoft.com/office/drawing/2014/chart" uri="{C3380CC4-5D6E-409C-BE32-E72D297353CC}">
                  <c16:uniqueId val="{00000007-0CAA-490C-93A1-D7CD60DF490A}"/>
                </c:ext>
              </c:extLst>
            </c:dLbl>
            <c:dLbl>
              <c:idx val="4"/>
              <c:layout>
                <c:manualLayout>
                  <c:x val="-8.8414875230849108E-3"/>
                  <c:y val="-1.8857564214460693E-2"/>
                </c:manualLayout>
              </c:layout>
              <c:tx>
                <c:rich>
                  <a:bodyPr/>
                  <a:lstStyle/>
                  <a:p>
                    <a:pPr>
                      <a:defRPr sz="1200" b="1">
                        <a:solidFill>
                          <a:schemeClr val="bg2"/>
                        </a:solidFill>
                      </a:defRPr>
                    </a:pPr>
                    <a:fld id="{4B6D9CD4-B777-4629-8F76-7268291384A8}" type="VALUE">
                      <a:rPr lang="en-US">
                        <a:solidFill>
                          <a:schemeClr val="bg1"/>
                        </a:solidFill>
                      </a:rPr>
                      <a:pPr>
                        <a:defRPr sz="1200" b="1">
                          <a:solidFill>
                            <a:schemeClr val="bg2"/>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0"/>
                </c:ext>
                <c:ext xmlns:c16="http://schemas.microsoft.com/office/drawing/2014/chart" uri="{C3380CC4-5D6E-409C-BE32-E72D297353CC}">
                  <c16:uniqueId val="{00000009-0CAA-490C-93A1-D7CD60DF490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24</c:v>
                </c:pt>
                <c:pt idx="1">
                  <c:v>29</c:v>
                </c:pt>
                <c:pt idx="2">
                  <c:v>21</c:v>
                </c:pt>
                <c:pt idx="3">
                  <c:v>15</c:v>
                </c:pt>
                <c:pt idx="4">
                  <c:v>11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0CAA-490C-93A1-D7CD60DF490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59</c:v>
                </c:pt>
                <c:pt idx="1">
                  <c:v>41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01F-47A8-9872-D5C9A29E4472}"/>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01F-47A8-9872-D5C9A29E4472}"/>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01F-47A8-9872-D5C9A29E4472}"/>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70</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01F-47A8-9872-D5C9A29E4472}"/>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E2B5-472F-A3B2-D78077E9B45B}"/>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E2B5-472F-A3B2-D78077E9B45B}"/>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30</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33</c:v>
                </c:pt>
                <c:pt idx="1">
                  <c:v>38</c:v>
                </c:pt>
                <c:pt idx="2">
                  <c:v>30</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Sheet1!$B$2:$B$46</c:f>
              <c:numCache>
                <c:formatCode>0%</c:formatCode>
                <c:ptCount val="45"/>
                <c:pt idx="0">
                  <c:v>0.59</c:v>
                </c:pt>
                <c:pt idx="1">
                  <c:v>0.61</c:v>
                </c:pt>
                <c:pt idx="2">
                  <c:v>0.62</c:v>
                </c:pt>
                <c:pt idx="3">
                  <c:v>0.63</c:v>
                </c:pt>
                <c:pt idx="4">
                  <c:v>0.63</c:v>
                </c:pt>
                <c:pt idx="5">
                  <c:v>0.65</c:v>
                </c:pt>
                <c:pt idx="6">
                  <c:v>0.65</c:v>
                </c:pt>
                <c:pt idx="7">
                  <c:v>0.65</c:v>
                </c:pt>
                <c:pt idx="8">
                  <c:v>0.66</c:v>
                </c:pt>
                <c:pt idx="9">
                  <c:v>0.66</c:v>
                </c:pt>
                <c:pt idx="10">
                  <c:v>0.67</c:v>
                </c:pt>
                <c:pt idx="11">
                  <c:v>0.67</c:v>
                </c:pt>
                <c:pt idx="12">
                  <c:v>0.68</c:v>
                </c:pt>
                <c:pt idx="13">
                  <c:v>0.68</c:v>
                </c:pt>
                <c:pt idx="14">
                  <c:v>0.69</c:v>
                </c:pt>
                <c:pt idx="15">
                  <c:v>0.69</c:v>
                </c:pt>
                <c:pt idx="16">
                  <c:v>0.69</c:v>
                </c:pt>
                <c:pt idx="17">
                  <c:v>0.7</c:v>
                </c:pt>
                <c:pt idx="18">
                  <c:v>0.7</c:v>
                </c:pt>
                <c:pt idx="19">
                  <c:v>0.71</c:v>
                </c:pt>
                <c:pt idx="20">
                  <c:v>0.71</c:v>
                </c:pt>
                <c:pt idx="21">
                  <c:v>0.71</c:v>
                </c:pt>
                <c:pt idx="22">
                  <c:v>0.71</c:v>
                </c:pt>
                <c:pt idx="23">
                  <c:v>0.72</c:v>
                </c:pt>
                <c:pt idx="24">
                  <c:v>0.72</c:v>
                </c:pt>
                <c:pt idx="25">
                  <c:v>0.72</c:v>
                </c:pt>
                <c:pt idx="26">
                  <c:v>0.73</c:v>
                </c:pt>
                <c:pt idx="27">
                  <c:v>0.73</c:v>
                </c:pt>
                <c:pt idx="28">
                  <c:v>0.73</c:v>
                </c:pt>
                <c:pt idx="29">
                  <c:v>0.75</c:v>
                </c:pt>
                <c:pt idx="30">
                  <c:v>0.75</c:v>
                </c:pt>
                <c:pt idx="31">
                  <c:v>0.75</c:v>
                </c:pt>
                <c:pt idx="32">
                  <c:v>0.78</c:v>
                </c:pt>
                <c:pt idx="33">
                  <c:v>0.78</c:v>
                </c:pt>
                <c:pt idx="34">
                  <c:v>0.78</c:v>
                </c:pt>
                <c:pt idx="35">
                  <c:v>0.79</c:v>
                </c:pt>
                <c:pt idx="36">
                  <c:v>0.79</c:v>
                </c:pt>
                <c:pt idx="37">
                  <c:v>0.81</c:v>
                </c:pt>
                <c:pt idx="38">
                  <c:v>0.83</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Sheet1!$C$2:$C$46</c:f>
              <c:numCache>
                <c:formatCode>0%</c:formatCode>
                <c:ptCount val="45"/>
                <c:pt idx="0">
                  <c:v>0.7</c:v>
                </c:pt>
                <c:pt idx="1">
                  <c:v>0.7</c:v>
                </c:pt>
                <c:pt idx="2">
                  <c:v>0.7</c:v>
                </c:pt>
                <c:pt idx="3">
                  <c:v>0.7</c:v>
                </c:pt>
                <c:pt idx="4">
                  <c:v>0.7</c:v>
                </c:pt>
                <c:pt idx="5">
                  <c:v>0.7</c:v>
                </c:pt>
                <c:pt idx="6">
                  <c:v>0.7</c:v>
                </c:pt>
                <c:pt idx="7">
                  <c:v>0.7</c:v>
                </c:pt>
                <c:pt idx="8">
                  <c:v>0.7</c:v>
                </c:pt>
                <c:pt idx="9">
                  <c:v>0.7</c:v>
                </c:pt>
                <c:pt idx="10">
                  <c:v>0.7</c:v>
                </c:pt>
                <c:pt idx="11">
                  <c:v>0.7</c:v>
                </c:pt>
                <c:pt idx="12">
                  <c:v>0.7</c:v>
                </c:pt>
                <c:pt idx="13">
                  <c:v>0.7</c:v>
                </c:pt>
                <c:pt idx="14">
                  <c:v>0.7</c:v>
                </c:pt>
                <c:pt idx="15">
                  <c:v>0.7</c:v>
                </c:pt>
                <c:pt idx="16">
                  <c:v>0.7</c:v>
                </c:pt>
                <c:pt idx="17">
                  <c:v>0.7</c:v>
                </c:pt>
                <c:pt idx="18">
                  <c:v>0.7</c:v>
                </c:pt>
                <c:pt idx="19">
                  <c:v>0.7</c:v>
                </c:pt>
                <c:pt idx="20">
                  <c:v>0.7</c:v>
                </c:pt>
                <c:pt idx="21">
                  <c:v>0.7</c:v>
                </c:pt>
                <c:pt idx="22">
                  <c:v>0.7</c:v>
                </c:pt>
                <c:pt idx="23">
                  <c:v>0.7</c:v>
                </c:pt>
                <c:pt idx="24">
                  <c:v>0.7</c:v>
                </c:pt>
                <c:pt idx="25">
                  <c:v>0.7</c:v>
                </c:pt>
                <c:pt idx="26">
                  <c:v>0.7</c:v>
                </c:pt>
                <c:pt idx="27">
                  <c:v>0.7</c:v>
                </c:pt>
                <c:pt idx="28">
                  <c:v>0.7</c:v>
                </c:pt>
                <c:pt idx="29">
                  <c:v>0.7</c:v>
                </c:pt>
                <c:pt idx="30">
                  <c:v>0.7</c:v>
                </c:pt>
                <c:pt idx="31">
                  <c:v>0.7</c:v>
                </c:pt>
                <c:pt idx="32">
                  <c:v>0.7</c:v>
                </c:pt>
                <c:pt idx="33">
                  <c:v>0.7</c:v>
                </c:pt>
                <c:pt idx="34">
                  <c:v>0.7</c:v>
                </c:pt>
                <c:pt idx="35">
                  <c:v>0.7</c:v>
                </c:pt>
                <c:pt idx="36">
                  <c:v>0.7</c:v>
                </c:pt>
                <c:pt idx="37">
                  <c:v>0.7</c:v>
                </c:pt>
                <c:pt idx="38">
                  <c:v>0.7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Sheet1!$D$2:$D$46</c:f>
              <c:numCache>
                <c:formatCode>0%</c:formatCode>
                <c:ptCount val="45"/>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pt idx="20">
                  <c:v>0.68</c:v>
                </c:pt>
                <c:pt idx="21">
                  <c:v>0.68</c:v>
                </c:pt>
                <c:pt idx="22">
                  <c:v>0.68</c:v>
                </c:pt>
                <c:pt idx="23">
                  <c:v>0.68</c:v>
                </c:pt>
                <c:pt idx="24">
                  <c:v>0.68</c:v>
                </c:pt>
                <c:pt idx="25">
                  <c:v>0.68</c:v>
                </c:pt>
                <c:pt idx="26">
                  <c:v>0.68</c:v>
                </c:pt>
                <c:pt idx="27">
                  <c:v>0.68</c:v>
                </c:pt>
                <c:pt idx="28">
                  <c:v>0.68</c:v>
                </c:pt>
                <c:pt idx="29">
                  <c:v>0.68</c:v>
                </c:pt>
                <c:pt idx="30">
                  <c:v>0.68</c:v>
                </c:pt>
                <c:pt idx="31">
                  <c:v>0.68</c:v>
                </c:pt>
                <c:pt idx="32">
                  <c:v>0.68</c:v>
                </c:pt>
                <c:pt idx="33">
                  <c:v>0.68</c:v>
                </c:pt>
                <c:pt idx="34">
                  <c:v>0.68</c:v>
                </c:pt>
                <c:pt idx="35">
                  <c:v>0.68</c:v>
                </c:pt>
                <c:pt idx="36">
                  <c:v>0.68</c:v>
                </c:pt>
                <c:pt idx="37">
                  <c:v>0.68</c:v>
                </c:pt>
                <c:pt idx="38">
                  <c:v>0.68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Sheet1!$B$2:$B$10</c:f>
              <c:numCache>
                <c:formatCode>0%</c:formatCode>
                <c:ptCount val="9"/>
                <c:pt idx="0">
                  <c:v>0.06</c:v>
                </c:pt>
                <c:pt idx="1">
                  <c:v>0.77</c:v>
                </c:pt>
                <c:pt idx="2">
                  <c:v>0.48</c:v>
                </c:pt>
                <c:pt idx="3">
                  <c:v>0.23</c:v>
                </c:pt>
                <c:pt idx="4">
                  <c:v>0.04</c:v>
                </c:pt>
                <c:pt idx="5">
                  <c:v>0.21</c:v>
                </c:pt>
                <c:pt idx="6">
                  <c:v>0.01</c:v>
                </c:pt>
                <c:pt idx="7">
                  <c:v>0.03</c:v>
                </c:pt>
                <c:pt idx="8">
                  <c:v>0.11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Sheet1!$C$2:$C$10</c:f>
              <c:numCache>
                <c:formatCode>0%</c:formatCode>
                <c:ptCount val="9"/>
                <c:pt idx="0">
                  <c:v>7.0000000000000007E-2</c:v>
                </c:pt>
                <c:pt idx="1">
                  <c:v>0.76</c:v>
                </c:pt>
                <c:pt idx="2">
                  <c:v>0.45</c:v>
                </c:pt>
                <c:pt idx="3">
                  <c:v>0.21</c:v>
                </c:pt>
                <c:pt idx="4">
                  <c:v>0.05</c:v>
                </c:pt>
                <c:pt idx="5">
                  <c:v>0.2</c:v>
                </c:pt>
                <c:pt idx="6">
                  <c:v>0.01</c:v>
                </c:pt>
                <c:pt idx="7">
                  <c:v>0.03</c:v>
                </c:pt>
                <c:pt idx="8">
                  <c:v>0.12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Sheet1!$A$2:$A$10</c:f>
              <c:numCache>
                <c:formatCode>General</c:formatCode>
                <c:ptCount val="9"/>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Sheet1!$B$2:$B$10</c:f>
              <c:numCache>
                <c:formatCode>General</c:formatCode>
                <c:ptCount val="9"/>
                <c:pt idx="0">
                  <c:v>11</c:v>
                </c:pt>
                <c:pt idx="1">
                  <c:v>87</c:v>
                </c:pt>
                <c:pt idx="2">
                  <c:v>56</c:v>
                </c:pt>
                <c:pt idx="3">
                  <c:v>31</c:v>
                </c:pt>
                <c:pt idx="4">
                  <c:v>8</c:v>
                </c:pt>
                <c:pt idx="5">
                  <c:v>32</c:v>
                </c:pt>
                <c:pt idx="6">
                  <c:v>4</c:v>
                </c:pt>
                <c:pt idx="7">
                  <c:v>7</c:v>
                </c:pt>
                <c:pt idx="8">
                  <c:v>17</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Sheet1!$C$2:$C$10</c:f>
              <c:numCache>
                <c:formatCode>General</c:formatCode>
                <c:ptCount val="9"/>
                <c:pt idx="0">
                  <c:v>3</c:v>
                </c:pt>
                <c:pt idx="1">
                  <c:v>69</c:v>
                </c:pt>
                <c:pt idx="2">
                  <c:v>36</c:v>
                </c:pt>
                <c:pt idx="3">
                  <c:v>17</c:v>
                </c:pt>
                <c:pt idx="4">
                  <c:v>1</c:v>
                </c:pt>
                <c:pt idx="5">
                  <c:v>11</c:v>
                </c:pt>
                <c:pt idx="6">
                  <c:v>0</c:v>
                </c:pt>
                <c:pt idx="7">
                  <c:v>1</c:v>
                </c:pt>
                <c:pt idx="8">
                  <c:v>4</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65</c:v>
                </c:pt>
                <c:pt idx="1">
                  <c:v>35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86</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5</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368-48B5-A3C4-42635B57D94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368-48B5-A3C4-42635B57D94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368-48B5-A3C4-42635B57D94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368-48B5-A3C4-42635B57D94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368-48B5-A3C4-42635B57D94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368-48B5-A3C4-42635B57D94D}"/>
              </c:ext>
            </c:extLst>
          </c:dPt>
          <c:dLbls>
            <c:dLbl>
              <c:idx val="2"/>
              <c:layout>
                <c:manualLayout>
                  <c:x val="-6.7565002296097729E-2"/>
                  <c:y val="-7.543025685784277E-2"/>
                </c:manualLayout>
              </c:layout>
              <c:tx>
                <c:rich>
                  <a:bodyPr/>
                  <a:lstStyle/>
                  <a:p>
                    <a:fld id="{DB053EE6-637B-4741-BC33-89F2CA4FCEEB}"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C368-48B5-A3C4-42635B57D94D}"/>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C368-48B5-A3C4-42635B57D94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C368-48B5-A3C4-42635B57D9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50</c:v>
                </c:pt>
                <c:pt idx="1">
                  <c:v>37</c:v>
                </c:pt>
                <c:pt idx="2">
                  <c:v>9</c:v>
                </c:pt>
                <c:pt idx="3">
                  <c:v>4</c:v>
                </c:pt>
                <c:pt idx="4">
                  <c:v>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368-48B5-A3C4-42635B57D94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Sheet1!$B$2:$B$46</c:f>
              <c:numCache>
                <c:formatCode>0%</c:formatCode>
                <c:ptCount val="45"/>
                <c:pt idx="0">
                  <c:v>0.65</c:v>
                </c:pt>
                <c:pt idx="1">
                  <c:v>0.75</c:v>
                </c:pt>
                <c:pt idx="2">
                  <c:v>0.79</c:v>
                </c:pt>
                <c:pt idx="3">
                  <c:v>0.8</c:v>
                </c:pt>
                <c:pt idx="4">
                  <c:v>0.81</c:v>
                </c:pt>
                <c:pt idx="5">
                  <c:v>0.82</c:v>
                </c:pt>
                <c:pt idx="6">
                  <c:v>0.82</c:v>
                </c:pt>
                <c:pt idx="7">
                  <c:v>0.83</c:v>
                </c:pt>
                <c:pt idx="8">
                  <c:v>0.83</c:v>
                </c:pt>
                <c:pt idx="9">
                  <c:v>0.84</c:v>
                </c:pt>
                <c:pt idx="10">
                  <c:v>0.84</c:v>
                </c:pt>
                <c:pt idx="11">
                  <c:v>0.84</c:v>
                </c:pt>
                <c:pt idx="12">
                  <c:v>0.84</c:v>
                </c:pt>
                <c:pt idx="13">
                  <c:v>0.85</c:v>
                </c:pt>
                <c:pt idx="14">
                  <c:v>0.86</c:v>
                </c:pt>
                <c:pt idx="15">
                  <c:v>0.86</c:v>
                </c:pt>
                <c:pt idx="16">
                  <c:v>0.87</c:v>
                </c:pt>
                <c:pt idx="17">
                  <c:v>0.87</c:v>
                </c:pt>
                <c:pt idx="18">
                  <c:v>0.88</c:v>
                </c:pt>
                <c:pt idx="19">
                  <c:v>0.88</c:v>
                </c:pt>
                <c:pt idx="20">
                  <c:v>0.88</c:v>
                </c:pt>
                <c:pt idx="21">
                  <c:v>0.89</c:v>
                </c:pt>
                <c:pt idx="22">
                  <c:v>0.89</c:v>
                </c:pt>
                <c:pt idx="23">
                  <c:v>0.89</c:v>
                </c:pt>
                <c:pt idx="24">
                  <c:v>0.89</c:v>
                </c:pt>
                <c:pt idx="25">
                  <c:v>0.89</c:v>
                </c:pt>
                <c:pt idx="26">
                  <c:v>0.9</c:v>
                </c:pt>
                <c:pt idx="27">
                  <c:v>0.9</c:v>
                </c:pt>
                <c:pt idx="28">
                  <c:v>0.9</c:v>
                </c:pt>
                <c:pt idx="29">
                  <c:v>0.9</c:v>
                </c:pt>
                <c:pt idx="30">
                  <c:v>0.9</c:v>
                </c:pt>
                <c:pt idx="31">
                  <c:v>0.91</c:v>
                </c:pt>
                <c:pt idx="32">
                  <c:v>0.91</c:v>
                </c:pt>
                <c:pt idx="33">
                  <c:v>0.92</c:v>
                </c:pt>
                <c:pt idx="34">
                  <c:v>0.92</c:v>
                </c:pt>
                <c:pt idx="35">
                  <c:v>0.92</c:v>
                </c:pt>
                <c:pt idx="36">
                  <c:v>0.93</c:v>
                </c:pt>
                <c:pt idx="37">
                  <c:v>0.94</c:v>
                </c:pt>
                <c:pt idx="38">
                  <c:v>0.94</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Sheet1!$C$2:$C$46</c:f>
              <c:numCache>
                <c:formatCode>0%</c:formatCode>
                <c:ptCount val="45"/>
                <c:pt idx="0">
                  <c:v>0.86</c:v>
                </c:pt>
                <c:pt idx="1">
                  <c:v>0.86</c:v>
                </c:pt>
                <c:pt idx="2">
                  <c:v>0.86</c:v>
                </c:pt>
                <c:pt idx="3">
                  <c:v>0.86</c:v>
                </c:pt>
                <c:pt idx="4">
                  <c:v>0.86</c:v>
                </c:pt>
                <c:pt idx="5">
                  <c:v>0.86</c:v>
                </c:pt>
                <c:pt idx="6">
                  <c:v>0.86</c:v>
                </c:pt>
                <c:pt idx="7">
                  <c:v>0.86</c:v>
                </c:pt>
                <c:pt idx="8">
                  <c:v>0.86</c:v>
                </c:pt>
                <c:pt idx="9">
                  <c:v>0.86</c:v>
                </c:pt>
                <c:pt idx="10">
                  <c:v>0.86</c:v>
                </c:pt>
                <c:pt idx="11">
                  <c:v>0.86</c:v>
                </c:pt>
                <c:pt idx="12">
                  <c:v>0.86</c:v>
                </c:pt>
                <c:pt idx="13">
                  <c:v>0.86</c:v>
                </c:pt>
                <c:pt idx="14">
                  <c:v>0.86</c:v>
                </c:pt>
                <c:pt idx="15">
                  <c:v>0.86</c:v>
                </c:pt>
                <c:pt idx="16">
                  <c:v>0.86</c:v>
                </c:pt>
                <c:pt idx="17">
                  <c:v>0.86</c:v>
                </c:pt>
                <c:pt idx="18">
                  <c:v>0.86</c:v>
                </c:pt>
                <c:pt idx="19">
                  <c:v>0.86</c:v>
                </c:pt>
                <c:pt idx="20">
                  <c:v>0.86</c:v>
                </c:pt>
                <c:pt idx="21">
                  <c:v>0.86</c:v>
                </c:pt>
                <c:pt idx="22">
                  <c:v>0.86</c:v>
                </c:pt>
                <c:pt idx="23">
                  <c:v>0.86</c:v>
                </c:pt>
                <c:pt idx="24">
                  <c:v>0.86</c:v>
                </c:pt>
                <c:pt idx="25">
                  <c:v>0.86</c:v>
                </c:pt>
                <c:pt idx="26">
                  <c:v>0.86</c:v>
                </c:pt>
                <c:pt idx="27">
                  <c:v>0.86</c:v>
                </c:pt>
                <c:pt idx="28">
                  <c:v>0.86</c:v>
                </c:pt>
                <c:pt idx="29">
                  <c:v>0.86</c:v>
                </c:pt>
                <c:pt idx="30">
                  <c:v>0.86</c:v>
                </c:pt>
                <c:pt idx="31">
                  <c:v>0.86</c:v>
                </c:pt>
                <c:pt idx="32">
                  <c:v>0.86</c:v>
                </c:pt>
                <c:pt idx="33">
                  <c:v>0.86</c:v>
                </c:pt>
                <c:pt idx="34">
                  <c:v>0.86</c:v>
                </c:pt>
                <c:pt idx="35">
                  <c:v>0.86</c:v>
                </c:pt>
                <c:pt idx="36">
                  <c:v>0.86</c:v>
                </c:pt>
                <c:pt idx="37">
                  <c:v>0.86</c:v>
                </c:pt>
                <c:pt idx="38">
                  <c:v>0.86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Sheet1!$D$2:$D$46</c:f>
              <c:numCache>
                <c:formatCode>0%</c:formatCode>
                <c:ptCount val="45"/>
                <c:pt idx="0">
                  <c:v>0.87</c:v>
                </c:pt>
                <c:pt idx="1">
                  <c:v>0.87</c:v>
                </c:pt>
                <c:pt idx="2">
                  <c:v>0.87</c:v>
                </c:pt>
                <c:pt idx="3">
                  <c:v>0.87</c:v>
                </c:pt>
                <c:pt idx="4">
                  <c:v>0.87</c:v>
                </c:pt>
                <c:pt idx="5">
                  <c:v>0.87</c:v>
                </c:pt>
                <c:pt idx="6">
                  <c:v>0.87</c:v>
                </c:pt>
                <c:pt idx="7">
                  <c:v>0.87</c:v>
                </c:pt>
                <c:pt idx="8">
                  <c:v>0.87</c:v>
                </c:pt>
                <c:pt idx="9">
                  <c:v>0.87</c:v>
                </c:pt>
                <c:pt idx="10">
                  <c:v>0.87</c:v>
                </c:pt>
                <c:pt idx="11">
                  <c:v>0.87</c:v>
                </c:pt>
                <c:pt idx="12">
                  <c:v>0.87</c:v>
                </c:pt>
                <c:pt idx="13">
                  <c:v>0.87</c:v>
                </c:pt>
                <c:pt idx="14">
                  <c:v>0.87</c:v>
                </c:pt>
                <c:pt idx="15">
                  <c:v>0.87</c:v>
                </c:pt>
                <c:pt idx="16">
                  <c:v>0.87</c:v>
                </c:pt>
                <c:pt idx="17">
                  <c:v>0.87</c:v>
                </c:pt>
                <c:pt idx="18">
                  <c:v>0.87</c:v>
                </c:pt>
                <c:pt idx="19">
                  <c:v>0.87</c:v>
                </c:pt>
                <c:pt idx="20">
                  <c:v>0.87</c:v>
                </c:pt>
                <c:pt idx="21">
                  <c:v>0.87</c:v>
                </c:pt>
                <c:pt idx="22">
                  <c:v>0.87</c:v>
                </c:pt>
                <c:pt idx="23">
                  <c:v>0.87</c:v>
                </c:pt>
                <c:pt idx="24">
                  <c:v>0.87</c:v>
                </c:pt>
                <c:pt idx="25">
                  <c:v>0.87</c:v>
                </c:pt>
                <c:pt idx="26">
                  <c:v>0.87</c:v>
                </c:pt>
                <c:pt idx="27">
                  <c:v>0.87</c:v>
                </c:pt>
                <c:pt idx="28">
                  <c:v>0.87</c:v>
                </c:pt>
                <c:pt idx="29">
                  <c:v>0.87</c:v>
                </c:pt>
                <c:pt idx="30">
                  <c:v>0.87</c:v>
                </c:pt>
                <c:pt idx="31">
                  <c:v>0.87</c:v>
                </c:pt>
                <c:pt idx="32">
                  <c:v>0.87</c:v>
                </c:pt>
                <c:pt idx="33">
                  <c:v>0.87</c:v>
                </c:pt>
                <c:pt idx="34">
                  <c:v>0.87</c:v>
                </c:pt>
                <c:pt idx="35">
                  <c:v>0.87</c:v>
                </c:pt>
                <c:pt idx="36">
                  <c:v>0.87</c:v>
                </c:pt>
                <c:pt idx="37">
                  <c:v>0.87</c:v>
                </c:pt>
                <c:pt idx="38">
                  <c:v>0.87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67</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21</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B61-4C9D-9F24-FD89F28A0017}"/>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B61-4C9D-9F24-FD89F28A0017}"/>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B61-4C9D-9F24-FD89F28A0017}"/>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B61-4C9D-9F24-FD89F28A0017}"/>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B61-4C9D-9F24-FD89F28A0017}"/>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B61-4C9D-9F24-FD89F28A0017}"/>
              </c:ext>
            </c:extLst>
          </c:dPt>
          <c:dLbls>
            <c:dLbl>
              <c:idx val="3"/>
              <c:layout>
                <c:manualLayout>
                  <c:x val="-8.9062957572128787E-2"/>
                  <c:y val="-5.8458300580070552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layout>
                    <c:manualLayout>
                      <c:w val="7.1695559934679104E-2"/>
                      <c:h val="8.9781011709804931E-2"/>
                    </c:manualLayout>
                  </c15:layout>
                </c:ext>
                <c:ext xmlns:c16="http://schemas.microsoft.com/office/drawing/2014/chart" uri="{C3380CC4-5D6E-409C-BE32-E72D297353CC}">
                  <c16:uniqueId val="{00000007-7B61-4C9D-9F24-FD89F28A0017}"/>
                </c:ext>
              </c:extLst>
            </c:dLbl>
            <c:dLbl>
              <c:idx val="4"/>
              <c:layout>
                <c:manualLayout>
                  <c:x val="3.7192188092835548E-4"/>
                  <c:y val="-7.5430256857842775E-3"/>
                </c:manualLayout>
              </c:layout>
              <c:tx>
                <c:rich>
                  <a:bodyPr/>
                  <a:lstStyle/>
                  <a:p>
                    <a:pPr>
                      <a:defRPr sz="1200" b="1">
                        <a:solidFill>
                          <a:schemeClr val="bg2"/>
                        </a:solidFill>
                      </a:defRPr>
                    </a:pPr>
                    <a:fld id="{AF194779-2FF2-4F41-8443-7A2D1C9EF865}" type="VALUE">
                      <a:rPr lang="en-US">
                        <a:solidFill>
                          <a:schemeClr val="bg1"/>
                        </a:solidFill>
                      </a:rPr>
                      <a:pPr>
                        <a:defRPr sz="1200" b="1">
                          <a:solidFill>
                            <a:schemeClr val="bg2"/>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0"/>
                </c:ext>
                <c:ext xmlns:c16="http://schemas.microsoft.com/office/drawing/2014/chart" uri="{C3380CC4-5D6E-409C-BE32-E72D297353CC}">
                  <c16:uniqueId val="{00000009-7B61-4C9D-9F24-FD89F28A0017}"/>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40</c:v>
                </c:pt>
                <c:pt idx="1">
                  <c:v>27</c:v>
                </c:pt>
                <c:pt idx="2">
                  <c:v>11</c:v>
                </c:pt>
                <c:pt idx="3">
                  <c:v>7</c:v>
                </c:pt>
                <c:pt idx="4">
                  <c:v>14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B61-4C9D-9F24-FD89F28A0017}"/>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a:t>
            </a:fld>
            <a:endParaRPr lang="en-GB" dirty="0"/>
          </a:p>
        </p:txBody>
      </p:sp>
    </p:spTree>
    <p:extLst>
      <p:ext uri="{BB962C8B-B14F-4D97-AF65-F5344CB8AC3E}">
        <p14:creationId xmlns:p14="http://schemas.microsoft.com/office/powerpoint/2010/main" val="1117277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a:t>
            </a:fld>
            <a:endParaRPr lang="en-GB" dirty="0"/>
          </a:p>
        </p:txBody>
      </p:sp>
    </p:spTree>
    <p:extLst>
      <p:ext uri="{BB962C8B-B14F-4D97-AF65-F5344CB8AC3E}">
        <p14:creationId xmlns:p14="http://schemas.microsoft.com/office/powerpoint/2010/main" val="15611774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62257C-EEDA-055C-D9B8-6AF94831B9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657D70-E454-8DA0-BD96-59057287FA6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81B0B7B-0931-A46E-AE59-886CD8BC2AF9}"/>
              </a:ext>
            </a:extLst>
          </p:cNvPr>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a:extLst>
              <a:ext uri="{FF2B5EF4-FFF2-40B4-BE49-F238E27FC236}">
                <a16:creationId xmlns:a16="http://schemas.microsoft.com/office/drawing/2014/main" id="{43039301-4B60-F514-8611-87DFAA6A5953}"/>
              </a:ext>
            </a:extLst>
          </p:cNvPr>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2895031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23053E-CBD5-06A9-1925-7D531338F8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FC3C78-6782-2EC3-D5B4-5DAA5E8E48F4}"/>
              </a:ext>
            </a:extLst>
          </p:cNvPr>
          <p:cNvSpPr>
            <a:spLocks noGrp="1" noRot="1" noChangeAspect="1"/>
          </p:cNvSpPr>
          <p:nvPr>
            <p:ph type="sldImg"/>
          </p:nvPr>
        </p:nvSpPr>
        <p:spPr>
          <a:xfrm>
            <a:off x="149225" y="160338"/>
            <a:ext cx="6559550" cy="3689350"/>
          </a:xfrm>
        </p:spPr>
      </p:sp>
      <p:sp>
        <p:nvSpPr>
          <p:cNvPr id="3" name="Notes Placeholder 2">
            <a:extLst>
              <a:ext uri="{FF2B5EF4-FFF2-40B4-BE49-F238E27FC236}">
                <a16:creationId xmlns:a16="http://schemas.microsoft.com/office/drawing/2014/main" id="{F6E89D8C-6137-A93F-C0C8-A40F71255C6D}"/>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3E564F7-9CF3-5E85-9A8E-F4DF6AB7F354}"/>
              </a:ext>
            </a:extLst>
          </p:cNvPr>
          <p:cNvSpPr>
            <a:spLocks noGrp="1"/>
          </p:cNvSpPr>
          <p:nvPr>
            <p:ph type="sldNum" sz="quarter" idx="5"/>
          </p:nvPr>
        </p:nvSpPr>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3704124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sz="1800"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sz="1800"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sz="1000"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12409337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1150322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8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2166560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362823205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108600839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328081468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774801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45311269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394439863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29729927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553C13-D41C-2620-4D9E-33BC5C3A78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D4CF1D-BF80-8AFA-6036-BB16C72B20EC}"/>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C3CF3A-C871-AEF6-C68A-5AC564A2ACB4}"/>
              </a:ext>
            </a:extLst>
          </p:cNvPr>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a:extLst>
              <a:ext uri="{FF2B5EF4-FFF2-40B4-BE49-F238E27FC236}">
                <a16:creationId xmlns:a16="http://schemas.microsoft.com/office/drawing/2014/main" id="{0D89AD4A-D15F-B683-8DFC-7492C8542314}"/>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32</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2659347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308621390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303998680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339926502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135652827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err="1"/>
              <a:t>lastgpapptcare.pcteval</a:t>
            </a:r>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err="1"/>
              <a:t>lastgpapptcare.pcteval</a:t>
            </a:r>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46</a:t>
            </a:fld>
            <a:endParaRPr lang="en-GB" dirty="0"/>
          </a:p>
        </p:txBody>
      </p:sp>
    </p:spTree>
    <p:extLst>
      <p:ext uri="{BB962C8B-B14F-4D97-AF65-F5344CB8AC3E}">
        <p14:creationId xmlns:p14="http://schemas.microsoft.com/office/powerpoint/2010/main" val="184954122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47</a:t>
            </a:fld>
            <a:endParaRPr lang="en-GB" dirty="0"/>
          </a:p>
        </p:txBody>
      </p:sp>
    </p:spTree>
    <p:extLst>
      <p:ext uri="{BB962C8B-B14F-4D97-AF65-F5344CB8AC3E}">
        <p14:creationId xmlns:p14="http://schemas.microsoft.com/office/powerpoint/2010/main" val="15853781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1310636175"/>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7403BD-8959-4AB9-219D-B50950644F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270BAF-09C3-BF22-E71B-FC87BACEBC3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4BA18CDC-6C5E-9581-1463-18D6A35BDC92}"/>
              </a:ext>
            </a:extLst>
          </p:cNvPr>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a:extLst>
              <a:ext uri="{FF2B5EF4-FFF2-40B4-BE49-F238E27FC236}">
                <a16:creationId xmlns:a16="http://schemas.microsoft.com/office/drawing/2014/main" id="{A9CEEA68-50B6-6883-359A-E114ECD015A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0914568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290864119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268654879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55</a:t>
            </a:fld>
            <a:endParaRPr lang="en-GB" dirty="0"/>
          </a:p>
        </p:txBody>
      </p:sp>
    </p:spTree>
    <p:extLst>
      <p:ext uri="{BB962C8B-B14F-4D97-AF65-F5344CB8AC3E}">
        <p14:creationId xmlns:p14="http://schemas.microsoft.com/office/powerpoint/2010/main" val="112600630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372102213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60</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61</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2024 ICS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2024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2024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2024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33.xml"/><Relationship Id="rId13" Type="http://schemas.openxmlformats.org/officeDocument/2006/relationships/slide" Target="slide57.xml"/><Relationship Id="rId3" Type="http://schemas.openxmlformats.org/officeDocument/2006/relationships/slide" Target="slide3.xml"/><Relationship Id="rId7" Type="http://schemas.openxmlformats.org/officeDocument/2006/relationships/slide" Target="slide29.xml"/><Relationship Id="rId12" Type="http://schemas.openxmlformats.org/officeDocument/2006/relationships/slide" Target="slide55.xml"/><Relationship Id="rId2" Type="http://schemas.openxmlformats.org/officeDocument/2006/relationships/notesSlide" Target="../notesSlides/notesSlide2.xml"/><Relationship Id="rId1" Type="http://schemas.openxmlformats.org/officeDocument/2006/relationships/slideLayout" Target="../slideLayouts/slideLayout9.xml"/><Relationship Id="rId6" Type="http://schemas.openxmlformats.org/officeDocument/2006/relationships/slide" Target="slide14.xml"/><Relationship Id="rId11" Type="http://schemas.openxmlformats.org/officeDocument/2006/relationships/slide" Target="slide51.xml"/><Relationship Id="rId5" Type="http://schemas.openxmlformats.org/officeDocument/2006/relationships/slide" Target="slide12.xml"/><Relationship Id="rId10" Type="http://schemas.openxmlformats.org/officeDocument/2006/relationships/slide" Target="slide48.xml"/><Relationship Id="rId4" Type="http://schemas.openxmlformats.org/officeDocument/2006/relationships/slide" Target="slide8.xml"/><Relationship Id="rId9" Type="http://schemas.openxmlformats.org/officeDocument/2006/relationships/slide" Target="slide41.xml"/><Relationship Id="rId14" Type="http://schemas.openxmlformats.org/officeDocument/2006/relationships/slide" Target="slide46.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10.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11.svg"/><Relationship Id="rId9" Type="http://schemas.openxmlformats.org/officeDocument/2006/relationships/chart" Target="../charts/chart5.xml"/></Relationships>
</file>

<file path=ppt/slides/_rels/slide10.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2.bin"/><Relationship Id="rId7" Type="http://schemas.openxmlformats.org/officeDocument/2006/relationships/chart" Target="../charts/chart10.xml"/><Relationship Id="rId2" Type="http://schemas.openxmlformats.org/officeDocument/2006/relationships/notesSlide" Target="../notesSlides/notesSlide10.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11.sv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3" Type="http://schemas.openxmlformats.org/officeDocument/2006/relationships/chart" Target="../charts/chart15.xml"/><Relationship Id="rId7" Type="http://schemas.openxmlformats.org/officeDocument/2006/relationships/chart" Target="../charts/chart17.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16.xml"/><Relationship Id="rId5" Type="http://schemas.openxmlformats.org/officeDocument/2006/relationships/image" Target="../media/image11.svg"/><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5.xml.rels><?xml version="1.0" encoding="UTF-8" standalone="yes"?>
<Relationships xmlns="http://schemas.openxmlformats.org/package/2006/relationships"><Relationship Id="rId8" Type="http://schemas.openxmlformats.org/officeDocument/2006/relationships/chart" Target="../charts/chart21.xml"/><Relationship Id="rId3" Type="http://schemas.openxmlformats.org/officeDocument/2006/relationships/image" Target="../media/image10.png"/><Relationship Id="rId7" Type="http://schemas.openxmlformats.org/officeDocument/2006/relationships/chart" Target="../charts/chart20.xml"/><Relationship Id="rId12" Type="http://schemas.openxmlformats.org/officeDocument/2006/relationships/chart" Target="../charts/chart25.xml"/><Relationship Id="rId2" Type="http://schemas.openxmlformats.org/officeDocument/2006/relationships/notesSlide" Target="../notesSlides/notesSlide15.xml"/><Relationship Id="rId1" Type="http://schemas.openxmlformats.org/officeDocument/2006/relationships/slideLayout" Target="../slideLayouts/slideLayout11.xml"/><Relationship Id="rId6" Type="http://schemas.openxmlformats.org/officeDocument/2006/relationships/chart" Target="../charts/chart19.xml"/><Relationship Id="rId11" Type="http://schemas.openxmlformats.org/officeDocument/2006/relationships/chart" Target="../charts/chart24.xml"/><Relationship Id="rId5" Type="http://schemas.openxmlformats.org/officeDocument/2006/relationships/chart" Target="../charts/chart18.xml"/><Relationship Id="rId10" Type="http://schemas.openxmlformats.org/officeDocument/2006/relationships/chart" Target="../charts/chart23.xml"/><Relationship Id="rId4" Type="http://schemas.openxmlformats.org/officeDocument/2006/relationships/image" Target="../media/image11.svg"/><Relationship Id="rId9" Type="http://schemas.openxmlformats.org/officeDocument/2006/relationships/chart" Target="../charts/chart22.xml"/></Relationships>
</file>

<file path=ppt/slides/_rels/slide16.xml.rels><?xml version="1.0" encoding="UTF-8" standalone="yes"?>
<Relationships xmlns="http://schemas.openxmlformats.org/package/2006/relationships"><Relationship Id="rId8" Type="http://schemas.openxmlformats.org/officeDocument/2006/relationships/chart" Target="../charts/chart29.xml"/><Relationship Id="rId3" Type="http://schemas.openxmlformats.org/officeDocument/2006/relationships/image" Target="../media/image10.png"/><Relationship Id="rId7" Type="http://schemas.openxmlformats.org/officeDocument/2006/relationships/chart" Target="../charts/chart28.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27.xml"/><Relationship Id="rId5" Type="http://schemas.openxmlformats.org/officeDocument/2006/relationships/chart" Target="../charts/chart26.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8" Type="http://schemas.openxmlformats.org/officeDocument/2006/relationships/chart" Target="../charts/chart33.xml"/><Relationship Id="rId3" Type="http://schemas.openxmlformats.org/officeDocument/2006/relationships/image" Target="../media/image10.png"/><Relationship Id="rId7" Type="http://schemas.openxmlformats.org/officeDocument/2006/relationships/chart" Target="../charts/chart32.xml"/><Relationship Id="rId12" Type="http://schemas.openxmlformats.org/officeDocument/2006/relationships/chart" Target="../charts/chart37.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31.xml"/><Relationship Id="rId11" Type="http://schemas.openxmlformats.org/officeDocument/2006/relationships/chart" Target="../charts/chart36.xml"/><Relationship Id="rId5" Type="http://schemas.openxmlformats.org/officeDocument/2006/relationships/chart" Target="../charts/chart30.xml"/><Relationship Id="rId10" Type="http://schemas.openxmlformats.org/officeDocument/2006/relationships/chart" Target="../charts/chart35.xml"/><Relationship Id="rId4" Type="http://schemas.openxmlformats.org/officeDocument/2006/relationships/image" Target="../media/image11.svg"/><Relationship Id="rId9" Type="http://schemas.openxmlformats.org/officeDocument/2006/relationships/chart" Target="../charts/chart34.xml"/></Relationships>
</file>

<file path=ppt/slides/_rels/slide18.xml.rels><?xml version="1.0" encoding="UTF-8" standalone="yes"?>
<Relationships xmlns="http://schemas.openxmlformats.org/package/2006/relationships"><Relationship Id="rId8" Type="http://schemas.openxmlformats.org/officeDocument/2006/relationships/chart" Target="../charts/chart41.xml"/><Relationship Id="rId3" Type="http://schemas.openxmlformats.org/officeDocument/2006/relationships/image" Target="../media/image10.png"/><Relationship Id="rId7" Type="http://schemas.openxmlformats.org/officeDocument/2006/relationships/chart" Target="../charts/chart40.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39.xml"/><Relationship Id="rId5" Type="http://schemas.openxmlformats.org/officeDocument/2006/relationships/chart" Target="../charts/chart38.xml"/><Relationship Id="rId4" Type="http://schemas.openxmlformats.org/officeDocument/2006/relationships/image" Target="../media/image11.svg"/></Relationships>
</file>

<file path=ppt/slides/_rels/slide19.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10.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19.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11.svg"/><Relationship Id="rId9" Type="http://schemas.openxmlformats.org/officeDocument/2006/relationships/chart" Target="../charts/chart46.xml"/></Relationships>
</file>

<file path=ppt/slides/_rels/slide20.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10.png"/><Relationship Id="rId7" Type="http://schemas.openxmlformats.org/officeDocument/2006/relationships/chart" Target="../charts/chart52.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3" Type="http://schemas.openxmlformats.org/officeDocument/2006/relationships/chart" Target="../charts/chart54.xml"/><Relationship Id="rId7" Type="http://schemas.openxmlformats.org/officeDocument/2006/relationships/chart" Target="../charts/chart56.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55.xml"/><Relationship Id="rId5" Type="http://schemas.openxmlformats.org/officeDocument/2006/relationships/image" Target="../media/image11.svg"/><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3" Type="http://schemas.openxmlformats.org/officeDocument/2006/relationships/chart" Target="../charts/chart57.xml"/><Relationship Id="rId7" Type="http://schemas.openxmlformats.org/officeDocument/2006/relationships/chart" Target="../charts/chart59.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58.xml"/><Relationship Id="rId5" Type="http://schemas.openxmlformats.org/officeDocument/2006/relationships/image" Target="../media/image11.svg"/><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chart" Target="../charts/chart60.xml"/><Relationship Id="rId7" Type="http://schemas.openxmlformats.org/officeDocument/2006/relationships/chart" Target="../charts/chart64.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10" Type="http://schemas.openxmlformats.org/officeDocument/2006/relationships/chart" Target="../charts/chart67.xml"/><Relationship Id="rId4" Type="http://schemas.openxmlformats.org/officeDocument/2006/relationships/chart" Target="../charts/chart61.xml"/><Relationship Id="rId9" Type="http://schemas.openxmlformats.org/officeDocument/2006/relationships/chart" Target="../charts/chart66.xml"/></Relationships>
</file>

<file path=ppt/slides/_rels/slide24.xml.rels><?xml version="1.0" encoding="UTF-8" standalone="yes"?>
<Relationships xmlns="http://schemas.openxmlformats.org/package/2006/relationships"><Relationship Id="rId8" Type="http://schemas.openxmlformats.org/officeDocument/2006/relationships/chart" Target="../charts/chart71.xml"/><Relationship Id="rId3" Type="http://schemas.openxmlformats.org/officeDocument/2006/relationships/image" Target="../media/image10.png"/><Relationship Id="rId7" Type="http://schemas.openxmlformats.org/officeDocument/2006/relationships/chart" Target="../charts/chart70.xml"/><Relationship Id="rId2" Type="http://schemas.openxmlformats.org/officeDocument/2006/relationships/notesSlide" Target="../notesSlides/notesSlide24.xml"/><Relationship Id="rId1" Type="http://schemas.openxmlformats.org/officeDocument/2006/relationships/slideLayout" Target="../slideLayouts/slideLayout11.xml"/><Relationship Id="rId6" Type="http://schemas.openxmlformats.org/officeDocument/2006/relationships/chart" Target="../charts/chart69.xml"/><Relationship Id="rId5" Type="http://schemas.openxmlformats.org/officeDocument/2006/relationships/chart" Target="../charts/chart68.xml"/><Relationship Id="rId4" Type="http://schemas.openxmlformats.org/officeDocument/2006/relationships/image" Target="../media/image11.svg"/></Relationships>
</file>

<file path=ppt/slides/_rels/slide25.xml.rels><?xml version="1.0" encoding="UTF-8" standalone="yes"?>
<Relationships xmlns="http://schemas.openxmlformats.org/package/2006/relationships"><Relationship Id="rId8" Type="http://schemas.openxmlformats.org/officeDocument/2006/relationships/chart" Target="../charts/chart75.xml"/><Relationship Id="rId3" Type="http://schemas.openxmlformats.org/officeDocument/2006/relationships/image" Target="../media/image10.png"/><Relationship Id="rId7" Type="http://schemas.openxmlformats.org/officeDocument/2006/relationships/chart" Target="../charts/chart74.xml"/><Relationship Id="rId12" Type="http://schemas.openxmlformats.org/officeDocument/2006/relationships/chart" Target="../charts/chart79.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73.xml"/><Relationship Id="rId11" Type="http://schemas.openxmlformats.org/officeDocument/2006/relationships/chart" Target="../charts/chart78.xml"/><Relationship Id="rId5" Type="http://schemas.openxmlformats.org/officeDocument/2006/relationships/chart" Target="../charts/chart72.xml"/><Relationship Id="rId10" Type="http://schemas.openxmlformats.org/officeDocument/2006/relationships/chart" Target="../charts/chart77.xml"/><Relationship Id="rId4" Type="http://schemas.openxmlformats.org/officeDocument/2006/relationships/image" Target="../media/image11.svg"/><Relationship Id="rId9" Type="http://schemas.openxmlformats.org/officeDocument/2006/relationships/chart" Target="../charts/chart76.xml"/></Relationships>
</file>

<file path=ppt/slides/_rels/slide26.xml.rels><?xml version="1.0" encoding="UTF-8" standalone="yes"?>
<Relationships xmlns="http://schemas.openxmlformats.org/package/2006/relationships"><Relationship Id="rId8" Type="http://schemas.openxmlformats.org/officeDocument/2006/relationships/chart" Target="../charts/chart83.xml"/><Relationship Id="rId3" Type="http://schemas.openxmlformats.org/officeDocument/2006/relationships/image" Target="../media/image10.png"/><Relationship Id="rId7" Type="http://schemas.openxmlformats.org/officeDocument/2006/relationships/chart" Target="../charts/chart82.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81.xml"/><Relationship Id="rId5" Type="http://schemas.openxmlformats.org/officeDocument/2006/relationships/chart" Target="../charts/chart80.xml"/><Relationship Id="rId4" Type="http://schemas.openxmlformats.org/officeDocument/2006/relationships/image" Target="../media/image11.svg"/></Relationships>
</file>

<file path=ppt/slides/_rels/slide27.xml.rels><?xml version="1.0" encoding="UTF-8" standalone="yes"?>
<Relationships xmlns="http://schemas.openxmlformats.org/package/2006/relationships"><Relationship Id="rId8" Type="http://schemas.openxmlformats.org/officeDocument/2006/relationships/chart" Target="../charts/chart87.xml"/><Relationship Id="rId3" Type="http://schemas.openxmlformats.org/officeDocument/2006/relationships/image" Target="../media/image10.png"/><Relationship Id="rId7" Type="http://schemas.openxmlformats.org/officeDocument/2006/relationships/chart" Target="../charts/chart86.xml"/><Relationship Id="rId12" Type="http://schemas.openxmlformats.org/officeDocument/2006/relationships/chart" Target="../charts/chart91.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85.xml"/><Relationship Id="rId11" Type="http://schemas.openxmlformats.org/officeDocument/2006/relationships/chart" Target="../charts/chart90.xml"/><Relationship Id="rId5" Type="http://schemas.openxmlformats.org/officeDocument/2006/relationships/chart" Target="../charts/chart84.xml"/><Relationship Id="rId10" Type="http://schemas.openxmlformats.org/officeDocument/2006/relationships/chart" Target="../charts/chart89.xml"/><Relationship Id="rId4" Type="http://schemas.openxmlformats.org/officeDocument/2006/relationships/image" Target="../media/image11.svg"/><Relationship Id="rId9" Type="http://schemas.openxmlformats.org/officeDocument/2006/relationships/chart" Target="../charts/chart88.xml"/></Relationships>
</file>

<file path=ppt/slides/_rels/slide28.xml.rels><?xml version="1.0" encoding="UTF-8" standalone="yes"?>
<Relationships xmlns="http://schemas.openxmlformats.org/package/2006/relationships"><Relationship Id="rId8" Type="http://schemas.openxmlformats.org/officeDocument/2006/relationships/chart" Target="../charts/chart95.xml"/><Relationship Id="rId3" Type="http://schemas.openxmlformats.org/officeDocument/2006/relationships/image" Target="../media/image10.png"/><Relationship Id="rId7" Type="http://schemas.openxmlformats.org/officeDocument/2006/relationships/chart" Target="../charts/chart94.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93.xml"/><Relationship Id="rId5" Type="http://schemas.openxmlformats.org/officeDocument/2006/relationships/chart" Target="../charts/chart92.xml"/><Relationship Id="rId4" Type="http://schemas.openxmlformats.org/officeDocument/2006/relationships/image" Target="../media/image11.sv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0.xml.rels><?xml version="1.0" encoding="UTF-8" standalone="yes"?>
<Relationships xmlns="http://schemas.openxmlformats.org/package/2006/relationships"><Relationship Id="rId8" Type="http://schemas.openxmlformats.org/officeDocument/2006/relationships/chart" Target="../charts/chart101.xml"/><Relationship Id="rId3" Type="http://schemas.openxmlformats.org/officeDocument/2006/relationships/chart" Target="../charts/chart96.xml"/><Relationship Id="rId7" Type="http://schemas.openxmlformats.org/officeDocument/2006/relationships/chart" Target="../charts/chart100.xml"/><Relationship Id="rId2" Type="http://schemas.openxmlformats.org/officeDocument/2006/relationships/notesSlide" Target="../notesSlides/notesSlide30.xml"/><Relationship Id="rId1" Type="http://schemas.openxmlformats.org/officeDocument/2006/relationships/slideLayout" Target="../slideLayouts/slideLayout11.xml"/><Relationship Id="rId6" Type="http://schemas.openxmlformats.org/officeDocument/2006/relationships/chart" Target="../charts/chart99.xml"/><Relationship Id="rId5" Type="http://schemas.openxmlformats.org/officeDocument/2006/relationships/chart" Target="../charts/chart98.xml"/><Relationship Id="rId10" Type="http://schemas.openxmlformats.org/officeDocument/2006/relationships/chart" Target="../charts/chart103.xml"/><Relationship Id="rId4" Type="http://schemas.openxmlformats.org/officeDocument/2006/relationships/chart" Target="../charts/chart97.xml"/><Relationship Id="rId9" Type="http://schemas.openxmlformats.org/officeDocument/2006/relationships/chart" Target="../charts/chart102.xml"/></Relationships>
</file>

<file path=ppt/slides/_rels/slide31.xml.rels><?xml version="1.0" encoding="UTF-8" standalone="yes"?>
<Relationships xmlns="http://schemas.openxmlformats.org/package/2006/relationships"><Relationship Id="rId8" Type="http://schemas.openxmlformats.org/officeDocument/2006/relationships/chart" Target="../charts/chart107.xml"/><Relationship Id="rId3" Type="http://schemas.openxmlformats.org/officeDocument/2006/relationships/image" Target="../media/image10.png"/><Relationship Id="rId7" Type="http://schemas.openxmlformats.org/officeDocument/2006/relationships/chart" Target="../charts/chart106.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5.xml"/><Relationship Id="rId5" Type="http://schemas.openxmlformats.org/officeDocument/2006/relationships/chart" Target="../charts/chart104.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3" Type="http://schemas.openxmlformats.org/officeDocument/2006/relationships/chart" Target="../charts/chart108.xml"/><Relationship Id="rId7" Type="http://schemas.openxmlformats.org/officeDocument/2006/relationships/chart" Target="../charts/chart110.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chart" Target="../charts/chart109.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4.xml.rels><?xml version="1.0" encoding="UTF-8" standalone="yes"?>
<Relationships xmlns="http://schemas.openxmlformats.org/package/2006/relationships"><Relationship Id="rId8" Type="http://schemas.openxmlformats.org/officeDocument/2006/relationships/chart" Target="../charts/chart114.xml"/><Relationship Id="rId3" Type="http://schemas.openxmlformats.org/officeDocument/2006/relationships/image" Target="../media/image10.png"/><Relationship Id="rId7" Type="http://schemas.openxmlformats.org/officeDocument/2006/relationships/chart" Target="../charts/chart113.xml"/><Relationship Id="rId12" Type="http://schemas.openxmlformats.org/officeDocument/2006/relationships/chart" Target="../charts/chart118.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12.xml"/><Relationship Id="rId11" Type="http://schemas.openxmlformats.org/officeDocument/2006/relationships/chart" Target="../charts/chart117.xml"/><Relationship Id="rId5" Type="http://schemas.openxmlformats.org/officeDocument/2006/relationships/chart" Target="../charts/chart111.xml"/><Relationship Id="rId10" Type="http://schemas.openxmlformats.org/officeDocument/2006/relationships/chart" Target="../charts/chart116.xml"/><Relationship Id="rId4" Type="http://schemas.openxmlformats.org/officeDocument/2006/relationships/image" Target="../media/image11.svg"/><Relationship Id="rId9" Type="http://schemas.openxmlformats.org/officeDocument/2006/relationships/chart" Target="../charts/chart115.xml"/></Relationships>
</file>

<file path=ppt/slides/_rels/slide35.xml.rels><?xml version="1.0" encoding="UTF-8" standalone="yes"?>
<Relationships xmlns="http://schemas.openxmlformats.org/package/2006/relationships"><Relationship Id="rId8" Type="http://schemas.openxmlformats.org/officeDocument/2006/relationships/chart" Target="../charts/chart122.xml"/><Relationship Id="rId3" Type="http://schemas.openxmlformats.org/officeDocument/2006/relationships/image" Target="../media/image10.png"/><Relationship Id="rId7" Type="http://schemas.openxmlformats.org/officeDocument/2006/relationships/chart" Target="../charts/chart121.xml"/><Relationship Id="rId12" Type="http://schemas.openxmlformats.org/officeDocument/2006/relationships/chart" Target="../charts/chart126.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0.xml"/><Relationship Id="rId11" Type="http://schemas.openxmlformats.org/officeDocument/2006/relationships/chart" Target="../charts/chart125.xml"/><Relationship Id="rId5" Type="http://schemas.openxmlformats.org/officeDocument/2006/relationships/chart" Target="../charts/chart119.xml"/><Relationship Id="rId10" Type="http://schemas.openxmlformats.org/officeDocument/2006/relationships/chart" Target="../charts/chart124.xml"/><Relationship Id="rId4" Type="http://schemas.openxmlformats.org/officeDocument/2006/relationships/image" Target="../media/image11.svg"/><Relationship Id="rId9" Type="http://schemas.openxmlformats.org/officeDocument/2006/relationships/chart" Target="../charts/chart123.xml"/></Relationships>
</file>

<file path=ppt/slides/_rels/slide36.xml.rels><?xml version="1.0" encoding="UTF-8" standalone="yes"?>
<Relationships xmlns="http://schemas.openxmlformats.org/package/2006/relationships"><Relationship Id="rId8" Type="http://schemas.openxmlformats.org/officeDocument/2006/relationships/chart" Target="../charts/chart130.xml"/><Relationship Id="rId3" Type="http://schemas.openxmlformats.org/officeDocument/2006/relationships/image" Target="../media/image10.png"/><Relationship Id="rId7" Type="http://schemas.openxmlformats.org/officeDocument/2006/relationships/chart" Target="../charts/chart129.xml"/><Relationship Id="rId12" Type="http://schemas.openxmlformats.org/officeDocument/2006/relationships/chart" Target="../charts/chart134.xml"/><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28.xml"/><Relationship Id="rId11" Type="http://schemas.openxmlformats.org/officeDocument/2006/relationships/chart" Target="../charts/chart133.xml"/><Relationship Id="rId5" Type="http://schemas.openxmlformats.org/officeDocument/2006/relationships/chart" Target="../charts/chart127.xml"/><Relationship Id="rId10" Type="http://schemas.openxmlformats.org/officeDocument/2006/relationships/chart" Target="../charts/chart132.xml"/><Relationship Id="rId4" Type="http://schemas.openxmlformats.org/officeDocument/2006/relationships/image" Target="../media/image11.svg"/><Relationship Id="rId9" Type="http://schemas.openxmlformats.org/officeDocument/2006/relationships/chart" Target="../charts/chart131.xml"/></Relationships>
</file>

<file path=ppt/slides/_rels/slide37.xml.rels><?xml version="1.0" encoding="UTF-8" standalone="yes"?>
<Relationships xmlns="http://schemas.openxmlformats.org/package/2006/relationships"><Relationship Id="rId8" Type="http://schemas.openxmlformats.org/officeDocument/2006/relationships/chart" Target="../charts/chart138.xml"/><Relationship Id="rId3" Type="http://schemas.openxmlformats.org/officeDocument/2006/relationships/image" Target="../media/image10.png"/><Relationship Id="rId7" Type="http://schemas.openxmlformats.org/officeDocument/2006/relationships/chart" Target="../charts/chart137.xml"/><Relationship Id="rId12" Type="http://schemas.openxmlformats.org/officeDocument/2006/relationships/chart" Target="../charts/chart142.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36.xml"/><Relationship Id="rId11" Type="http://schemas.openxmlformats.org/officeDocument/2006/relationships/chart" Target="../charts/chart141.xml"/><Relationship Id="rId5" Type="http://schemas.openxmlformats.org/officeDocument/2006/relationships/chart" Target="../charts/chart135.xml"/><Relationship Id="rId10" Type="http://schemas.openxmlformats.org/officeDocument/2006/relationships/chart" Target="../charts/chart140.xml"/><Relationship Id="rId4" Type="http://schemas.openxmlformats.org/officeDocument/2006/relationships/image" Target="../media/image11.svg"/><Relationship Id="rId9" Type="http://schemas.openxmlformats.org/officeDocument/2006/relationships/chart" Target="../charts/chart139.xml"/></Relationships>
</file>

<file path=ppt/slides/_rels/slide38.xml.rels><?xml version="1.0" encoding="UTF-8" standalone="yes"?>
<Relationships xmlns="http://schemas.openxmlformats.org/package/2006/relationships"><Relationship Id="rId8" Type="http://schemas.openxmlformats.org/officeDocument/2006/relationships/chart" Target="../charts/chart146.xml"/><Relationship Id="rId3" Type="http://schemas.openxmlformats.org/officeDocument/2006/relationships/image" Target="../media/image10.png"/><Relationship Id="rId7" Type="http://schemas.openxmlformats.org/officeDocument/2006/relationships/chart" Target="../charts/chart145.xml"/><Relationship Id="rId12" Type="http://schemas.openxmlformats.org/officeDocument/2006/relationships/chart" Target="../charts/chart150.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44.xml"/><Relationship Id="rId11" Type="http://schemas.openxmlformats.org/officeDocument/2006/relationships/chart" Target="../charts/chart149.xml"/><Relationship Id="rId5" Type="http://schemas.openxmlformats.org/officeDocument/2006/relationships/chart" Target="../charts/chart143.xml"/><Relationship Id="rId10" Type="http://schemas.openxmlformats.org/officeDocument/2006/relationships/chart" Target="../charts/chart148.xml"/><Relationship Id="rId4" Type="http://schemas.openxmlformats.org/officeDocument/2006/relationships/image" Target="../media/image11.svg"/><Relationship Id="rId9" Type="http://schemas.openxmlformats.org/officeDocument/2006/relationships/chart" Target="../charts/chart147.xml"/></Relationships>
</file>

<file path=ppt/slides/_rels/slide39.xml.rels><?xml version="1.0" encoding="UTF-8" standalone="yes"?>
<Relationships xmlns="http://schemas.openxmlformats.org/package/2006/relationships"><Relationship Id="rId8" Type="http://schemas.openxmlformats.org/officeDocument/2006/relationships/chart" Target="../charts/chart154.xml"/><Relationship Id="rId3" Type="http://schemas.openxmlformats.org/officeDocument/2006/relationships/image" Target="../media/image10.png"/><Relationship Id="rId7" Type="http://schemas.openxmlformats.org/officeDocument/2006/relationships/chart" Target="../charts/chart153.xml"/><Relationship Id="rId12" Type="http://schemas.openxmlformats.org/officeDocument/2006/relationships/chart" Target="../charts/chart158.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52.xml"/><Relationship Id="rId11" Type="http://schemas.openxmlformats.org/officeDocument/2006/relationships/chart" Target="../charts/chart157.xml"/><Relationship Id="rId5" Type="http://schemas.openxmlformats.org/officeDocument/2006/relationships/chart" Target="../charts/chart151.xml"/><Relationship Id="rId10" Type="http://schemas.openxmlformats.org/officeDocument/2006/relationships/chart" Target="../charts/chart156.xml"/><Relationship Id="rId4" Type="http://schemas.openxmlformats.org/officeDocument/2006/relationships/image" Target="../media/image11.svg"/><Relationship Id="rId9" Type="http://schemas.openxmlformats.org/officeDocument/2006/relationships/chart" Target="../charts/chart155.xml"/></Relationships>
</file>

<file path=ppt/slides/_rels/slide40.xml.rels><?xml version="1.0" encoding="UTF-8" standalone="yes"?>
<Relationships xmlns="http://schemas.openxmlformats.org/package/2006/relationships"><Relationship Id="rId8" Type="http://schemas.openxmlformats.org/officeDocument/2006/relationships/chart" Target="../charts/chart162.xml"/><Relationship Id="rId3" Type="http://schemas.openxmlformats.org/officeDocument/2006/relationships/image" Target="../media/image10.png"/><Relationship Id="rId7" Type="http://schemas.openxmlformats.org/officeDocument/2006/relationships/chart" Target="../charts/chart161.xml"/><Relationship Id="rId12" Type="http://schemas.openxmlformats.org/officeDocument/2006/relationships/chart" Target="../charts/chart166.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60.xml"/><Relationship Id="rId11" Type="http://schemas.openxmlformats.org/officeDocument/2006/relationships/chart" Target="../charts/chart165.xml"/><Relationship Id="rId5" Type="http://schemas.openxmlformats.org/officeDocument/2006/relationships/chart" Target="../charts/chart159.xml"/><Relationship Id="rId10" Type="http://schemas.openxmlformats.org/officeDocument/2006/relationships/chart" Target="../charts/chart164.xml"/><Relationship Id="rId4" Type="http://schemas.openxmlformats.org/officeDocument/2006/relationships/image" Target="../media/image11.svg"/><Relationship Id="rId9" Type="http://schemas.openxmlformats.org/officeDocument/2006/relationships/chart" Target="../charts/chart163.xm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2.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2.xml"/><Relationship Id="rId1" Type="http://schemas.openxmlformats.org/officeDocument/2006/relationships/slideLayout" Target="../slideLayouts/slideLayout9.xml"/></Relationships>
</file>

<file path=ppt/slides/_rels/slide43.xml.rels><?xml version="1.0" encoding="UTF-8" standalone="yes"?>
<Relationships xmlns="http://schemas.openxmlformats.org/package/2006/relationships"><Relationship Id="rId8" Type="http://schemas.openxmlformats.org/officeDocument/2006/relationships/chart" Target="../charts/chart172.xml"/><Relationship Id="rId3" Type="http://schemas.openxmlformats.org/officeDocument/2006/relationships/chart" Target="../charts/chart167.xml"/><Relationship Id="rId7" Type="http://schemas.openxmlformats.org/officeDocument/2006/relationships/chart" Target="../charts/chart171.xml"/><Relationship Id="rId2" Type="http://schemas.openxmlformats.org/officeDocument/2006/relationships/notesSlide" Target="../notesSlides/notesSlide43.xml"/><Relationship Id="rId1" Type="http://schemas.openxmlformats.org/officeDocument/2006/relationships/slideLayout" Target="../slideLayouts/slideLayout9.xml"/><Relationship Id="rId6" Type="http://schemas.openxmlformats.org/officeDocument/2006/relationships/chart" Target="../charts/chart170.xml"/><Relationship Id="rId5" Type="http://schemas.openxmlformats.org/officeDocument/2006/relationships/chart" Target="../charts/chart169.xml"/><Relationship Id="rId4" Type="http://schemas.openxmlformats.org/officeDocument/2006/relationships/chart" Target="../charts/chart168.xml"/><Relationship Id="rId9" Type="http://schemas.openxmlformats.org/officeDocument/2006/relationships/chart" Target="../charts/chart173.xml"/></Relationships>
</file>

<file path=ppt/slides/_rels/slide44.xml.rels><?xml version="1.0" encoding="UTF-8" standalone="yes"?>
<Relationships xmlns="http://schemas.openxmlformats.org/package/2006/relationships"><Relationship Id="rId3" Type="http://schemas.openxmlformats.org/officeDocument/2006/relationships/chart" Target="../charts/chart174.xml"/><Relationship Id="rId7" Type="http://schemas.openxmlformats.org/officeDocument/2006/relationships/chart" Target="../charts/chart178.xml"/><Relationship Id="rId2" Type="http://schemas.openxmlformats.org/officeDocument/2006/relationships/notesSlide" Target="../notesSlides/notesSlide44.xml"/><Relationship Id="rId1" Type="http://schemas.openxmlformats.org/officeDocument/2006/relationships/slideLayout" Target="../slideLayouts/slideLayout9.xml"/><Relationship Id="rId6" Type="http://schemas.openxmlformats.org/officeDocument/2006/relationships/chart" Target="../charts/chart177.xml"/><Relationship Id="rId5" Type="http://schemas.openxmlformats.org/officeDocument/2006/relationships/chart" Target="../charts/chart176.xml"/><Relationship Id="rId4" Type="http://schemas.openxmlformats.org/officeDocument/2006/relationships/chart" Target="../charts/chart175.xml"/></Relationships>
</file>

<file path=ppt/slides/_rels/slide45.xml.rels><?xml version="1.0" encoding="UTF-8" standalone="yes"?>
<Relationships xmlns="http://schemas.openxmlformats.org/package/2006/relationships"><Relationship Id="rId8" Type="http://schemas.openxmlformats.org/officeDocument/2006/relationships/chart" Target="../charts/chart184.xml"/><Relationship Id="rId3" Type="http://schemas.openxmlformats.org/officeDocument/2006/relationships/chart" Target="../charts/chart179.xml"/><Relationship Id="rId7" Type="http://schemas.openxmlformats.org/officeDocument/2006/relationships/chart" Target="../charts/chart183.xml"/><Relationship Id="rId2" Type="http://schemas.openxmlformats.org/officeDocument/2006/relationships/notesSlide" Target="../notesSlides/notesSlide45.xml"/><Relationship Id="rId1" Type="http://schemas.openxmlformats.org/officeDocument/2006/relationships/slideLayout" Target="../slideLayouts/slideLayout9.xml"/><Relationship Id="rId6" Type="http://schemas.openxmlformats.org/officeDocument/2006/relationships/chart" Target="../charts/chart182.xml"/><Relationship Id="rId5" Type="http://schemas.openxmlformats.org/officeDocument/2006/relationships/chart" Target="../charts/chart181.xml"/><Relationship Id="rId4" Type="http://schemas.openxmlformats.org/officeDocument/2006/relationships/chart" Target="../charts/chart180.xml"/></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7.xml.rels><?xml version="1.0" encoding="UTF-8" standalone="yes"?>
<Relationships xmlns="http://schemas.openxmlformats.org/package/2006/relationships"><Relationship Id="rId8" Type="http://schemas.openxmlformats.org/officeDocument/2006/relationships/chart" Target="../charts/chart188.xml"/><Relationship Id="rId3" Type="http://schemas.openxmlformats.org/officeDocument/2006/relationships/image" Target="../media/image10.png"/><Relationship Id="rId7" Type="http://schemas.openxmlformats.org/officeDocument/2006/relationships/chart" Target="../charts/chart187.xml"/><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86.xml"/><Relationship Id="rId5" Type="http://schemas.openxmlformats.org/officeDocument/2006/relationships/chart" Target="../charts/chart185.xml"/><Relationship Id="rId10" Type="http://schemas.openxmlformats.org/officeDocument/2006/relationships/chart" Target="../charts/chart190.xml"/><Relationship Id="rId4" Type="http://schemas.openxmlformats.org/officeDocument/2006/relationships/image" Target="../media/image11.svg"/><Relationship Id="rId9" Type="http://schemas.openxmlformats.org/officeDocument/2006/relationships/chart" Target="../charts/chart189.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8" Type="http://schemas.openxmlformats.org/officeDocument/2006/relationships/chart" Target="../charts/chart194.xml"/><Relationship Id="rId3" Type="http://schemas.openxmlformats.org/officeDocument/2006/relationships/image" Target="../media/image10.png"/><Relationship Id="rId7" Type="http://schemas.openxmlformats.org/officeDocument/2006/relationships/chart" Target="../charts/chart193.xml"/><Relationship Id="rId12" Type="http://schemas.openxmlformats.org/officeDocument/2006/relationships/chart" Target="../charts/chart198.xml"/><Relationship Id="rId2" Type="http://schemas.openxmlformats.org/officeDocument/2006/relationships/notesSlide" Target="../notesSlides/notesSlide49.xml"/><Relationship Id="rId1" Type="http://schemas.openxmlformats.org/officeDocument/2006/relationships/slideLayout" Target="../slideLayouts/slideLayout11.xml"/><Relationship Id="rId6" Type="http://schemas.openxmlformats.org/officeDocument/2006/relationships/chart" Target="../charts/chart192.xml"/><Relationship Id="rId11" Type="http://schemas.openxmlformats.org/officeDocument/2006/relationships/chart" Target="../charts/chart197.xml"/><Relationship Id="rId5" Type="http://schemas.openxmlformats.org/officeDocument/2006/relationships/chart" Target="../charts/chart191.xml"/><Relationship Id="rId10" Type="http://schemas.openxmlformats.org/officeDocument/2006/relationships/chart" Target="../charts/chart196.xml"/><Relationship Id="rId4" Type="http://schemas.openxmlformats.org/officeDocument/2006/relationships/image" Target="../media/image11.svg"/><Relationship Id="rId9" Type="http://schemas.openxmlformats.org/officeDocument/2006/relationships/chart" Target="../charts/chart195.xml"/></Relationships>
</file>

<file path=ppt/slides/_rels/slide50.xml.rels><?xml version="1.0" encoding="UTF-8" standalone="yes"?>
<Relationships xmlns="http://schemas.openxmlformats.org/package/2006/relationships"><Relationship Id="rId8" Type="http://schemas.openxmlformats.org/officeDocument/2006/relationships/chart" Target="../charts/chart202.xml"/><Relationship Id="rId3" Type="http://schemas.openxmlformats.org/officeDocument/2006/relationships/image" Target="../media/image10.png"/><Relationship Id="rId7" Type="http://schemas.openxmlformats.org/officeDocument/2006/relationships/chart" Target="../charts/chart201.xml"/><Relationship Id="rId2" Type="http://schemas.openxmlformats.org/officeDocument/2006/relationships/notesSlide" Target="../notesSlides/notesSlide50.xml"/><Relationship Id="rId1" Type="http://schemas.openxmlformats.org/officeDocument/2006/relationships/slideLayout" Target="../slideLayouts/slideLayout11.xml"/><Relationship Id="rId6" Type="http://schemas.openxmlformats.org/officeDocument/2006/relationships/chart" Target="../charts/chart200.xml"/><Relationship Id="rId5" Type="http://schemas.openxmlformats.org/officeDocument/2006/relationships/chart" Target="../charts/chart199.xml"/><Relationship Id="rId4" Type="http://schemas.openxmlformats.org/officeDocument/2006/relationships/image" Target="../media/image11.sv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chart" Target="../charts/chart203.xml"/><Relationship Id="rId7" Type="http://schemas.openxmlformats.org/officeDocument/2006/relationships/chart" Target="../charts/chart205.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204.xml"/><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8" Type="http://schemas.openxmlformats.org/officeDocument/2006/relationships/chart" Target="../charts/chart209.xml"/><Relationship Id="rId3" Type="http://schemas.openxmlformats.org/officeDocument/2006/relationships/image" Target="../media/image10.png"/><Relationship Id="rId7" Type="http://schemas.openxmlformats.org/officeDocument/2006/relationships/chart" Target="../charts/chart208.xml"/><Relationship Id="rId12" Type="http://schemas.openxmlformats.org/officeDocument/2006/relationships/chart" Target="../charts/chart213.xml"/><Relationship Id="rId2" Type="http://schemas.openxmlformats.org/officeDocument/2006/relationships/notesSlide" Target="../notesSlides/notesSlide53.xml"/><Relationship Id="rId1" Type="http://schemas.openxmlformats.org/officeDocument/2006/relationships/slideLayout" Target="../slideLayouts/slideLayout11.xml"/><Relationship Id="rId6" Type="http://schemas.openxmlformats.org/officeDocument/2006/relationships/chart" Target="../charts/chart207.xml"/><Relationship Id="rId11" Type="http://schemas.openxmlformats.org/officeDocument/2006/relationships/chart" Target="../charts/chart212.xml"/><Relationship Id="rId5" Type="http://schemas.openxmlformats.org/officeDocument/2006/relationships/chart" Target="../charts/chart206.xml"/><Relationship Id="rId10" Type="http://schemas.openxmlformats.org/officeDocument/2006/relationships/chart" Target="../charts/chart211.xml"/><Relationship Id="rId4" Type="http://schemas.openxmlformats.org/officeDocument/2006/relationships/image" Target="../media/image11.svg"/><Relationship Id="rId9" Type="http://schemas.openxmlformats.org/officeDocument/2006/relationships/chart" Target="../charts/chart210.xml"/></Relationships>
</file>

<file path=ppt/slides/_rels/slide54.xml.rels><?xml version="1.0" encoding="UTF-8" standalone="yes"?>
<Relationships xmlns="http://schemas.openxmlformats.org/package/2006/relationships"><Relationship Id="rId8" Type="http://schemas.openxmlformats.org/officeDocument/2006/relationships/chart" Target="../charts/chart217.xml"/><Relationship Id="rId3" Type="http://schemas.openxmlformats.org/officeDocument/2006/relationships/image" Target="../media/image10.png"/><Relationship Id="rId7" Type="http://schemas.openxmlformats.org/officeDocument/2006/relationships/chart" Target="../charts/chart216.xml"/><Relationship Id="rId2" Type="http://schemas.openxmlformats.org/officeDocument/2006/relationships/notesSlide" Target="../notesSlides/notesSlide54.xml"/><Relationship Id="rId1" Type="http://schemas.openxmlformats.org/officeDocument/2006/relationships/slideLayout" Target="../slideLayouts/slideLayout11.xml"/><Relationship Id="rId6" Type="http://schemas.openxmlformats.org/officeDocument/2006/relationships/chart" Target="../charts/chart215.xml"/><Relationship Id="rId5" Type="http://schemas.openxmlformats.org/officeDocument/2006/relationships/chart" Target="../charts/chart214.xml"/><Relationship Id="rId4" Type="http://schemas.openxmlformats.org/officeDocument/2006/relationships/image" Target="../media/image11.svg"/></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6.xml.rels><?xml version="1.0" encoding="UTF-8" standalone="yes"?>
<Relationships xmlns="http://schemas.openxmlformats.org/package/2006/relationships"><Relationship Id="rId8" Type="http://schemas.openxmlformats.org/officeDocument/2006/relationships/chart" Target="../charts/chart221.xml"/><Relationship Id="rId3" Type="http://schemas.openxmlformats.org/officeDocument/2006/relationships/image" Target="../media/image10.png"/><Relationship Id="rId7" Type="http://schemas.openxmlformats.org/officeDocument/2006/relationships/chart" Target="../charts/chart220.xml"/><Relationship Id="rId2" Type="http://schemas.openxmlformats.org/officeDocument/2006/relationships/notesSlide" Target="../notesSlides/notesSlide56.xml"/><Relationship Id="rId1" Type="http://schemas.openxmlformats.org/officeDocument/2006/relationships/slideLayout" Target="../slideLayouts/slideLayout11.xml"/><Relationship Id="rId6" Type="http://schemas.openxmlformats.org/officeDocument/2006/relationships/chart" Target="../charts/chart219.xml"/><Relationship Id="rId5" Type="http://schemas.openxmlformats.org/officeDocument/2006/relationships/chart" Target="../charts/chart218.xml"/><Relationship Id="rId10" Type="http://schemas.openxmlformats.org/officeDocument/2006/relationships/chart" Target="../charts/chart223.xml"/><Relationship Id="rId4" Type="http://schemas.openxmlformats.org/officeDocument/2006/relationships/image" Target="../media/image11.svg"/><Relationship Id="rId9" Type="http://schemas.openxmlformats.org/officeDocument/2006/relationships/chart" Target="../charts/chart222.xml"/></Relationships>
</file>

<file path=ppt/slides/_rels/slide5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7.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9.xml"/></Relationships>
</file>

<file path=ppt/slides/_rels/slide5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60.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60.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faq" TargetMode="External"/></Relationships>
</file>

<file path=ppt/slides/_rels/slide61.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7" Type="http://schemas.openxmlformats.org/officeDocument/2006/relationships/image" Target="../media/image17.jpeg"/><Relationship Id="rId2" Type="http://schemas.openxmlformats.org/officeDocument/2006/relationships/notesSlide" Target="../notesSlides/notesSlide61.xml"/><Relationship Id="rId1" Type="http://schemas.openxmlformats.org/officeDocument/2006/relationships/slideLayout" Target="../slideLayouts/slideLayout9.xml"/><Relationship Id="rId6" Type="http://schemas.openxmlformats.org/officeDocument/2006/relationships/image" Target="../media/image16.jpeg"/><Relationship Id="rId5" Type="http://schemas.openxmlformats.org/officeDocument/2006/relationships/hyperlink" Target="mailto:GPPatientSurvey@ipsos.com" TargetMode="External"/><Relationship Id="rId4" Type="http://schemas.openxmlformats.org/officeDocument/2006/relationships/hyperlink" Target="https://gp-patient.co.uk/analysistoo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98126" y="3314263"/>
            <a:ext cx="4731600" cy="369332"/>
          </a:xfrm>
        </p:spPr>
        <p:txBody>
          <a:bodyPr/>
          <a:lstStyle/>
          <a:p>
            <a:r>
              <a:rPr lang="en-GB" dirty="0">
                <a:solidFill>
                  <a:schemeClr val="bg1"/>
                </a:solidFill>
              </a:rPr>
              <a:t>2024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402672" y="2351088"/>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42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SUSSEX INTEGRATED CARE SYSTEM</a:t>
            </a:r>
            <a:endParaRPr lang="en-GB" sz="4200"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323185"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3234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428890"/>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2554"/>
                </a:solidFill>
                <a:latin typeface="Arial"/>
                <a:hlinkClick r:id="rId3" action="ppaction://hlinksldjump"/>
              </a:rPr>
              <a:t>I</a:t>
            </a:r>
            <a:r>
              <a:rPr kumimoji="0" lang="en-GB" sz="1600" b="1" i="0" u="none" strike="noStrike" kern="1200" cap="none" spc="0" normalizeH="0" baseline="0" noProof="0" dirty="0" err="1">
                <a:ln>
                  <a:noFill/>
                </a:ln>
                <a:solidFill>
                  <a:srgbClr val="002554"/>
                </a:solidFill>
                <a:effectLst/>
                <a:uLnTx/>
                <a:uFillTx/>
                <a:latin typeface="Arial"/>
                <a:ea typeface="+mn-ea"/>
                <a:cs typeface="+mn-cs"/>
                <a:hlinkClick r:id="rId3" action="ppaction://hlinksldjump"/>
              </a:rPr>
              <a:t>ntroduction</a:t>
            </a: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3" action="ppaction://hlinksldjump"/>
              </a:rPr>
              <a:t>, background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3902443" y="144054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4"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346145"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69150" y="155870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5026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552000"/>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Contacting GP practice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323185"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3234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149303"/>
            <a:ext cx="1869011"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3902443" y="2952861"/>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8" action="ppaction://hlinksldjump"/>
              </a:rPr>
              <a:t>Perceptions of care at patients’ 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346145"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769150" y="3168731"/>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9" action="ppaction://hlinksldjump"/>
              </a:rPr>
              <a:t>Care and concern</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5026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323185"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32340"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591781"/>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0"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265996" y="462166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Pharmacy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346145"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056311" y="4621668"/>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NHS dental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50260"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74782" y="4375449"/>
            <a:ext cx="1474328"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3" action="ppaction://hlinksldjump"/>
              </a:rPr>
              <a:t>Statistical reliability and further information</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076398"/>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4" action="ppaction://hlinksldjump"/>
              </a:rPr>
              <a:t>Services when GP practice is closed</a:t>
            </a:r>
            <a:endParaRPr lang="en-GB" sz="1600" b="1" dirty="0">
              <a:solidFill>
                <a:srgbClr val="005EB8"/>
              </a:solidFill>
              <a:latin typeface="Arial"/>
            </a:endParaRPr>
          </a:p>
        </p:txBody>
      </p:sp>
    </p:spTree>
    <p:extLst>
      <p:ext uri="{BB962C8B-B14F-4D97-AF65-F5344CB8AC3E}">
        <p14:creationId xmlns:p14="http://schemas.microsoft.com/office/powerpoint/2010/main" val="14615594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hyp="http://schemas.microsoft.com/office/drawing/2018/hyperlinkcolor" xmlns:a16="http://schemas.microsoft.com/office/drawing/2014/main">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Introduction, background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52027" y="310084"/>
            <a:ext cx="11299089" cy="775597"/>
          </a:xfrm>
        </p:spPr>
        <p:txBody>
          <a:bodyPr/>
          <a:lstStyle/>
          <a:p>
            <a:r>
              <a:rPr lang="en-GB"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3539430"/>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a:t>
            </a:r>
            <a:r>
              <a:rPr lang="en-GB" sz="1600" b="1"/>
              <a:t>2024 GP Patient Survey</a:t>
            </a:r>
            <a:r>
              <a:rPr lang="en-GB" sz="1600"/>
              <a:t> for </a:t>
            </a:r>
            <a:r>
              <a:rPr lang="en-GB" sz="1600" b="1">
                <a:solidFill>
                  <a:srgbClr val="005EB8"/>
                </a:solidFill>
              </a:rPr>
              <a:t>SUSSEX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SUSSEX INTEGRATED CARE SYSTEM, 52,103</a:t>
            </a:r>
            <a:r>
              <a:rPr lang="en-GB" sz="1600"/>
              <a:t> questionnaires were sent out, and </a:t>
            </a:r>
            <a:r>
              <a:rPr lang="en-GB" sz="1600" b="1">
                <a:solidFill>
                  <a:srgbClr val="005EB8"/>
                </a:solidFill>
              </a:rPr>
              <a:t>17,847</a:t>
            </a:r>
            <a:r>
              <a:rPr lang="en-GB" sz="1600"/>
              <a:t> were returned completed. This represents a response rate of </a:t>
            </a:r>
            <a:r>
              <a:rPr lang="en-GB" sz="1600" b="1">
                <a:solidFill>
                  <a:srgbClr val="005EB8"/>
                </a:solidFill>
              </a:rPr>
              <a:t>34%</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pic>
        <p:nvPicPr>
          <p:cNvPr id="3" name="Picture 2">
            <a:extLst>
              <a:ext uri="{FF2B5EF4-FFF2-40B4-BE49-F238E27FC236}">
                <a16:creationId xmlns:a16="http://schemas.microsoft.com/office/drawing/2014/main" id="{900E15A2-A9D6-BDAC-04B4-C2F72626ED71}"/>
              </a:ext>
            </a:extLst>
          </p:cNvPr>
          <p:cNvPicPr>
            <a:picLocks noChangeAspect="1"/>
          </p:cNvPicPr>
          <p:nvPr/>
        </p:nvPicPr>
        <p:blipFill>
          <a:blip r:embed="rId3"/>
          <a:stretch>
            <a:fillRect/>
          </a:stretch>
        </p:blipFill>
        <p:spPr>
          <a:xfrm>
            <a:off x="8209304" y="955641"/>
            <a:ext cx="3539784" cy="4946717"/>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52027" y="278689"/>
            <a:ext cx="11299089" cy="775597"/>
          </a:xfrm>
        </p:spPr>
        <p:txBody>
          <a:bodyPr/>
          <a:lstStyle/>
          <a:p>
            <a:r>
              <a:rPr lang="en-GB" sz="25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106738"/>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spcBef>
                <a:spcPts val="200"/>
              </a:spcBef>
              <a:spcAft>
                <a:spcPts val="200"/>
              </a:spcAft>
              <a:buClr>
                <a:srgbClr val="005EB8"/>
              </a:buClr>
              <a:buSzPct val="150000"/>
              <a:buFont typeface="Arial" panose="020B0604020202020204" pitchFamily="34" charset="0"/>
              <a:buChar char="•"/>
            </a:pPr>
            <a:r>
              <a:rPr lang="en-GB" sz="1400" b="0" i="0" dirty="0">
                <a:solidFill>
                  <a:srgbClr val="000000"/>
                </a:solidFill>
                <a:effectLst/>
                <a:latin typeface="Helvetica Neue"/>
              </a:rPr>
              <a:t>The 2024 results are not comparable with previous years because of two important changes which have been made to the survey:</a:t>
            </a:r>
            <a:endParaRPr lang="en-GB" sz="1400" dirty="0"/>
          </a:p>
          <a:p>
            <a:pPr marL="636588" lvl="1" indent="-179388">
              <a:spcBef>
                <a:spcPts val="200"/>
              </a:spcBef>
              <a:spcAft>
                <a:spcPts val="200"/>
              </a:spcAft>
              <a:buClr>
                <a:srgbClr val="005EB8"/>
              </a:buClr>
              <a:buSzPct val="150000"/>
              <a:buFont typeface="Arial" panose="020B0604020202020204" pitchFamily="34" charset="0"/>
              <a:buChar char="•"/>
            </a:pPr>
            <a:r>
              <a:rPr lang="en-GB" sz="1400" dirty="0"/>
              <a:t>Significant changes were made to the questionnaire to ensure that it continued to reflect how primary care services are delivered and how patients experience them.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methodology of the survey was changed to an ‘online first’ approach. </a:t>
            </a:r>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GP practice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contact </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Pharmacy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95314"/>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2024 questionnaire and the Technical Annex with further information about the survey can be found here: </a:t>
            </a:r>
            <a:r>
              <a:rPr lang="en-GB" sz="1400" dirty="0">
                <a:solidFill>
                  <a:srgbClr val="0563C1"/>
                </a:solidFill>
                <a:hlinkClick r:id="rId3">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It is important to bear in mind that:</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So, data users are encouraged to use insight from GPPS as one element of evidence when considering patients' experiences of general practice to identify potential improvements and highlight best practice. </a:t>
            </a:r>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1530145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38358" y="299199"/>
            <a:ext cx="11299089" cy="775597"/>
          </a:xfrm>
        </p:spPr>
        <p:txBody>
          <a:bodyPr/>
          <a:lstStyle/>
          <a:p>
            <a:r>
              <a:rPr lang="en-GB" sz="25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5416868"/>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dirty="0"/>
          </a:p>
          <a:p>
            <a:r>
              <a:rPr lang="en-GB" dirty="0"/>
              <a:t>An interactive dashboard providing more detail at PCN level can be found at: </a:t>
            </a:r>
            <a:r>
              <a:rPr lang="en-GB" dirty="0">
                <a:hlinkClick r:id="rId3"/>
              </a:rPr>
              <a:t>https://www.gp-patient.co.uk/pcn-dashboard</a:t>
            </a:r>
            <a:r>
              <a:rPr lang="en-GB" dirty="0"/>
              <a:t>.</a:t>
            </a:r>
          </a:p>
          <a:p>
            <a:endParaRPr lang="en-GB" dirty="0"/>
          </a:p>
          <a:p>
            <a:endParaRPr lang="en-GB" dirty="0"/>
          </a:p>
          <a:p>
            <a:endParaRPr lang="en-GB" dirty="0"/>
          </a:p>
          <a:p>
            <a:r>
              <a:rPr lang="en-GB" sz="1600" dirty="0"/>
              <a:t>Please note PCNs have been aligned to the ICS based on the Lead Sub ICB Location identified by the NHS Digital </a:t>
            </a:r>
            <a:r>
              <a:rPr lang="en-GB" sz="1600" dirty="0" err="1"/>
              <a:t>ePCN</a:t>
            </a:r>
            <a:r>
              <a:rPr lang="en-GB" sz="1600" dirty="0"/>
              <a:t> mapping file, accessed via the NHS Digital organisation data service. There were a very small number of PCNs which crossed ICS boundaries – if this is the case, this will be noted below.</a:t>
            </a:r>
          </a:p>
          <a:p>
            <a:endParaRPr lang="en-GB" dirty="0"/>
          </a:p>
        </p:txBody>
      </p:sp>
    </p:spTree>
    <p:extLst>
      <p:ext uri="{BB962C8B-B14F-4D97-AF65-F5344CB8AC3E}">
        <p14:creationId xmlns:p14="http://schemas.microsoft.com/office/powerpoint/2010/main" val="1284112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49913" y="310084"/>
            <a:ext cx="11299089" cy="775597"/>
          </a:xfrm>
        </p:spPr>
        <p:txBody>
          <a:bodyPr/>
          <a:lstStyle/>
          <a:p>
            <a:r>
              <a:rPr lang="en-GB" sz="25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303699"/>
            <a:ext cx="11492173" cy="5340454"/>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6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6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6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r>
              <a:rPr lang="en-GB" sz="16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6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6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r>
              <a:rPr lang="en-GB" sz="16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6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6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1555332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16148" y="1871551"/>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26891" y="1882597"/>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603476169"/>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171741154"/>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379692640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39950408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00820080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56252864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1428751028"/>
              </p:ext>
            </p:extLst>
          </p:nvPr>
        </p:nvGraphicFramePr>
        <p:xfrm>
          <a:off x="399422" y="5881248"/>
          <a:ext cx="3117182" cy="33528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(693,982); ICS 2024 (17,678); PCN bases range from 171 to 987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D_803a51473d8193f7" hidden="1">
            <a:extLst>
              <a:ext uri="{FF2B5EF4-FFF2-40B4-BE49-F238E27FC236}">
                <a16:creationId xmlns:a16="http://schemas.microsoft.com/office/drawing/2014/main" id="{C2F1AEF5-95B7-7567-57E3-F109718848CA}"/>
              </a:ext>
            </a:extLst>
          </p:cNvPr>
          <p:cNvGraphicFramePr/>
          <p:nvPr>
            <p:extLst>
              <p:ext uri="{D42A27DB-BD31-4B8C-83A1-F6EECF244321}">
                <p14:modId xmlns:p14="http://schemas.microsoft.com/office/powerpoint/2010/main" val="243027092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65740700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3452684" cy="430887"/>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1149566128"/>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3536168357"/>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181274811"/>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50633" y="494337"/>
            <a:ext cx="11577842" cy="338554"/>
          </a:xfrm>
          <a:prstGeom prst="rect">
            <a:avLst/>
          </a:prstGeom>
          <a:noFill/>
        </p:spPr>
        <p:txBody>
          <a:bodyPr wrap="square">
            <a:spAutoFit/>
          </a:bodyPr>
          <a:lstStyle/>
          <a:p>
            <a:r>
              <a:rPr lang="en-GB" sz="1600" b="0" dirty="0"/>
              <a:t>SUSSEX INTEGRATED CARE SYSTEM</a:t>
            </a:r>
            <a:endParaRPr lang="en-GB" sz="1600" dirty="0"/>
          </a:p>
        </p:txBody>
      </p:sp>
      <p:sp>
        <p:nvSpPr>
          <p:cNvPr id="7" name="Title 4">
            <a:extLst>
              <a:ext uri="{FF2B5EF4-FFF2-40B4-BE49-F238E27FC236}">
                <a16:creationId xmlns:a16="http://schemas.microsoft.com/office/drawing/2014/main" id="{0EF17ED1-873D-29F8-466E-F0A2456C9181}"/>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a:lnSpc>
                <a:spcPct val="118000"/>
              </a:lnSpc>
              <a:spcBef>
                <a:spcPts val="600"/>
              </a:spcBef>
            </a:pPr>
            <a:r>
              <a:rPr lang="en-GB" sz="2500" dirty="0"/>
              <a:t>Overall experience of GP practice</a:t>
            </a:r>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435647955"/>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68%</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75%</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2051215233"/>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729262221"/>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a:solidFill>
                            <a:schemeClr val="tx1"/>
                          </a:solidFill>
                        </a:rPr>
                        <a:t>Base: Asked of all patients. ICS bases range from 5,680 to 45,122</a:t>
                      </a:r>
                      <a:endParaRPr lang="en-GB" sz="800" b="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2021596305"/>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5276231" y="1678952"/>
            <a:ext cx="2302336" cy="1691027"/>
          </a:xfrm>
          <a:prstGeom prst="rect">
            <a:avLst/>
          </a:prstGeom>
        </p:spPr>
      </p:pic>
      <p:sp>
        <p:nvSpPr>
          <p:cNvPr id="3" name="TextBox 2">
            <a:extLst>
              <a:ext uri="{FF2B5EF4-FFF2-40B4-BE49-F238E27FC236}">
                <a16:creationId xmlns:a16="http://schemas.microsoft.com/office/drawing/2014/main" id="{F82DE7CC-61F8-E00B-74FC-DF8129EFBADC}"/>
              </a:ext>
            </a:extLst>
          </p:cNvPr>
          <p:cNvSpPr txBox="1"/>
          <p:nvPr/>
        </p:nvSpPr>
        <p:spPr>
          <a:xfrm>
            <a:off x="350633" y="490548"/>
            <a:ext cx="11577842" cy="338554"/>
          </a:xfrm>
          <a:prstGeom prst="rect">
            <a:avLst/>
          </a:prstGeom>
          <a:noFill/>
        </p:spPr>
        <p:txBody>
          <a:bodyPr wrap="square">
            <a:spAutoFit/>
          </a:bodyPr>
          <a:lstStyle/>
          <a:p>
            <a:r>
              <a:rPr lang="en-GB" sz="1600" b="0" dirty="0"/>
              <a:t>SUSSEX INTEGRATED CARE SYSTEM</a:t>
            </a:r>
            <a:endParaRPr lang="en-GB" sz="1600" dirty="0"/>
          </a:p>
        </p:txBody>
      </p:sp>
      <p:sp>
        <p:nvSpPr>
          <p:cNvPr id="8" name="Title 4">
            <a:extLst>
              <a:ext uri="{FF2B5EF4-FFF2-40B4-BE49-F238E27FC236}">
                <a16:creationId xmlns:a16="http://schemas.microsoft.com/office/drawing/2014/main" id="{A258132E-3567-FD9F-8D6B-1F0A1E9749FB}"/>
              </a:ext>
            </a:extLst>
          </p:cNvPr>
          <p:cNvSpPr txBox="1">
            <a:spLocks/>
          </p:cNvSpPr>
          <p:nvPr/>
        </p:nvSpPr>
        <p:spPr>
          <a:xfrm>
            <a:off x="447278" y="159885"/>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a:t>Overall experience: how the ICS results vary within the region</a:t>
            </a:r>
            <a:endParaRPr lang="en-GB" sz="2500" dirty="0"/>
          </a:p>
        </p:txBody>
      </p:sp>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258979373"/>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477549849"/>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EAST GRINSTEAD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VICTORIA EASTBOURNE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ANGMERING COPPICE FITZALAN (ACF)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BEXHILL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DEAN'S AND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EASTBOURNE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CRAWLEY CARE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HASTINGS &amp; ST LEONARDS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SOUTH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GREATER WEALDEN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LANCING AND SOMPTING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HAYWARDS HEATH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THE HAVENS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HORSHAM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COASTAL AND SOUTH DOWNS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HAYWARDS HEATH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SEAFORD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EAST &amp;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REGIS HEALTHCARE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NORTH &amp;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CISSBURY INTEGRATED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WEST HOVE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ARUN INTEGRATED CARE (AIC) PCN LTD</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FOUNDRY HEALTHCARE LEWES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HORSHAM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CHICHESTER ALLIANCE OF MEDICAL PRACTICES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CHANCTONBURY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HEALTHY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SHOREHAM AND SOUTHWICK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BURGESS HILL &amp;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CENTRAL WORTHING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ALPS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BOGNOR COASTAL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PRESTON PARK COMMUNITY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GOLDSTONE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HIGH WEALD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HAILSHAM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RURAL NORTH CHICHESTER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RURAL ROTHER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972070734"/>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47178303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820801565"/>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National (693,982); ICS 2024 (17,678); PCN bases range from 171 to 987</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2434700926"/>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239695276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
        <p:nvSpPr>
          <p:cNvPr id="3" name="TextBox 2">
            <a:extLst>
              <a:ext uri="{FF2B5EF4-FFF2-40B4-BE49-F238E27FC236}">
                <a16:creationId xmlns:a16="http://schemas.microsoft.com/office/drawing/2014/main" id="{ED7B7727-EB71-F478-B368-58703B51C9E8}"/>
              </a:ext>
            </a:extLst>
          </p:cNvPr>
          <p:cNvSpPr txBox="1"/>
          <p:nvPr/>
        </p:nvSpPr>
        <p:spPr>
          <a:xfrm>
            <a:off x="350633" y="491383"/>
            <a:ext cx="11577842" cy="338554"/>
          </a:xfrm>
          <a:prstGeom prst="rect">
            <a:avLst/>
          </a:prstGeom>
          <a:noFill/>
        </p:spPr>
        <p:txBody>
          <a:bodyPr wrap="square">
            <a:spAutoFit/>
          </a:bodyPr>
          <a:lstStyle/>
          <a:p>
            <a:r>
              <a:rPr lang="en-GB" sz="1600" b="0" dirty="0"/>
              <a:t>SUSSEX INTEGRATED CARE SYSTEM</a:t>
            </a:r>
            <a:endParaRPr lang="en-GB" sz="1600" dirty="0"/>
          </a:p>
        </p:txBody>
      </p:sp>
      <p:sp>
        <p:nvSpPr>
          <p:cNvPr id="7" name="Title 4">
            <a:extLst>
              <a:ext uri="{FF2B5EF4-FFF2-40B4-BE49-F238E27FC236}">
                <a16:creationId xmlns:a16="http://schemas.microsoft.com/office/drawing/2014/main" id="{F4E0FE0B-2ABB-A78C-C9DB-8B72401E7EA6}"/>
              </a:ext>
            </a:extLst>
          </p:cNvPr>
          <p:cNvSpPr>
            <a:spLocks noGrp="1"/>
          </p:cNvSpPr>
          <p:nvPr>
            <p:ph type="title"/>
          </p:nvPr>
        </p:nvSpPr>
        <p:spPr>
          <a:xfrm>
            <a:off x="442913" y="155874"/>
            <a:ext cx="9506035" cy="976669"/>
          </a:xfrm>
        </p:spPr>
        <p:txBody>
          <a:bodyPr/>
          <a:lstStyle/>
          <a:p>
            <a:r>
              <a:rPr lang="en-GB" sz="2500" dirty="0"/>
              <a:t>Overall experience: how the results vary by PCN within the ICS</a:t>
            </a:r>
            <a:endParaRPr lang="en-GB" sz="2500" b="0" dirty="0">
              <a:highlight>
                <a:srgbClr val="F1BE48"/>
              </a:highlight>
            </a:endParaRP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Use of online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E634EB-B59C-095B-AF78-144A82AD66FF}"/>
            </a:ext>
          </a:extLst>
        </p:cNvPr>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6EC4BDE0-950B-FF3D-268C-DB1363BB3510}"/>
              </a:ext>
            </a:extLst>
          </p:cNvPr>
          <p:cNvGraphicFramePr/>
          <p:nvPr>
            <p:extLst>
              <p:ext uri="{D42A27DB-BD31-4B8C-83A1-F6EECF244321}">
                <p14:modId xmlns:p14="http://schemas.microsoft.com/office/powerpoint/2010/main" val="854855108"/>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4525E343-5D63-B9AD-FBD7-6A71C1C87FD9}"/>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100" name="Rectangle 99">
            <a:extLst>
              <a:ext uri="{FF2B5EF4-FFF2-40B4-BE49-F238E27FC236}">
                <a16:creationId xmlns:a16="http://schemas.microsoft.com/office/drawing/2014/main" id="{3D89AF24-8434-9737-A2E0-087B54F4315C}"/>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 Which of the following online GP services have you used in the last 12 months?</a:t>
            </a:r>
          </a:p>
        </p:txBody>
      </p:sp>
      <p:sp>
        <p:nvSpPr>
          <p:cNvPr id="46" name="Rectangle 45">
            <a:extLst>
              <a:ext uri="{FF2B5EF4-FFF2-40B4-BE49-F238E27FC236}">
                <a16:creationId xmlns:a16="http://schemas.microsoft.com/office/drawing/2014/main" id="{8D42A612-4849-3192-E6C2-CE9B5AB2A8A7}"/>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DA55F8CA-5E49-1F8A-7B41-CA4EBB220629}"/>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45C5B26B-CD8B-6EFC-B07F-4144E4FE3567}"/>
              </a:ext>
            </a:extLst>
          </p:cNvPr>
          <p:cNvGraphicFramePr>
            <a:graphicFrameLocks noGrp="1"/>
          </p:cNvGraphicFramePr>
          <p:nvPr>
            <p:extLst>
              <p:ext uri="{D42A27DB-BD31-4B8C-83A1-F6EECF244321}">
                <p14:modId xmlns:p14="http://schemas.microsoft.com/office/powerpoint/2010/main" val="3929433698"/>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(692,068); ICS 2024 (17,660); PCN bases range from 172 to 983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F13CC351-F830-A10C-D8FD-CB912013077B}"/>
              </a:ext>
            </a:extLst>
          </p:cNvPr>
          <p:cNvGraphicFramePr/>
          <p:nvPr>
            <p:extLst>
              <p:ext uri="{D42A27DB-BD31-4B8C-83A1-F6EECF244321}">
                <p14:modId xmlns:p14="http://schemas.microsoft.com/office/powerpoint/2010/main" val="3471160427"/>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9EA5AF5E-4305-D0D6-6FAB-BA230EA720BA}"/>
              </a:ext>
            </a:extLst>
          </p:cNvPr>
          <p:cNvGraphicFramePr/>
          <p:nvPr>
            <p:extLst>
              <p:ext uri="{D42A27DB-BD31-4B8C-83A1-F6EECF244321}">
                <p14:modId xmlns:p14="http://schemas.microsoft.com/office/powerpoint/2010/main" val="1616434205"/>
              </p:ext>
            </p:extLst>
          </p:nvPr>
        </p:nvGraphicFramePr>
        <p:xfrm>
          <a:off x="331721"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F4619E6B-BB71-FE45-1954-1E9390E809FE}"/>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45B1627C-9104-5CA6-4CB3-BFA2B4D64C5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91D640F9-4AF5-D0E3-4711-587CE595CB7E}"/>
              </a:ext>
            </a:extLst>
          </p:cNvPr>
          <p:cNvSpPr txBox="1"/>
          <p:nvPr/>
        </p:nvSpPr>
        <p:spPr>
          <a:xfrm>
            <a:off x="361819" y="485150"/>
            <a:ext cx="11444283" cy="338554"/>
          </a:xfrm>
          <a:prstGeom prst="rect">
            <a:avLst/>
          </a:prstGeom>
          <a:noFill/>
        </p:spPr>
        <p:txBody>
          <a:bodyPr wrap="square">
            <a:spAutoFit/>
          </a:bodyPr>
          <a:lstStyle/>
          <a:p>
            <a:r>
              <a:rPr lang="en-GB" sz="1600" b="0" dirty="0"/>
              <a:t>SUSSEX INTEGRATED CARE SYSTEM</a:t>
            </a:r>
            <a:endParaRPr lang="en-GB" sz="1600" dirty="0"/>
          </a:p>
        </p:txBody>
      </p:sp>
      <p:sp>
        <p:nvSpPr>
          <p:cNvPr id="6" name="Title 4">
            <a:extLst>
              <a:ext uri="{FF2B5EF4-FFF2-40B4-BE49-F238E27FC236}">
                <a16:creationId xmlns:a16="http://schemas.microsoft.com/office/drawing/2014/main" id="{E005940B-5759-30A6-670E-9DCF2ECA8847}"/>
              </a:ext>
            </a:extLst>
          </p:cNvPr>
          <p:cNvSpPr>
            <a:spLocks noGrp="1"/>
          </p:cNvSpPr>
          <p:nvPr>
            <p:ph type="title"/>
          </p:nvPr>
        </p:nvSpPr>
        <p:spPr>
          <a:xfrm>
            <a:off x="437230" y="103637"/>
            <a:ext cx="9341700" cy="555912"/>
          </a:xfrm>
        </p:spPr>
        <p:txBody>
          <a:bodyPr/>
          <a:lstStyle/>
          <a:p>
            <a:pPr>
              <a:lnSpc>
                <a:spcPct val="118000"/>
              </a:lnSpc>
              <a:spcBef>
                <a:spcPts val="600"/>
              </a:spcBef>
            </a:pPr>
            <a:r>
              <a:rPr lang="en-GB" sz="2500" dirty="0"/>
              <a:t>Use of online GP services in the last 12 months</a:t>
            </a:r>
          </a:p>
        </p:txBody>
      </p:sp>
    </p:spTree>
    <p:extLst>
      <p:ext uri="{BB962C8B-B14F-4D97-AF65-F5344CB8AC3E}">
        <p14:creationId xmlns:p14="http://schemas.microsoft.com/office/powerpoint/2010/main" val="17210409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6E0522-4112-C365-0C79-6738DD54A655}"/>
            </a:ext>
          </a:extLst>
        </p:cNvPr>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BE9EE673-0978-57AA-9FCC-534AB2AAF112}"/>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7B1AF981-8176-C3AC-BB64-D4A58AD80B2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CB9F5124-3F92-8CA1-40D6-5F7E8807BEBD}"/>
              </a:ext>
            </a:extLst>
          </p:cNvPr>
          <p:cNvSpPr>
            <a:spLocks noGrp="1"/>
          </p:cNvSpPr>
          <p:nvPr>
            <p:ph type="title"/>
          </p:nvPr>
        </p:nvSpPr>
        <p:spPr>
          <a:xfrm>
            <a:off x="450000" y="397170"/>
            <a:ext cx="7795642" cy="1661993"/>
          </a:xfrm>
        </p:spPr>
        <p:txBody>
          <a:bodyPr/>
          <a:lstStyle/>
          <a:p>
            <a:r>
              <a:rPr lang="en-GB" dirty="0"/>
              <a:t>Contacting GP practice</a:t>
            </a:r>
          </a:p>
        </p:txBody>
      </p:sp>
      <p:sp>
        <p:nvSpPr>
          <p:cNvPr id="9" name="Espace réservé du pied de page 4">
            <a:extLst>
              <a:ext uri="{FF2B5EF4-FFF2-40B4-BE49-F238E27FC236}">
                <a16:creationId xmlns:a16="http://schemas.microsoft.com/office/drawing/2014/main" id="{712F3E42-4A05-AFF5-E8A3-4F4821EE6A59}"/>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422F9FE1-BF80-D63F-40A9-2110F9F6D1FB}"/>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256991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124035531"/>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300781267"/>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5919508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95814843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9486619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1722890944"/>
              </p:ext>
            </p:extLst>
          </p:nvPr>
        </p:nvGraphicFramePr>
        <p:xfrm>
          <a:off x="470371" y="5841683"/>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‘I haven’t tried’ have been excluded. National (661,424); ICS 2024 (16,811); PCN bases range from 164 to 942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8baa7c760c649ccf" hidden="1">
            <a:extLst>
              <a:ext uri="{FF2B5EF4-FFF2-40B4-BE49-F238E27FC236}">
                <a16:creationId xmlns:a16="http://schemas.microsoft.com/office/drawing/2014/main" id="{BEFADD92-BDC2-4B81-0D98-98FE71D2E186}"/>
              </a:ext>
            </a:extLst>
          </p:cNvPr>
          <p:cNvGraphicFramePr/>
          <p:nvPr>
            <p:extLst>
              <p:ext uri="{D42A27DB-BD31-4B8C-83A1-F6EECF244321}">
                <p14:modId xmlns:p14="http://schemas.microsoft.com/office/powerpoint/2010/main" val="238223584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161972683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425114731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7" y="1858738"/>
            <a:ext cx="3455808" cy="430887"/>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r>
              <a:rPr lang="en-GB" sz="1200" b="1" dirty="0"/>
              <a:t> </a:t>
            </a:r>
            <a:endParaRPr lang="en-GB" sz="12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169748303"/>
              </p:ext>
            </p:extLst>
          </p:nvPr>
        </p:nvGraphicFramePr>
        <p:xfrm>
          <a:off x="4316395" y="2289625"/>
          <a:ext cx="3471702" cy="247531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518650407"/>
              </p:ext>
            </p:extLst>
          </p:nvPr>
        </p:nvGraphicFramePr>
        <p:xfrm>
          <a:off x="4528294" y="245047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3025712949"/>
              </p:ext>
            </p:extLst>
          </p:nvPr>
        </p:nvGraphicFramePr>
        <p:xfrm>
          <a:off x="138493" y="2289625"/>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B7C8B853-8B19-85F8-E804-8D2AE02DB15B}"/>
              </a:ext>
            </a:extLst>
          </p:cNvPr>
          <p:cNvSpPr txBox="1"/>
          <p:nvPr/>
        </p:nvSpPr>
        <p:spPr>
          <a:xfrm>
            <a:off x="341518" y="490063"/>
            <a:ext cx="11666371" cy="338554"/>
          </a:xfrm>
          <a:prstGeom prst="rect">
            <a:avLst/>
          </a:prstGeom>
          <a:noFill/>
        </p:spPr>
        <p:txBody>
          <a:bodyPr wrap="square">
            <a:spAutoFit/>
          </a:bodyPr>
          <a:lstStyle/>
          <a:p>
            <a:r>
              <a:rPr lang="en-GB" sz="1600" b="0" dirty="0"/>
              <a:t>SUSSEX INTEGRATED CARE SYSTEM</a:t>
            </a:r>
            <a:endParaRPr lang="en-GB" sz="1600" dirty="0"/>
          </a:p>
        </p:txBody>
      </p:sp>
      <p:sp>
        <p:nvSpPr>
          <p:cNvPr id="7" name="Title 4">
            <a:extLst>
              <a:ext uri="{FF2B5EF4-FFF2-40B4-BE49-F238E27FC236}">
                <a16:creationId xmlns:a16="http://schemas.microsoft.com/office/drawing/2014/main" id="{DD3BE71D-C614-94B6-7CB6-2C567087C611}"/>
              </a:ext>
            </a:extLst>
          </p:cNvPr>
          <p:cNvSpPr>
            <a:spLocks noGrp="1"/>
          </p:cNvSpPr>
          <p:nvPr>
            <p:ph type="title"/>
          </p:nvPr>
        </p:nvSpPr>
        <p:spPr>
          <a:xfrm>
            <a:off x="427702" y="88039"/>
            <a:ext cx="9341700" cy="555912"/>
          </a:xfrm>
        </p:spPr>
        <p:txBody>
          <a:bodyPr/>
          <a:lstStyle/>
          <a:p>
            <a:pPr>
              <a:lnSpc>
                <a:spcPct val="118000"/>
              </a:lnSpc>
              <a:spcBef>
                <a:spcPts val="600"/>
              </a:spcBef>
            </a:pPr>
            <a:r>
              <a:rPr lang="en-GB" sz="2500" dirty="0"/>
              <a:t>Ease of contacting GP practice on the phone</a:t>
            </a:r>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16</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66665633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346109462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754058195"/>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VICTORIA EASTBOURNE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EASTBOURNE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EAST GRINSTEAD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ANGMERING COPPICE FITZALAN (ACF)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SEAFORD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HASTINGS &amp; ST LEONARDS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HAYWARDS HEATH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SOUTH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LANCING AND SOMPTING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FOUNDRY HEALTHCARE LEWES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THE HAVENS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GREATER WEALDEN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CRAWLEY CARE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BEXHILL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REGIS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EAST &amp;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GOLDSTONE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COASTAL AND SOUTH DOWNS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WEST HOVE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DEAN'S AND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ALPS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CHANCTONBURY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ARUN INTEGRATED CARE (AIC) PCN LTD</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HORSHAM CENTRAL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CENTRAL WORTHING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HIGH WEALD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CHICHESTER ALLIANCE OF MEDICAL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HAILSHAM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SHOREHAM AND SOUTHWICK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HORSHAM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PRESTON PARK COMMUNITY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CISSBURY INTEGRATED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HAYWARDS HEATH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BURGESS HILL &amp;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HEALTHY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NORTH &amp;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BOGNOR COASTAL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RURAL NORTH CHICHESTER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RURAL ROTHER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972070734"/>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412733913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336051736"/>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77605799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526865553"/>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rPr>
                        <a:t>Base: Asked of all patients. Patients who selected ‘I haven’t tried’ have been excluded. National (661,424); ICS 2024 (16,811); PCN bases range from 164 to 942</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0F71DB56-11EA-4609-4C4C-D84C937294D5}"/>
              </a:ext>
            </a:extLst>
          </p:cNvPr>
          <p:cNvSpPr>
            <a:spLocks noGrp="1"/>
          </p:cNvSpPr>
          <p:nvPr>
            <p:ph type="title"/>
          </p:nvPr>
        </p:nvSpPr>
        <p:spPr>
          <a:xfrm>
            <a:off x="450000" y="142871"/>
            <a:ext cx="9394280" cy="745346"/>
          </a:xfrm>
        </p:spPr>
        <p:txBody>
          <a:bodyPr/>
          <a:lstStyle/>
          <a:p>
            <a:r>
              <a:rPr lang="en-GB" sz="2500" dirty="0"/>
              <a:t>Ease of contacting GP practice on the phone: 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8551F2DF-2A0D-16CA-C64B-3CA3467B50F8}"/>
              </a:ext>
            </a:extLst>
          </p:cNvPr>
          <p:cNvSpPr txBox="1"/>
          <p:nvPr/>
        </p:nvSpPr>
        <p:spPr>
          <a:xfrm>
            <a:off x="365204" y="787398"/>
            <a:ext cx="11666371" cy="338554"/>
          </a:xfrm>
          <a:prstGeom prst="rect">
            <a:avLst/>
          </a:prstGeom>
          <a:noFill/>
        </p:spPr>
        <p:txBody>
          <a:bodyPr wrap="square">
            <a:spAutoFit/>
          </a:bodyPr>
          <a:lstStyle/>
          <a:p>
            <a:r>
              <a:rPr lang="en-GB" sz="1600" b="0" dirty="0"/>
              <a:t>SUSSEX INTEGRATED CARE SYSTEM</a:t>
            </a:r>
            <a:endParaRPr lang="en-GB" sz="16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fb1bfdbebb10c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910522167"/>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21ea1902a2790c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055615818"/>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bda0e312fc2daac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18017685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fa94ba45dcb10c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71851068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b617cc75d2090c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568496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3f7d2bd7a2b43ac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2207135304"/>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'I haven't tried' have been excluded. National (315,087); ICS 2024 (7,863); PCN bases range from 72 to 455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a3f7d2bd7a2b43ac" hidden="1">
            <a:extLst>
              <a:ext uri="{FF2B5EF4-FFF2-40B4-BE49-F238E27FC236}">
                <a16:creationId xmlns:a16="http://schemas.microsoft.com/office/drawing/2014/main" id="{6BA10B4F-F15D-8670-C549-E413A22F7E19}"/>
              </a:ext>
            </a:extLst>
          </p:cNvPr>
          <p:cNvGraphicFramePr/>
          <p:nvPr>
            <p:extLst>
              <p:ext uri="{D42A27DB-BD31-4B8C-83A1-F6EECF244321}">
                <p14:modId xmlns:p14="http://schemas.microsoft.com/office/powerpoint/2010/main" val="119215192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0b617cc75d2090c8"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155167834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298714608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53578" y="1777998"/>
            <a:ext cx="3232031"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3348850397"/>
              </p:ext>
            </p:extLst>
          </p:nvPr>
        </p:nvGraphicFramePr>
        <p:xfrm>
          <a:off x="4294290" y="2258866"/>
          <a:ext cx="3500248" cy="246569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67577731b0b10c8">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259158571"/>
              </p:ext>
            </p:extLst>
          </p:nvPr>
        </p:nvGraphicFramePr>
        <p:xfrm>
          <a:off x="4526916" y="241928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63482" y="483884"/>
            <a:ext cx="11658656" cy="338554"/>
          </a:xfrm>
          <a:prstGeom prst="rect">
            <a:avLst/>
          </a:prstGeom>
          <a:noFill/>
        </p:spPr>
        <p:txBody>
          <a:bodyPr wrap="square">
            <a:spAutoFit/>
          </a:bodyPr>
          <a:lstStyle/>
          <a:p>
            <a:r>
              <a:rPr lang="en-GB" sz="1600" b="0" dirty="0"/>
              <a:t>SUSSEX INTEGRATED CARE SYSTEM</a:t>
            </a:r>
            <a:endParaRPr lang="en-GB" sz="1600" dirty="0"/>
          </a:p>
        </p:txBody>
      </p:sp>
      <p:graphicFrame>
        <p:nvGraphicFramePr>
          <p:cNvPr id="5" name="D_343982d501f710c8">
            <a:extLst>
              <a:ext uri="{FF2B5EF4-FFF2-40B4-BE49-F238E27FC236}">
                <a16:creationId xmlns:a16="http://schemas.microsoft.com/office/drawing/2014/main" id="{3F12F69A-16F5-C519-C675-89C8F57D9C8D}"/>
              </a:ext>
            </a:extLst>
          </p:cNvPr>
          <p:cNvGraphicFramePr>
            <a:graphicFrameLocks/>
          </p:cNvGraphicFramePr>
          <p:nvPr>
            <p:extLst>
              <p:ext uri="{D42A27DB-BD31-4B8C-83A1-F6EECF244321}">
                <p14:modId xmlns:p14="http://schemas.microsoft.com/office/powerpoint/2010/main" val="685811193"/>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51752671-8348-BE19-70A0-FD75F36F6A48}"/>
              </a:ext>
            </a:extLst>
          </p:cNvPr>
          <p:cNvSpPr>
            <a:spLocks noGrp="1"/>
          </p:cNvSpPr>
          <p:nvPr>
            <p:ph type="title"/>
          </p:nvPr>
        </p:nvSpPr>
        <p:spPr>
          <a:xfrm>
            <a:off x="450000" y="57678"/>
            <a:ext cx="9341700" cy="555912"/>
          </a:xfrm>
        </p:spPr>
        <p:txBody>
          <a:bodyPr/>
          <a:lstStyle/>
          <a:p>
            <a:pPr>
              <a:lnSpc>
                <a:spcPct val="118000"/>
              </a:lnSpc>
              <a:spcBef>
                <a:spcPts val="600"/>
              </a:spcBef>
            </a:pPr>
            <a:r>
              <a:rPr lang="en-GB" sz="2800" dirty="0"/>
              <a:t>Ease of contacting GP practice using their website</a:t>
            </a:r>
            <a:endParaRPr lang="en-GB" sz="24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18</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9d60aaa482a4d89">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75697081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87ac2d00034d89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48475136"/>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EAST GRINSTEAD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THE HAVENS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EASTBOURNE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VICTORIA EASTBOURNE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GREATER WEALDEN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EAST &amp;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SEAFORD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ALPS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REGIS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HAYWARDS HEATH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DEAN'S AND CENTRAL BRIGHTON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HASTINGS &amp; ST LEONARDS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PRESTON PARK COMMUNITY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LANCING AND SOMPTING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HORSHAM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FOUNDRY HEALTHCARE LEWES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WEST HOVE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CISSBURY INTEGRATED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CRAWLEY CARE COLLABORATIVE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BEXHILL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HEALTHY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CHICHESTER ALLIANCE OF MEDICAL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CHANCTONBURY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HAYWARDS HEATH CENTRAL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HORSHAM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HAILSHAM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SHOREHAM AND SOUTHWICK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ANGMERING COPPICE FITZALAN (ACF)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CENTRAL WORTHING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COASTAL AND SOUTH DOWNS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SOUTH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HIGH WEALD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BURGESS HILL &amp;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ARUN INTEGRATED CARE (AIC) PCN LTD</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NORTH &amp;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RURAL ROTHER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GOLDSTONE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RURAL NORTH CHICHESTER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BOGNOR COASTAL ALLIANCE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972070734"/>
                  </a:ext>
                </a:extLst>
              </a:tr>
            </a:tbl>
          </a:graphicData>
        </a:graphic>
      </p:graphicFrame>
      <p:graphicFrame>
        <p:nvGraphicFramePr>
          <p:cNvPr id="22" name="D_4e87ac2d00034d89"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06726189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04431642"/>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their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56382829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626775f05db5ad89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51552986"/>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 haven’t tried’ have been excluded. National (315,087); ICS 2024 (7,863); PCN bases range from 72 to 455</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graphicFrame>
        <p:nvGraphicFramePr>
          <p:cNvPr id="3" name="D_626775f05db5ad89" hidden="1">
            <a:extLst>
              <a:ext uri="{FF2B5EF4-FFF2-40B4-BE49-F238E27FC236}">
                <a16:creationId xmlns:a16="http://schemas.microsoft.com/office/drawing/2014/main" id="{BB478A0E-FC79-FD77-2A09-3B67BA09371B}"/>
              </a:ext>
            </a:extLst>
          </p:cNvPr>
          <p:cNvGraphicFramePr/>
          <p:nvPr>
            <p:extLst>
              <p:ext uri="{D42A27DB-BD31-4B8C-83A1-F6EECF244321}">
                <p14:modId xmlns:p14="http://schemas.microsoft.com/office/powerpoint/2010/main" val="404095153"/>
              </p:ext>
            </p:extLst>
          </p:nvPr>
        </p:nvGraphicFramePr>
        <p:xfrm>
          <a:off x="-2223666" y="5812898"/>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8" name="Title 4">
            <a:extLst>
              <a:ext uri="{FF2B5EF4-FFF2-40B4-BE49-F238E27FC236}">
                <a16:creationId xmlns:a16="http://schemas.microsoft.com/office/drawing/2014/main" id="{BFB1529D-382C-7B3B-C39E-97FA51BD26FB}"/>
              </a:ext>
            </a:extLst>
          </p:cNvPr>
          <p:cNvSpPr>
            <a:spLocks noGrp="1"/>
          </p:cNvSpPr>
          <p:nvPr>
            <p:ph type="title"/>
          </p:nvPr>
        </p:nvSpPr>
        <p:spPr>
          <a:xfrm>
            <a:off x="437230" y="137718"/>
            <a:ext cx="10410505" cy="915591"/>
          </a:xfrm>
        </p:spPr>
        <p:txBody>
          <a:bodyPr/>
          <a:lstStyle/>
          <a:p>
            <a:r>
              <a:rPr lang="en-GB" sz="2500" dirty="0"/>
              <a:t>Ease of contacting GP practice using their website:</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075492D5-2D96-4FA2-72C3-1702925A9B5B}"/>
              </a:ext>
            </a:extLst>
          </p:cNvPr>
          <p:cNvSpPr txBox="1"/>
          <p:nvPr/>
        </p:nvSpPr>
        <p:spPr>
          <a:xfrm>
            <a:off x="356151" y="787398"/>
            <a:ext cx="11666371" cy="338554"/>
          </a:xfrm>
          <a:prstGeom prst="rect">
            <a:avLst/>
          </a:prstGeom>
          <a:noFill/>
        </p:spPr>
        <p:txBody>
          <a:bodyPr wrap="square">
            <a:spAutoFit/>
          </a:bodyPr>
          <a:lstStyle/>
          <a:p>
            <a:r>
              <a:rPr lang="en-GB" sz="1600" b="0" dirty="0"/>
              <a:t>SUSSEX INTEGRATED CARE SYSTEM</a:t>
            </a:r>
            <a:endParaRPr lang="en-GB" sz="1600" dirty="0"/>
          </a:p>
        </p:txBody>
      </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a4cfd07a39d73d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685336853"/>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10730ed8e5e7bd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223402186"/>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85c9d4be7d317bd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53212551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dd5953084518bd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59115975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9848c39f93e7bd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73559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69%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8db271d4e7606b6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1319893607"/>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‘I haven't tried’ have been excluded. National (220,709); ICS 2024 (4,823); PCN bases range from 38 to 324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c8db271d4e7606b6"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245613260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f9848c39f93e7bd1"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204531887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303127683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22836" y="1774330"/>
            <a:ext cx="3394504"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2908935836"/>
              </p:ext>
            </p:extLst>
          </p:nvPr>
        </p:nvGraphicFramePr>
        <p:xfrm>
          <a:off x="4294290" y="2258866"/>
          <a:ext cx="3500248" cy="246569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7389196887451bd1">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198858151"/>
              </p:ext>
            </p:extLst>
          </p:nvPr>
        </p:nvGraphicFramePr>
        <p:xfrm>
          <a:off x="4540311" y="2398840"/>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54429" y="514090"/>
            <a:ext cx="11658656" cy="338554"/>
          </a:xfrm>
          <a:prstGeom prst="rect">
            <a:avLst/>
          </a:prstGeom>
          <a:noFill/>
        </p:spPr>
        <p:txBody>
          <a:bodyPr wrap="square">
            <a:spAutoFit/>
          </a:bodyPr>
          <a:lstStyle/>
          <a:p>
            <a:r>
              <a:rPr lang="en-GB" sz="1600" b="0" dirty="0"/>
              <a:t>SUSSEX INTEGRATED CARE SYSTEM</a:t>
            </a:r>
            <a:endParaRPr lang="en-GB" sz="1600" dirty="0"/>
          </a:p>
        </p:txBody>
      </p:sp>
      <p:graphicFrame>
        <p:nvGraphicFramePr>
          <p:cNvPr id="3" name="D_0ad3971f0fcbfbd1">
            <a:extLst>
              <a:ext uri="{FF2B5EF4-FFF2-40B4-BE49-F238E27FC236}">
                <a16:creationId xmlns:a16="http://schemas.microsoft.com/office/drawing/2014/main" id="{B464280A-5830-BE90-C524-ADAF2F52FD22}"/>
              </a:ext>
            </a:extLst>
          </p:cNvPr>
          <p:cNvGraphicFramePr>
            <a:graphicFrameLocks/>
          </p:cNvGraphicFramePr>
          <p:nvPr>
            <p:extLst>
              <p:ext uri="{D42A27DB-BD31-4B8C-83A1-F6EECF244321}">
                <p14:modId xmlns:p14="http://schemas.microsoft.com/office/powerpoint/2010/main" val="3048374858"/>
              </p:ext>
            </p:extLst>
          </p:nvPr>
        </p:nvGraphicFramePr>
        <p:xfrm>
          <a:off x="-32658"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4BC17CF4-A728-4870-8993-4E69C540A749}"/>
              </a:ext>
            </a:extLst>
          </p:cNvPr>
          <p:cNvSpPr>
            <a:spLocks noGrp="1"/>
          </p:cNvSpPr>
          <p:nvPr>
            <p:ph type="title"/>
          </p:nvPr>
        </p:nvSpPr>
        <p:spPr>
          <a:xfrm>
            <a:off x="437230" y="91007"/>
            <a:ext cx="9341700" cy="555912"/>
          </a:xfrm>
        </p:spPr>
        <p:txBody>
          <a:bodyPr/>
          <a:lstStyle/>
          <a:p>
            <a:pPr>
              <a:lnSpc>
                <a:spcPct val="118000"/>
              </a:lnSpc>
              <a:spcBef>
                <a:spcPts val="600"/>
              </a:spcBef>
            </a:pPr>
            <a:r>
              <a:rPr lang="en-GB" sz="2500" dirty="0"/>
              <a:t>Ease of contacting GP practice using the NHS App</a:t>
            </a:r>
          </a:p>
        </p:txBody>
      </p:sp>
    </p:spTree>
    <p:extLst>
      <p:ext uri="{BB962C8B-B14F-4D97-AF65-F5344CB8AC3E}">
        <p14:creationId xmlns:p14="http://schemas.microsoft.com/office/powerpoint/2010/main" val="10253767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ac290737958c80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04804043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e3eb0e2c9e59c80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717499558"/>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EAST GRINSTEAD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THE HAVENS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CRAWLEY CARE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DEAN'S AND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VICTORIA EASTBOURNE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COASTAL AND SOUTH DOWNS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SEAFORD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EASTBOURNE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SOUTH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HORSHAM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HAYWARDS HEATH VILLAGES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ANGMERING COPPICE FITZALAN (ACF)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FOUNDRY HEALTHCARE LEWES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REGIS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CHANCTONBURY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HASTINGS &amp; ST LEONARDS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LANCING AND SOMPTING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HORSHAM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PRESTON PARK COMMUNITY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GREATER WEALDEN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WEST HOVE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EAST &amp;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ALPS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HAYWARDS HEATH CENTRAL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HEALTHY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BEXHILL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CISSBURY INTEGRATED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CHICHESTER ALLIANCE OF MEDICAL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SHOREHAM AND SOUTHWICK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NORTH &amp;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ARUN INTEGRATED CARE (AIC) PCN LTD</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BURGESS HILL &amp;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CENTRAL WORTHING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HIGH WEALD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RURAL ROTHER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HAILSHAM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BOGNOR COASTAL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GOLDSTONE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RURAL NORTH CHICHESTER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972070734"/>
                  </a:ext>
                </a:extLst>
              </a:tr>
            </a:tbl>
          </a:graphicData>
        </a:graphic>
      </p:graphicFrame>
      <p:graphicFrame>
        <p:nvGraphicFramePr>
          <p:cNvPr id="22" name="D_e3eb0e2c9e59c804"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50619657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02829790"/>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 NHS App</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64757933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fc6dbea9b9a5c80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23405116"/>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 haven't tried’ have been excluded. National (220,709); ICS 2024 (4,823); PCN bases range from 38 to 324</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fc6dbea9b9a5c804"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1991159442"/>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861D3FBA-0AE4-9942-3B7E-79F78E81450D}"/>
              </a:ext>
            </a:extLst>
          </p:cNvPr>
          <p:cNvSpPr>
            <a:spLocks noGrp="1"/>
          </p:cNvSpPr>
          <p:nvPr>
            <p:ph type="title"/>
          </p:nvPr>
        </p:nvSpPr>
        <p:spPr>
          <a:xfrm>
            <a:off x="437230" y="125127"/>
            <a:ext cx="10410505" cy="915591"/>
          </a:xfrm>
        </p:spPr>
        <p:txBody>
          <a:bodyPr/>
          <a:lstStyle/>
          <a:p>
            <a:r>
              <a:rPr lang="en-GB" sz="2500" dirty="0"/>
              <a:t>Ease of contacting GP practice using the NHS App:</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5B40414A-A371-7567-ED9A-10E97D2FCB5C}"/>
              </a:ext>
            </a:extLst>
          </p:cNvPr>
          <p:cNvSpPr txBox="1"/>
          <p:nvPr/>
        </p:nvSpPr>
        <p:spPr>
          <a:xfrm>
            <a:off x="356151" y="787398"/>
            <a:ext cx="11666371" cy="338554"/>
          </a:xfrm>
          <a:prstGeom prst="rect">
            <a:avLst/>
          </a:prstGeom>
          <a:noFill/>
        </p:spPr>
        <p:txBody>
          <a:bodyPr wrap="square">
            <a:spAutoFit/>
          </a:bodyPr>
          <a:lstStyle/>
          <a:p>
            <a:r>
              <a:rPr lang="en-GB" sz="1600" b="0" dirty="0"/>
              <a:t>SUSSEX INTEGRATED CARE SYSTEM</a:t>
            </a:r>
            <a:endParaRPr lang="en-GB" sz="1600" dirty="0"/>
          </a:p>
        </p:txBody>
      </p:sp>
    </p:spTree>
    <p:extLst>
      <p:ext uri="{BB962C8B-B14F-4D97-AF65-F5344CB8AC3E}">
        <p14:creationId xmlns:p14="http://schemas.microsoft.com/office/powerpoint/2010/main" val="31081782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fb820e64c6a3e22">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464351889"/>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Q10. Still thinking about the last time you contacted your GP practice, how did you try to contact them?</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9d678bbcd3800122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2369454949"/>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contact their GP practice since being registered. National (675,534); ICS 2024 (17,240); PCN bases range from 167 to 962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9d678bbcd3800122"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224142378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ac140da83453e22">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1278767145"/>
              </p:ext>
            </p:extLst>
          </p:nvPr>
        </p:nvGraphicFramePr>
        <p:xfrm>
          <a:off x="16429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37646" y="501322"/>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SUSSEX INTEGRATED CARE SYSTEM</a:t>
            </a:r>
          </a:p>
        </p:txBody>
      </p:sp>
      <p:sp>
        <p:nvSpPr>
          <p:cNvPr id="7" name="Title 4">
            <a:extLst>
              <a:ext uri="{FF2B5EF4-FFF2-40B4-BE49-F238E27FC236}">
                <a16:creationId xmlns:a16="http://schemas.microsoft.com/office/drawing/2014/main" id="{B10DAF57-FF59-9B65-028C-0E863444962E}"/>
              </a:ext>
            </a:extLst>
          </p:cNvPr>
          <p:cNvSpPr>
            <a:spLocks noGrp="1"/>
          </p:cNvSpPr>
          <p:nvPr>
            <p:ph type="title"/>
          </p:nvPr>
        </p:nvSpPr>
        <p:spPr>
          <a:xfrm>
            <a:off x="418834" y="85604"/>
            <a:ext cx="9341700" cy="555912"/>
          </a:xfrm>
        </p:spPr>
        <p:txBody>
          <a:bodyPr/>
          <a:lstStyle/>
          <a:p>
            <a:pPr>
              <a:lnSpc>
                <a:spcPct val="118000"/>
              </a:lnSpc>
              <a:spcBef>
                <a:spcPts val="600"/>
              </a:spcBef>
            </a:pPr>
            <a:r>
              <a:rPr lang="en-GB" sz="2500" dirty="0"/>
              <a:t>Method of contacting GP practice</a:t>
            </a:r>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4433fec31f6a0a4">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793366797"/>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Q11. What happened when you phoned your GP practice on that occasion?</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c0afa12ef1e71993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3403150786"/>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last tried to contact their practice by phone. National (476,168); ICS 2024 (12,456); PCN bases range from 109 to 721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c0afa12ef1e71993"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24301126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77d535245f71993">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1787582356"/>
              </p:ext>
            </p:extLst>
          </p:nvPr>
        </p:nvGraphicFramePr>
        <p:xfrm>
          <a:off x="22633"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64805" y="496717"/>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SUSSEX INTEGRATED CARE SYSTEM</a:t>
            </a:r>
          </a:p>
        </p:txBody>
      </p:sp>
      <p:sp>
        <p:nvSpPr>
          <p:cNvPr id="7" name="Title 4">
            <a:extLst>
              <a:ext uri="{FF2B5EF4-FFF2-40B4-BE49-F238E27FC236}">
                <a16:creationId xmlns:a16="http://schemas.microsoft.com/office/drawing/2014/main" id="{384F3177-8E4C-B826-EBAA-C10DF3991796}"/>
              </a:ext>
            </a:extLst>
          </p:cNvPr>
          <p:cNvSpPr>
            <a:spLocks noGrp="1"/>
          </p:cNvSpPr>
          <p:nvPr>
            <p:ph type="title"/>
          </p:nvPr>
        </p:nvSpPr>
        <p:spPr>
          <a:xfrm>
            <a:off x="437230" y="90416"/>
            <a:ext cx="9341700" cy="555912"/>
          </a:xfrm>
        </p:spPr>
        <p:txBody>
          <a:bodyPr/>
          <a:lstStyle/>
          <a:p>
            <a:pPr>
              <a:lnSpc>
                <a:spcPct val="118000"/>
              </a:lnSpc>
              <a:spcBef>
                <a:spcPts val="600"/>
              </a:spcBef>
            </a:pPr>
            <a:r>
              <a:rPr lang="en-GB" sz="2500" dirty="0"/>
              <a:t>Outcome of phoning GP practice</a:t>
            </a:r>
          </a:p>
        </p:txBody>
      </p:sp>
    </p:spTree>
    <p:extLst>
      <p:ext uri="{BB962C8B-B14F-4D97-AF65-F5344CB8AC3E}">
        <p14:creationId xmlns:p14="http://schemas.microsoft.com/office/powerpoint/2010/main" val="33468642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52b34a4f7f7dd2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034201419"/>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9a4bf291da8352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559670007"/>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03617"/>
            <a:ext cx="3459162"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59" name="D_1c558f50cfa3cd2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87267917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c85a708bc697dd2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12912862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0385eba2e7562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06694921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e6caabde1f81a50d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601945467"/>
              </p:ext>
            </p:extLst>
          </p:nvPr>
        </p:nvGraphicFramePr>
        <p:xfrm>
          <a:off x="373761" y="571439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tried to contact their GP practice since being registered, except those whose call was not answered. Patients who selected 'I couldn't contact my practice' have been excluded. National (637,717); ICS 2024 (16,391); PCN bases range from 161 to 916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e6caabde1f81a50d"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405235894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0385eba2e75621"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48930579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02894657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897146782"/>
              </p:ext>
            </p:extLst>
          </p:nvPr>
        </p:nvGraphicFramePr>
        <p:xfrm>
          <a:off x="4295216"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fa8892429c9ddd21">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749303442"/>
              </p:ext>
            </p:extLst>
          </p:nvPr>
        </p:nvGraphicFramePr>
        <p:xfrm>
          <a:off x="4503359"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c8bcd89536f7dd21">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3588137447"/>
              </p:ext>
            </p:extLst>
          </p:nvPr>
        </p:nvGraphicFramePr>
        <p:xfrm>
          <a:off x="333439"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2" name="TextBox 1">
            <a:extLst>
              <a:ext uri="{FF2B5EF4-FFF2-40B4-BE49-F238E27FC236}">
                <a16:creationId xmlns:a16="http://schemas.microsoft.com/office/drawing/2014/main" id="{D7B6DBA1-8654-DE25-B8B5-3A1FB0C8B173}"/>
              </a:ext>
            </a:extLst>
          </p:cNvPr>
          <p:cNvSpPr txBox="1"/>
          <p:nvPr/>
        </p:nvSpPr>
        <p:spPr>
          <a:xfrm>
            <a:off x="355655" y="499583"/>
            <a:ext cx="11629048" cy="338554"/>
          </a:xfrm>
          <a:prstGeom prst="rect">
            <a:avLst/>
          </a:prstGeom>
          <a:noFill/>
        </p:spPr>
        <p:txBody>
          <a:bodyPr wrap="square">
            <a:spAutoFit/>
          </a:bodyPr>
          <a:lstStyle/>
          <a:p>
            <a:r>
              <a:rPr lang="en-GB" sz="1600" b="0" dirty="0"/>
              <a:t>SUSSEX INTEGRATED CARE SYSTEM</a:t>
            </a:r>
            <a:endParaRPr lang="en-GB" sz="1600" dirty="0"/>
          </a:p>
        </p:txBody>
      </p:sp>
      <p:sp>
        <p:nvSpPr>
          <p:cNvPr id="6" name="Title 4">
            <a:extLst>
              <a:ext uri="{FF2B5EF4-FFF2-40B4-BE49-F238E27FC236}">
                <a16:creationId xmlns:a16="http://schemas.microsoft.com/office/drawing/2014/main" id="{13BAFFAC-D9B7-214B-1089-E9F2EAF0EFFD}"/>
              </a:ext>
            </a:extLst>
          </p:cNvPr>
          <p:cNvSpPr>
            <a:spLocks noGrp="1"/>
          </p:cNvSpPr>
          <p:nvPr>
            <p:ph type="title"/>
          </p:nvPr>
        </p:nvSpPr>
        <p:spPr>
          <a:xfrm>
            <a:off x="437230" y="88533"/>
            <a:ext cx="9615847" cy="555912"/>
          </a:xfrm>
        </p:spPr>
        <p:txBody>
          <a:bodyPr/>
          <a:lstStyle/>
          <a:p>
            <a:pPr>
              <a:lnSpc>
                <a:spcPct val="118000"/>
              </a:lnSpc>
              <a:spcBef>
                <a:spcPts val="600"/>
              </a:spcBef>
            </a:pPr>
            <a:r>
              <a:rPr lang="en-GB" sz="2500" dirty="0"/>
              <a:t>Next step in dealing with request after contacting GP practice</a:t>
            </a:r>
          </a:p>
        </p:txBody>
      </p:sp>
    </p:spTree>
    <p:extLst>
      <p:ext uri="{BB962C8B-B14F-4D97-AF65-F5344CB8AC3E}">
        <p14:creationId xmlns:p14="http://schemas.microsoft.com/office/powerpoint/2010/main" val="6853160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57e3de0c538f0aa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07270826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a173a1d32cc9baac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094534596"/>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VICTORIA EASTBOURNE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EAST GRINSTEAD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THE HAVENS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EASTBOURNE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CRAWLEY CARE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HASTINGS &amp; ST LEONARDS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HAYWARDS HEATH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DEAN'S AND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SOUTH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ALPS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BEXHILL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GREATER WEALDEN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LANCING AND SOMPTING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ANGMERING COPPICE FITZALAN (ACF)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HORSHAM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WEST HOVE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HEALTHY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CHICHESTER ALLIANCE OF MEDICAL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EAST &amp; CENTRAL BRIGHTON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REGIS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HORSHAM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COASTAL AND SOUTH DOWNS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NORTH &amp;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CISSBURY INTEGRATED CARE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HAILSHAM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FOUNDRY HEALTHCARE LEWES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BOGNOR COASTAL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BURGESS HILL &amp;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ARUN INTEGRATED CARE (AIC) PCN LTD</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HIGH WEALD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CHANCTONBURY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SEAFORD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PRESTON PARK COMMUNITY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RURAL NORTH CHICHESTER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GOLDSTONE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RURAL ROTHER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HAYWARDS HEATH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CENTRAL WORTHING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SHOREHAM AND SOUTHWICK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972070734"/>
                  </a:ext>
                </a:extLst>
              </a:tr>
            </a:tbl>
          </a:graphicData>
        </a:graphic>
      </p:graphicFrame>
      <p:graphicFrame>
        <p:nvGraphicFramePr>
          <p:cNvPr id="22" name="D_a173a1d32cc9baac"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05934118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9667500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knew what the next step would be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47690822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2acfaae4ef970aa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531046548"/>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contact their GP practice since being registered, except those whose call was not answered. Patients who selected 'I couldn't contact my practice' have been excluded. National (637,717); ICS 2024 (16,391); PCN bases range from 161 to 916</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2acfaae4ef970aac"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415924460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%Yes</a:t>
            </a:r>
          </a:p>
        </p:txBody>
      </p:sp>
      <p:sp>
        <p:nvSpPr>
          <p:cNvPr id="6" name="Title 4">
            <a:extLst>
              <a:ext uri="{FF2B5EF4-FFF2-40B4-BE49-F238E27FC236}">
                <a16:creationId xmlns:a16="http://schemas.microsoft.com/office/drawing/2014/main" id="{0542DD07-A146-8303-355B-AB20134A41EF}"/>
              </a:ext>
            </a:extLst>
          </p:cNvPr>
          <p:cNvSpPr>
            <a:spLocks noGrp="1"/>
          </p:cNvSpPr>
          <p:nvPr>
            <p:ph type="title"/>
          </p:nvPr>
        </p:nvSpPr>
        <p:spPr>
          <a:xfrm>
            <a:off x="450000" y="125276"/>
            <a:ext cx="10410505" cy="919680"/>
          </a:xfrm>
        </p:spPr>
        <p:txBody>
          <a:bodyPr/>
          <a:lstStyle/>
          <a:p>
            <a:r>
              <a:rPr lang="en-GB" sz="2500" dirty="0"/>
              <a:t>Next step in dealing with request after contacting GP practice:</a:t>
            </a:r>
            <a:br>
              <a:rPr lang="en-GB" sz="2500" dirty="0"/>
            </a:br>
            <a:r>
              <a:rPr lang="en-GB" sz="2500" dirty="0"/>
              <a:t>how the results vary by PCN within the ICS</a:t>
            </a:r>
            <a:endParaRPr lang="en-GB" sz="2500" dirty="0">
              <a:highlight>
                <a:srgbClr val="F1BE48"/>
              </a:highlight>
            </a:endParaRPr>
          </a:p>
        </p:txBody>
      </p:sp>
      <p:sp>
        <p:nvSpPr>
          <p:cNvPr id="7" name="TextBox 6">
            <a:extLst>
              <a:ext uri="{FF2B5EF4-FFF2-40B4-BE49-F238E27FC236}">
                <a16:creationId xmlns:a16="http://schemas.microsoft.com/office/drawing/2014/main" id="{A8E25AB4-2D6D-524C-8A3C-3D0AB7ECA0C4}"/>
              </a:ext>
            </a:extLst>
          </p:cNvPr>
          <p:cNvSpPr txBox="1"/>
          <p:nvPr/>
        </p:nvSpPr>
        <p:spPr>
          <a:xfrm>
            <a:off x="365204" y="787398"/>
            <a:ext cx="11666371" cy="338554"/>
          </a:xfrm>
          <a:prstGeom prst="rect">
            <a:avLst/>
          </a:prstGeom>
          <a:noFill/>
        </p:spPr>
        <p:txBody>
          <a:bodyPr wrap="square">
            <a:spAutoFit/>
          </a:bodyPr>
          <a:lstStyle/>
          <a:p>
            <a:r>
              <a:rPr lang="en-GB" sz="1600" b="0" dirty="0"/>
              <a:t>SUSSEX INTEGRATED CARE SYSTEM</a:t>
            </a:r>
            <a:endParaRPr lang="en-GB" sz="1600" dirty="0"/>
          </a:p>
        </p:txBody>
      </p:sp>
    </p:spTree>
    <p:extLst>
      <p:ext uri="{BB962C8B-B14F-4D97-AF65-F5344CB8AC3E}">
        <p14:creationId xmlns:p14="http://schemas.microsoft.com/office/powerpoint/2010/main" val="4885874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5b6f1f6906b737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816549261"/>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Less than two days</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ba1b84f238edb7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52634441"/>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Less than two days </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10943" y="4913614"/>
            <a:ext cx="346306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Less than two days </a:t>
            </a:r>
          </a:p>
        </p:txBody>
      </p:sp>
      <p:graphicFrame>
        <p:nvGraphicFramePr>
          <p:cNvPr id="59" name="D_05e63fd94ac63376">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38005438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9669d42b3a2e376">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17875250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c291f87d8bd7376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34754278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e9ced6469ba8886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4154739168"/>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knew what the next step in dealing with their request would be. Patients who selected 'I can't remember' have been excluded. National (508,714); ICS 2024 (13,299); PCN bases range from 134 to 746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e9ced6469ba8886"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80832581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ec291f87d8bd7376"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82095238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67259259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7" cy="677108"/>
          </a:xfrm>
          <a:prstGeom prst="rect">
            <a:avLst/>
          </a:prstGeom>
          <a:noFill/>
        </p:spPr>
        <p:txBody>
          <a:bodyPr wrap="square" lIns="0" tIns="0" rIns="0" bIns="0" rtlCol="0">
            <a:spAutoFit/>
          </a:bodyPr>
          <a:lstStyle/>
          <a:p>
            <a:r>
              <a:rPr lang="en-GB" sz="1600" b="1" dirty="0"/>
              <a:t>ICS result over time </a:t>
            </a:r>
          </a:p>
          <a:p>
            <a:r>
              <a:rPr lang="en-GB" sz="1200" dirty="0"/>
              <a:t>(2024 results are the start of a new time series)</a:t>
            </a:r>
          </a:p>
          <a:p>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247344751"/>
              </p:ext>
            </p:extLst>
          </p:nvPr>
        </p:nvGraphicFramePr>
        <p:xfrm>
          <a:off x="4316395" y="2307456"/>
          <a:ext cx="3471702" cy="2396835"/>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60165fc131aa8376">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595705098"/>
              </p:ext>
            </p:extLst>
          </p:nvPr>
        </p:nvGraphicFramePr>
        <p:xfrm>
          <a:off x="4495524" y="241351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9c030823787db376">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3410118816"/>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a:p>
            <a:pPr algn="l"/>
            <a:endParaRPr lang="en-GB" sz="800" dirty="0">
              <a:latin typeface="+mn-lt"/>
            </a:endParaRPr>
          </a:p>
        </p:txBody>
      </p:sp>
      <p:sp>
        <p:nvSpPr>
          <p:cNvPr id="2" name="TextBox 1">
            <a:extLst>
              <a:ext uri="{FF2B5EF4-FFF2-40B4-BE49-F238E27FC236}">
                <a16:creationId xmlns:a16="http://schemas.microsoft.com/office/drawing/2014/main" id="{D7B6DBA1-8654-DE25-B8B5-3A1FB0C8B173}"/>
              </a:ext>
            </a:extLst>
          </p:cNvPr>
          <p:cNvSpPr txBox="1"/>
          <p:nvPr/>
        </p:nvSpPr>
        <p:spPr>
          <a:xfrm>
            <a:off x="367677" y="497879"/>
            <a:ext cx="11629048" cy="338554"/>
          </a:xfrm>
          <a:prstGeom prst="rect">
            <a:avLst/>
          </a:prstGeom>
          <a:noFill/>
        </p:spPr>
        <p:txBody>
          <a:bodyPr wrap="square">
            <a:spAutoFit/>
          </a:bodyPr>
          <a:lstStyle/>
          <a:p>
            <a:r>
              <a:rPr lang="en-GB" sz="1600" b="0" dirty="0"/>
              <a:t>SUSSEX INTEGRATED CARE SYSTEM</a:t>
            </a:r>
            <a:endParaRPr lang="en-GB" sz="1600" dirty="0"/>
          </a:p>
        </p:txBody>
      </p:sp>
      <p:sp>
        <p:nvSpPr>
          <p:cNvPr id="6" name="Title 4">
            <a:extLst>
              <a:ext uri="{FF2B5EF4-FFF2-40B4-BE49-F238E27FC236}">
                <a16:creationId xmlns:a16="http://schemas.microsoft.com/office/drawing/2014/main" id="{8A5B3179-CD0C-2C9A-DB13-B54B24E48016}"/>
              </a:ext>
            </a:extLst>
          </p:cNvPr>
          <p:cNvSpPr>
            <a:spLocks noGrp="1"/>
          </p:cNvSpPr>
          <p:nvPr>
            <p:ph type="title"/>
          </p:nvPr>
        </p:nvSpPr>
        <p:spPr>
          <a:xfrm>
            <a:off x="437230" y="85724"/>
            <a:ext cx="9615847" cy="555912"/>
          </a:xfrm>
        </p:spPr>
        <p:txBody>
          <a:bodyPr/>
          <a:lstStyle/>
          <a:p>
            <a:pPr>
              <a:lnSpc>
                <a:spcPct val="118000"/>
              </a:lnSpc>
              <a:spcBef>
                <a:spcPts val="600"/>
              </a:spcBef>
            </a:pPr>
            <a:r>
              <a:rPr lang="en-GB" sz="2500" dirty="0"/>
              <a:t>Time taken to know next step</a:t>
            </a:r>
          </a:p>
        </p:txBody>
      </p:sp>
    </p:spTree>
    <p:extLst>
      <p:ext uri="{BB962C8B-B14F-4D97-AF65-F5344CB8AC3E}">
        <p14:creationId xmlns:p14="http://schemas.microsoft.com/office/powerpoint/2010/main" val="41749863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26</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3ba10fc0a64a775">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44845033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5f943967e4a775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257268062"/>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ANGMERING COPPICE FITZALAN (ACF)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SEAFORD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HAYWARDS HEATH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DEAN'S AND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BEXHILL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CISSBURY INTEGRATED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HORSHAM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EAST &amp;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GOLDSTONE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HORSHAM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HASTINGS &amp; ST LEONARDS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REGIS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WEST HOVE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THE HAVENS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SOUTH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GREATER WEALDEN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FOUNDRY HEALTHCARE LEWES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VICTORIA EASTBOURNE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COASTAL AND SOUTH DOWNS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CHANCTONBURY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LANCING AND SOMPTING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HEALTHY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CHICHESTER ALLIANCE OF MEDICAL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SHOREHAM AND SOUTHWICK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CRAWLEY CARE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NORTH &amp; CENTRAL BRIGHTON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BOGNOR COASTAL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HAYWARDS HEATH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CENTRAL WORTHING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ARUN INTEGRATED CARE (AIC) PCN LTD</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ALPS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EAST GRINSTEAD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PRESTON PARK COMMUNITY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RURAL NORTH CHICHESTER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HIGH WEALD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RURAL ROTHER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BURGESS HILL &amp;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EASTBOURNE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HAILSHAM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972070734"/>
                  </a:ext>
                </a:extLst>
              </a:tr>
            </a:tbl>
          </a:graphicData>
        </a:graphic>
      </p:graphicFrame>
      <p:graphicFrame>
        <p:nvGraphicFramePr>
          <p:cNvPr id="22" name="D_4b5f943967e4a775"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75313290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516480532"/>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knew what the next step would be in ‘less than two days’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43883186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7b1a19d1c064a775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134853225"/>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knew what the next step in dealing with their request would be. Patients who selected 'I can't remember' have been excluded. National (508,714); ICS 2024 (13,299); PCN bases range from 134 to 746</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7b1a19d1c064a775"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655733942"/>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p:txBody>
      </p:sp>
      <p:sp>
        <p:nvSpPr>
          <p:cNvPr id="6" name="Title 4">
            <a:extLst>
              <a:ext uri="{FF2B5EF4-FFF2-40B4-BE49-F238E27FC236}">
                <a16:creationId xmlns:a16="http://schemas.microsoft.com/office/drawing/2014/main" id="{3FBFA4CB-7EAF-4848-22F6-C131F5AEEEB2}"/>
              </a:ext>
            </a:extLst>
          </p:cNvPr>
          <p:cNvSpPr>
            <a:spLocks noGrp="1"/>
          </p:cNvSpPr>
          <p:nvPr>
            <p:ph type="title"/>
          </p:nvPr>
        </p:nvSpPr>
        <p:spPr>
          <a:xfrm>
            <a:off x="437230" y="119524"/>
            <a:ext cx="10410505" cy="919680"/>
          </a:xfrm>
        </p:spPr>
        <p:txBody>
          <a:bodyPr/>
          <a:lstStyle/>
          <a:p>
            <a:r>
              <a:rPr lang="en-GB" sz="2500" dirty="0"/>
              <a:t>Time taken to know next step:</a:t>
            </a:r>
            <a:br>
              <a:rPr lang="en-GB" sz="2500" dirty="0"/>
            </a:br>
            <a:r>
              <a:rPr lang="en-GB" sz="2500" dirty="0"/>
              <a:t>how the results vary by PCN within the ICS</a:t>
            </a:r>
            <a:endParaRPr lang="en-GB" sz="2500" dirty="0">
              <a:highlight>
                <a:srgbClr val="F1BE48"/>
              </a:highlight>
            </a:endParaRPr>
          </a:p>
        </p:txBody>
      </p:sp>
      <p:sp>
        <p:nvSpPr>
          <p:cNvPr id="8" name="TextBox 7">
            <a:extLst>
              <a:ext uri="{FF2B5EF4-FFF2-40B4-BE49-F238E27FC236}">
                <a16:creationId xmlns:a16="http://schemas.microsoft.com/office/drawing/2014/main" id="{8E735DD6-082B-C5B9-E854-2298E9B446D7}"/>
              </a:ext>
            </a:extLst>
          </p:cNvPr>
          <p:cNvSpPr txBox="1"/>
          <p:nvPr/>
        </p:nvSpPr>
        <p:spPr>
          <a:xfrm>
            <a:off x="356151" y="787398"/>
            <a:ext cx="11666371" cy="338554"/>
          </a:xfrm>
          <a:prstGeom prst="rect">
            <a:avLst/>
          </a:prstGeom>
          <a:noFill/>
        </p:spPr>
        <p:txBody>
          <a:bodyPr wrap="square">
            <a:spAutoFit/>
          </a:bodyPr>
          <a:lstStyle/>
          <a:p>
            <a:r>
              <a:rPr lang="en-GB" sz="1600" b="0" dirty="0"/>
              <a:t>SUSSEX INTEGRATED CARE SYSTEM</a:t>
            </a:r>
            <a:endParaRPr lang="en-GB" sz="1600" dirty="0"/>
          </a:p>
        </p:txBody>
      </p:sp>
    </p:spTree>
    <p:extLst>
      <p:ext uri="{BB962C8B-B14F-4D97-AF65-F5344CB8AC3E}">
        <p14:creationId xmlns:p14="http://schemas.microsoft.com/office/powerpoint/2010/main" val="3371491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8788b912b95d4e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067634216"/>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c2a2bfae430b4e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324051213"/>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04443"/>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bc87c1e489d28e0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08465975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b71afee67428e0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9519834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39094c1fa94a2e0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09534798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cf7f150afd73fd4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283580782"/>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tried to contact their GP practice since being registered. National (680,060); ICS 2024 (17,332); PCN bases range from 167 to 968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cf7f150afd73fd4"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5303225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39094c1fa94a2e0d"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54811432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413772687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460480540"/>
              </p:ext>
            </p:extLst>
          </p:nvPr>
        </p:nvGraphicFramePr>
        <p:xfrm>
          <a:off x="4307755" y="2324402"/>
          <a:ext cx="3471702" cy="2361612"/>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9f8624ba2ed90a22">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826290589"/>
              </p:ext>
            </p:extLst>
          </p:nvPr>
        </p:nvGraphicFramePr>
        <p:xfrm>
          <a:off x="4495820" y="2417177"/>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8fe663eea32e04e2">
            <a:extLst>
              <a:ext uri="{FF2B5EF4-FFF2-40B4-BE49-F238E27FC236}">
                <a16:creationId xmlns:a16="http://schemas.microsoft.com/office/drawing/2014/main" id="{811982B7-7F58-09FC-98DF-2F1309CCCF47}"/>
              </a:ext>
            </a:extLst>
          </p:cNvPr>
          <p:cNvGraphicFramePr>
            <a:graphicFrameLocks/>
          </p:cNvGraphicFramePr>
          <p:nvPr>
            <p:extLst>
              <p:ext uri="{D42A27DB-BD31-4B8C-83A1-F6EECF244321}">
                <p14:modId xmlns:p14="http://schemas.microsoft.com/office/powerpoint/2010/main" val="3699826784"/>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3A40E777-BA1A-6905-2369-9B641A49DE17}"/>
              </a:ext>
            </a:extLst>
          </p:cNvPr>
          <p:cNvSpPr>
            <a:spLocks noGrp="1"/>
          </p:cNvSpPr>
          <p:nvPr>
            <p:ph type="title"/>
          </p:nvPr>
        </p:nvSpPr>
        <p:spPr>
          <a:xfrm>
            <a:off x="437230" y="90378"/>
            <a:ext cx="9615847" cy="555912"/>
          </a:xfrm>
        </p:spPr>
        <p:txBody>
          <a:bodyPr/>
          <a:lstStyle/>
          <a:p>
            <a:pPr>
              <a:lnSpc>
                <a:spcPct val="118000"/>
              </a:lnSpc>
              <a:spcBef>
                <a:spcPts val="600"/>
              </a:spcBef>
            </a:pPr>
            <a:r>
              <a:rPr lang="en-GB" sz="2500" dirty="0"/>
              <a:t>Overall experience of contacting GP practice</a:t>
            </a:r>
          </a:p>
        </p:txBody>
      </p:sp>
      <p:sp>
        <p:nvSpPr>
          <p:cNvPr id="9" name="TextBox 8">
            <a:extLst>
              <a:ext uri="{FF2B5EF4-FFF2-40B4-BE49-F238E27FC236}">
                <a16:creationId xmlns:a16="http://schemas.microsoft.com/office/drawing/2014/main" id="{CC61BD2A-99A5-2B9F-A0DF-1CBD2A56AAF0}"/>
              </a:ext>
            </a:extLst>
          </p:cNvPr>
          <p:cNvSpPr txBox="1"/>
          <p:nvPr/>
        </p:nvSpPr>
        <p:spPr>
          <a:xfrm>
            <a:off x="376730" y="497879"/>
            <a:ext cx="11629048" cy="338554"/>
          </a:xfrm>
          <a:prstGeom prst="rect">
            <a:avLst/>
          </a:prstGeom>
          <a:noFill/>
        </p:spPr>
        <p:txBody>
          <a:bodyPr wrap="square">
            <a:spAutoFit/>
          </a:bodyPr>
          <a:lstStyle/>
          <a:p>
            <a:r>
              <a:rPr lang="en-GB" sz="1600" b="0" dirty="0"/>
              <a:t>SUSSEX INTEGRATED CARE SYSTEM</a:t>
            </a:r>
            <a:endParaRPr lang="en-GB" sz="1600" dirty="0"/>
          </a:p>
        </p:txBody>
      </p:sp>
    </p:spTree>
    <p:extLst>
      <p:ext uri="{BB962C8B-B14F-4D97-AF65-F5344CB8AC3E}">
        <p14:creationId xmlns:p14="http://schemas.microsoft.com/office/powerpoint/2010/main" val="3656170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358c1f32d6345e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57282459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f0d57086055e3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38265367"/>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EAST GRINSTEAD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VICTORIA EASTBOURNE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EASTBOURNE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HASTINGS &amp; ST LEONARDS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ANGMERING COPPICE FITZALAN (ACF)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CRAWLEY CARE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BEXHILL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THE HAVENS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SOUTH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GREATER WEALDEN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LANCING AND SOMPTING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DEAN'S AND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FOUNDRY HEALTHCARE LEWES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HAYWARDS HEATH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SEAFORD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COASTAL AND SOUTH DOWNS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EAST &amp;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ALPS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REGIS HEALTHCARE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CHICHESTER ALLIANCE OF MEDICAL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HORSHAM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WEST HOVE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CHANCTONBURY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HORSHAM COLLABORATIVE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HAYWARDS HEATH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NORTH &amp; CENTRAL BRIGHTON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CENTRAL WORTHING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HEALTHY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BURGESS HILL &amp;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GOLDSTONE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CISSBURY INTEGRATED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ARUN INTEGRATED CARE (AIC) PCN LTD</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HIGH WEALD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PRESTON PARK COMMUNITY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HAILSHAM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BOGNOR COASTAL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SHOREHAM AND SOUTHWICK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RURAL NORTH CHICHESTER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RURAL ROTHER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972070734"/>
                  </a:ext>
                </a:extLst>
              </a:tr>
            </a:tbl>
          </a:graphicData>
        </a:graphic>
      </p:graphicFrame>
      <p:graphicFrame>
        <p:nvGraphicFramePr>
          <p:cNvPr id="22" name="D_4bf0d57086055e3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77067592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41113883"/>
              </p:ext>
            </p:extLst>
          </p:nvPr>
        </p:nvGraphicFramePr>
        <p:xfrm>
          <a:off x="545472" y="1893888"/>
          <a:ext cx="8021011" cy="51816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400" b="1" dirty="0">
                          <a:solidFill>
                            <a:schemeClr val="tx1"/>
                          </a:solidFill>
                        </a:rPr>
                        <a:t>Percentage of patients saying their overall experience of contacting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15833561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ed4c74285fe05e3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80747671"/>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contact their GP practice since being registered. National (680,060); ICS 2024 (17,332); PCN bases range from 167 to 968</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ed4c74285fe05e3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3322545834"/>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p:txBody>
      </p:sp>
      <p:sp>
        <p:nvSpPr>
          <p:cNvPr id="4" name="TextBox 3">
            <a:extLst>
              <a:ext uri="{FF2B5EF4-FFF2-40B4-BE49-F238E27FC236}">
                <a16:creationId xmlns:a16="http://schemas.microsoft.com/office/drawing/2014/main" id="{4C91FAAC-4374-332E-31E8-984A1EA664A6}"/>
              </a:ext>
            </a:extLst>
          </p:cNvPr>
          <p:cNvSpPr txBox="1"/>
          <p:nvPr/>
        </p:nvSpPr>
        <p:spPr>
          <a:xfrm>
            <a:off x="365204" y="787398"/>
            <a:ext cx="11666371" cy="338554"/>
          </a:xfrm>
          <a:prstGeom prst="rect">
            <a:avLst/>
          </a:prstGeom>
          <a:noFill/>
        </p:spPr>
        <p:txBody>
          <a:bodyPr wrap="square">
            <a:spAutoFit/>
          </a:bodyPr>
          <a:lstStyle/>
          <a:p>
            <a:r>
              <a:rPr lang="en-GB" sz="1600" b="0" dirty="0"/>
              <a:t>SUSSEX INTEGRATED CARE SYSTEM</a:t>
            </a:r>
            <a:endParaRPr lang="en-GB" sz="1600" dirty="0"/>
          </a:p>
        </p:txBody>
      </p:sp>
      <p:sp>
        <p:nvSpPr>
          <p:cNvPr id="7" name="Title 4">
            <a:extLst>
              <a:ext uri="{FF2B5EF4-FFF2-40B4-BE49-F238E27FC236}">
                <a16:creationId xmlns:a16="http://schemas.microsoft.com/office/drawing/2014/main" id="{A088B82A-D30D-77EE-30C7-2BA6BFBAADA9}"/>
              </a:ext>
            </a:extLst>
          </p:cNvPr>
          <p:cNvSpPr>
            <a:spLocks noGrp="1"/>
          </p:cNvSpPr>
          <p:nvPr>
            <p:ph type="title"/>
          </p:nvPr>
        </p:nvSpPr>
        <p:spPr>
          <a:xfrm>
            <a:off x="450000" y="98216"/>
            <a:ext cx="10410505" cy="919680"/>
          </a:xfrm>
        </p:spPr>
        <p:txBody>
          <a:bodyPr/>
          <a:lstStyle/>
          <a:p>
            <a:r>
              <a:rPr lang="en-GB" sz="2500" dirty="0"/>
              <a:t>Overall experience of contacting GP practice:</a:t>
            </a:r>
            <a:br>
              <a:rPr lang="en-GB" sz="2500" dirty="0"/>
            </a:br>
            <a:r>
              <a:rPr lang="en-GB" sz="2500" dirty="0"/>
              <a:t>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29524082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Last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3dcb7b0e75da7a5b">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03554109"/>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c676c2d72973a5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388219534"/>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About right </a:t>
            </a:r>
          </a:p>
        </p:txBody>
      </p:sp>
      <p:graphicFrame>
        <p:nvGraphicFramePr>
          <p:cNvPr id="59" name="D_5b25ad0cad0d3a5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86190008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037b96abc96f7a5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20486471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c1d0d608e83a5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85059006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790398697c3ec3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3442753716"/>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have been excluded. National (610,869); ICS 2024 (15,564); PCN bases range from 145 to 865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790398697c3ec3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8416523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c1d0d608e83a5b"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79571986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47135528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3301356"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142708458"/>
              </p:ext>
            </p:extLst>
          </p:nvPr>
        </p:nvGraphicFramePr>
        <p:xfrm>
          <a:off x="4307756" y="2266572"/>
          <a:ext cx="3471702" cy="2400127"/>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726373e9aef23a5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748041388"/>
              </p:ext>
            </p:extLst>
          </p:nvPr>
        </p:nvGraphicFramePr>
        <p:xfrm>
          <a:off x="4498552" y="2386841"/>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9a2042150e59ee5b">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2930230430"/>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6" name="Title 4">
            <a:extLst>
              <a:ext uri="{FF2B5EF4-FFF2-40B4-BE49-F238E27FC236}">
                <a16:creationId xmlns:a16="http://schemas.microsoft.com/office/drawing/2014/main" id="{7B9ADF42-A4DE-3241-E8A2-F9F283D74FFC}"/>
              </a:ext>
            </a:extLst>
          </p:cNvPr>
          <p:cNvSpPr>
            <a:spLocks noGrp="1"/>
          </p:cNvSpPr>
          <p:nvPr>
            <p:ph type="title"/>
          </p:nvPr>
        </p:nvSpPr>
        <p:spPr>
          <a:xfrm>
            <a:off x="442913" y="76382"/>
            <a:ext cx="9615847" cy="555912"/>
          </a:xfrm>
        </p:spPr>
        <p:txBody>
          <a:bodyPr/>
          <a:lstStyle/>
          <a:p>
            <a:pPr>
              <a:lnSpc>
                <a:spcPct val="118000"/>
              </a:lnSpc>
              <a:spcBef>
                <a:spcPts val="600"/>
              </a:spcBef>
            </a:pPr>
            <a:r>
              <a:rPr lang="en-GB" sz="2500" dirty="0"/>
              <a:t>How patients felt about appointment wait time</a:t>
            </a:r>
          </a:p>
        </p:txBody>
      </p:sp>
      <p:sp>
        <p:nvSpPr>
          <p:cNvPr id="7" name="TextBox 6">
            <a:extLst>
              <a:ext uri="{FF2B5EF4-FFF2-40B4-BE49-F238E27FC236}">
                <a16:creationId xmlns:a16="http://schemas.microsoft.com/office/drawing/2014/main" id="{7A672F7E-511C-410A-2917-C55FD553D3C8}"/>
              </a:ext>
            </a:extLst>
          </p:cNvPr>
          <p:cNvSpPr txBox="1"/>
          <p:nvPr/>
        </p:nvSpPr>
        <p:spPr>
          <a:xfrm>
            <a:off x="367677" y="497879"/>
            <a:ext cx="11629048" cy="338554"/>
          </a:xfrm>
          <a:prstGeom prst="rect">
            <a:avLst/>
          </a:prstGeom>
          <a:noFill/>
        </p:spPr>
        <p:txBody>
          <a:bodyPr wrap="square">
            <a:spAutoFit/>
          </a:bodyPr>
          <a:lstStyle/>
          <a:p>
            <a:r>
              <a:rPr lang="en-GB" sz="1600" b="0" dirty="0"/>
              <a:t>SUSSEX INTEGRATED CARE SYSTEM</a:t>
            </a:r>
            <a:endParaRPr lang="en-GB" sz="1600" dirty="0"/>
          </a:p>
        </p:txBody>
      </p:sp>
    </p:spTree>
    <p:extLst>
      <p:ext uri="{BB962C8B-B14F-4D97-AF65-F5344CB8AC3E}">
        <p14:creationId xmlns:p14="http://schemas.microsoft.com/office/powerpoint/2010/main" val="1416941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29e36b695e14f7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93035759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8ed7ac0c5fc14f7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700436577"/>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SEAFORD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DEAN'S AND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EAST GRINSTEAD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HAYWARDS HEATH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VICTORIA EASTBOURNE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ANGMERING COPPICE FITZALAN (ACF)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HORSHAM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EAST &amp;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FOUNDRY HEALTHCARE LEWES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THE HAVENS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GREATER WEALDEN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CHICHESTER ALLIANCE OF MEDICAL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EASTBOURNE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CRAWLEY CARE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BEXHILL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LANCING AND SOMPTING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HORSHAM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HAYWARDS HEATH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ARUN INTEGRATED CARE (AIC) PCN LTD</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COASTAL AND SOUTH DOWNS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NORTH &amp;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HASTINGS &amp; ST LEONARDS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WEST HOVE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SHOREHAM AND SOUTHWICK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GOLDSTONE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ALPS GROUP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BURGESS HILL &amp;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REGIS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SOUTH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HEALTHY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CHANCTONBURY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BOGNOR COASTAL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CISSBURY INTEGRATED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CENTRAL WORTHING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PRESTON PARK COMMUNITY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HAILSHAM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RURAL NORTH CHICHESTER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HIGH WEALD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RURAL ROTHER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972070734"/>
                  </a:ext>
                </a:extLst>
              </a:tr>
            </a:tbl>
          </a:graphicData>
        </a:graphic>
      </p:graphicFrame>
      <p:graphicFrame>
        <p:nvGraphicFramePr>
          <p:cNvPr id="22" name="D_8ed7ac0c5fc14f71"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67682212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728985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felt the wait time for their appointment was ‘about right’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3761987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b4641005949a4f7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25212183"/>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had an appointment since being registered with current GP practice. Patients who selected  'I don't know' have been excluded. National (610,869); ICS 2024 (15,564); PCN bases range from 145 to 865</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b4641005949a4f71"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506731562"/>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%About right</a:t>
            </a:r>
          </a:p>
        </p:txBody>
      </p:sp>
      <p:sp>
        <p:nvSpPr>
          <p:cNvPr id="4" name="TextBox 3">
            <a:extLst>
              <a:ext uri="{FF2B5EF4-FFF2-40B4-BE49-F238E27FC236}">
                <a16:creationId xmlns:a16="http://schemas.microsoft.com/office/drawing/2014/main" id="{792A8EC4-5112-5EA7-5084-E05B86F8EEBE}"/>
              </a:ext>
            </a:extLst>
          </p:cNvPr>
          <p:cNvSpPr txBox="1"/>
          <p:nvPr/>
        </p:nvSpPr>
        <p:spPr>
          <a:xfrm>
            <a:off x="365204" y="787398"/>
            <a:ext cx="11666371" cy="338554"/>
          </a:xfrm>
          <a:prstGeom prst="rect">
            <a:avLst/>
          </a:prstGeom>
          <a:noFill/>
        </p:spPr>
        <p:txBody>
          <a:bodyPr wrap="square">
            <a:spAutoFit/>
          </a:bodyPr>
          <a:lstStyle/>
          <a:p>
            <a:r>
              <a:rPr lang="en-GB" sz="1600" b="0" dirty="0"/>
              <a:t>SUSSEX INTEGRATED CARE SYSTEM</a:t>
            </a:r>
            <a:endParaRPr lang="en-GB" sz="1600" dirty="0"/>
          </a:p>
        </p:txBody>
      </p:sp>
      <p:sp>
        <p:nvSpPr>
          <p:cNvPr id="8" name="Title 4">
            <a:extLst>
              <a:ext uri="{FF2B5EF4-FFF2-40B4-BE49-F238E27FC236}">
                <a16:creationId xmlns:a16="http://schemas.microsoft.com/office/drawing/2014/main" id="{F37CA72F-BBA4-23A5-469F-80EA1DA77AB0}"/>
              </a:ext>
            </a:extLst>
          </p:cNvPr>
          <p:cNvSpPr>
            <a:spLocks noGrp="1"/>
          </p:cNvSpPr>
          <p:nvPr>
            <p:ph type="title"/>
          </p:nvPr>
        </p:nvSpPr>
        <p:spPr>
          <a:xfrm>
            <a:off x="450000" y="99995"/>
            <a:ext cx="10410505" cy="919680"/>
          </a:xfrm>
        </p:spPr>
        <p:txBody>
          <a:bodyPr/>
          <a:lstStyle/>
          <a:p>
            <a:r>
              <a:rPr lang="en-GB" sz="2500" dirty="0"/>
              <a:t>How patients felt about appointment wait time:</a:t>
            </a:r>
            <a:br>
              <a:rPr lang="en-GB" sz="2500" dirty="0"/>
            </a:br>
            <a:r>
              <a:rPr lang="en-GB" sz="2500" dirty="0"/>
              <a:t>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304202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C711A0-3582-CD73-E062-69DB956E9C83}"/>
            </a:ext>
          </a:extLst>
        </p:cNvPr>
        <p:cNvGrpSpPr/>
        <p:nvPr/>
      </p:nvGrpSpPr>
      <p:grpSpPr>
        <a:xfrm>
          <a:off x="0" y="0"/>
          <a:ext cx="0" cy="0"/>
          <a:chOff x="0" y="0"/>
          <a:chExt cx="0" cy="0"/>
        </a:xfrm>
      </p:grpSpPr>
      <p:graphicFrame>
        <p:nvGraphicFramePr>
          <p:cNvPr id="18" name="D_354357730cbb6551">
            <a:extLst>
              <a:ext uri="{FF2B5EF4-FFF2-40B4-BE49-F238E27FC236}">
                <a16:creationId xmlns:a16="http://schemas.microsoft.com/office/drawing/2014/main" id="{AF5FFDF4-CA33-0ECC-7DD6-F86864DB3F8E}"/>
              </a:ext>
            </a:extLst>
          </p:cNvPr>
          <p:cNvGraphicFramePr/>
          <p:nvPr>
            <p:extLst>
              <p:ext uri="{D42A27DB-BD31-4B8C-83A1-F6EECF244321}">
                <p14:modId xmlns:p14="http://schemas.microsoft.com/office/powerpoint/2010/main" val="2609382494"/>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D_16b50b343e822b51">
            <a:extLst>
              <a:ext uri="{FF2B5EF4-FFF2-40B4-BE49-F238E27FC236}">
                <a16:creationId xmlns:a16="http://schemas.microsoft.com/office/drawing/2014/main" id="{EA22ED58-20EC-FF32-5E79-12A8ECB130B9}"/>
              </a:ext>
            </a:extLst>
          </p:cNvPr>
          <p:cNvGraphicFramePr/>
          <p:nvPr>
            <p:extLst>
              <p:ext uri="{D42A27DB-BD31-4B8C-83A1-F6EECF244321}">
                <p14:modId xmlns:p14="http://schemas.microsoft.com/office/powerpoint/2010/main" val="1402961700"/>
              </p:ext>
            </p:extLst>
          </p:nvPr>
        </p:nvGraphicFramePr>
        <p:xfrm>
          <a:off x="267328" y="1768128"/>
          <a:ext cx="9777607" cy="3452260"/>
        </p:xfrm>
        <a:graphic>
          <a:graphicData uri="http://schemas.openxmlformats.org/drawingml/2006/chart">
            <c:chart xmlns:c="http://schemas.openxmlformats.org/drawingml/2006/chart" xmlns:r="http://schemas.openxmlformats.org/officeDocument/2006/relationships" r:id="rId4"/>
          </a:graphicData>
        </a:graphic>
      </p:graphicFrame>
      <p:sp>
        <p:nvSpPr>
          <p:cNvPr id="16" name="Slide Number Placeholder 15">
            <a:extLst>
              <a:ext uri="{FF2B5EF4-FFF2-40B4-BE49-F238E27FC236}">
                <a16:creationId xmlns:a16="http://schemas.microsoft.com/office/drawing/2014/main" id="{33DF9D5C-93D4-C449-20B9-1935A8441DE4}"/>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D6E006E0-3D24-A87D-64CC-4A98F9C37840}"/>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white"/>
                </a:solidFill>
                <a:effectLst/>
                <a:uLnTx/>
                <a:uFillTx/>
                <a:latin typeface="Arial"/>
                <a:ea typeface="+mn-ea"/>
                <a:cs typeface="+mn-cs"/>
              </a:rPr>
              <a:t>Q22. How did the appointment take place?</a:t>
            </a:r>
            <a:endParaRPr kumimoji="0" lang="en-GB" sz="1500" b="0" i="0" u="none" strike="noStrike" kern="1200" cap="none" spc="0" normalizeH="0" baseline="0" noProof="0" dirty="0">
              <a:ln>
                <a:noFill/>
              </a:ln>
              <a:solidFill>
                <a:prstClr val="white"/>
              </a:solidFill>
              <a:effectLst/>
              <a:uLnTx/>
              <a:uFillTx/>
              <a:latin typeface="Arial"/>
              <a:ea typeface="+mn-ea"/>
              <a:cs typeface="+mn-cs"/>
            </a:endParaRPr>
          </a:p>
        </p:txBody>
      </p:sp>
      <p:sp>
        <p:nvSpPr>
          <p:cNvPr id="46" name="Rectangle 45">
            <a:extLst>
              <a:ext uri="{FF2B5EF4-FFF2-40B4-BE49-F238E27FC236}">
                <a16:creationId xmlns:a16="http://schemas.microsoft.com/office/drawing/2014/main" id="{734E0FC3-4961-7146-973D-039E27AFEF45}"/>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4E8EEBE9-0682-FB9C-4807-BEEEA3E6F99F}"/>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418834" y="5994993"/>
            <a:ext cx="253279" cy="253279"/>
          </a:xfrm>
          <a:prstGeom prst="rect">
            <a:avLst/>
          </a:prstGeom>
        </p:spPr>
      </p:pic>
      <p:graphicFrame>
        <p:nvGraphicFramePr>
          <p:cNvPr id="9" name="D_fcbb353f46483b51" hidden="1">
            <a:extLst>
              <a:ext uri="{FF2B5EF4-FFF2-40B4-BE49-F238E27FC236}">
                <a16:creationId xmlns:a16="http://schemas.microsoft.com/office/drawing/2014/main" id="{5FC6C057-CCE6-38B7-2E65-CA4B8F600332}"/>
              </a:ext>
            </a:extLst>
          </p:cNvPr>
          <p:cNvGraphicFramePr/>
          <p:nvPr>
            <p:extLst>
              <p:ext uri="{D42A27DB-BD31-4B8C-83A1-F6EECF244321}">
                <p14:modId xmlns:p14="http://schemas.microsoft.com/office/powerpoint/2010/main" val="3240564038"/>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2E0E5BA0-B0F1-58B0-E596-DBF059C77D72}"/>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6454D766-FF91-F7F3-6040-DC65788ADD66}"/>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3" name="D_fcbb353f46483b51_CalcTable">
            <a:extLst>
              <a:ext uri="{FF2B5EF4-FFF2-40B4-BE49-F238E27FC236}">
                <a16:creationId xmlns:a16="http://schemas.microsoft.com/office/drawing/2014/main" id="{E4D35EC6-907A-635C-285C-5430B27686DC}"/>
              </a:ext>
            </a:extLst>
          </p:cNvPr>
          <p:cNvGraphicFramePr>
            <a:graphicFrameLocks noGrp="1"/>
          </p:cNvGraphicFramePr>
          <p:nvPr>
            <p:extLst>
              <p:ext uri="{D42A27DB-BD31-4B8C-83A1-F6EECF244321}">
                <p14:modId xmlns:p14="http://schemas.microsoft.com/office/powerpoint/2010/main" val="2879368518"/>
              </p:ext>
            </p:extLst>
          </p:nvPr>
        </p:nvGraphicFramePr>
        <p:xfrm>
          <a:off x="545473" y="5645871"/>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National (666,169); ICS 2024 (16,907); PCN bases range from 161 to 949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 name="TextBox 4">
            <a:extLst>
              <a:ext uri="{FF2B5EF4-FFF2-40B4-BE49-F238E27FC236}">
                <a16:creationId xmlns:a16="http://schemas.microsoft.com/office/drawing/2014/main" id="{40C82FEB-3ABF-D90E-0D61-C93427B17902}"/>
              </a:ext>
            </a:extLst>
          </p:cNvPr>
          <p:cNvSpPr txBox="1"/>
          <p:nvPr/>
        </p:nvSpPr>
        <p:spPr>
          <a:xfrm>
            <a:off x="367677" y="497879"/>
            <a:ext cx="11629048" cy="338554"/>
          </a:xfrm>
          <a:prstGeom prst="rect">
            <a:avLst/>
          </a:prstGeom>
          <a:noFill/>
        </p:spPr>
        <p:txBody>
          <a:bodyPr wrap="square">
            <a:spAutoFit/>
          </a:bodyPr>
          <a:lstStyle/>
          <a:p>
            <a:r>
              <a:rPr lang="en-GB" sz="1600" b="0" dirty="0"/>
              <a:t>SUSSEX INTEGRATED CARE SYSTEM</a:t>
            </a:r>
            <a:endParaRPr lang="en-GB" sz="1600" dirty="0"/>
          </a:p>
        </p:txBody>
      </p:sp>
      <p:sp>
        <p:nvSpPr>
          <p:cNvPr id="8" name="Title 4">
            <a:extLst>
              <a:ext uri="{FF2B5EF4-FFF2-40B4-BE49-F238E27FC236}">
                <a16:creationId xmlns:a16="http://schemas.microsoft.com/office/drawing/2014/main" id="{DCE6E789-FB52-6BE4-544F-37FAB37B9B06}"/>
              </a:ext>
            </a:extLst>
          </p:cNvPr>
          <p:cNvSpPr>
            <a:spLocks noGrp="1"/>
          </p:cNvSpPr>
          <p:nvPr>
            <p:ph type="title"/>
          </p:nvPr>
        </p:nvSpPr>
        <p:spPr>
          <a:xfrm>
            <a:off x="418834" y="89757"/>
            <a:ext cx="9341700" cy="555912"/>
          </a:xfrm>
        </p:spPr>
        <p:txBody>
          <a:bodyPr/>
          <a:lstStyle/>
          <a:p>
            <a:pPr>
              <a:lnSpc>
                <a:spcPct val="118000"/>
              </a:lnSpc>
              <a:spcBef>
                <a:spcPts val="600"/>
              </a:spcBef>
            </a:pPr>
            <a:r>
              <a:rPr lang="en-GB" sz="2500" dirty="0"/>
              <a:t>Type of appointment</a:t>
            </a:r>
          </a:p>
        </p:txBody>
      </p:sp>
    </p:spTree>
    <p:extLst>
      <p:ext uri="{BB962C8B-B14F-4D97-AF65-F5344CB8AC3E}">
        <p14:creationId xmlns:p14="http://schemas.microsoft.com/office/powerpoint/2010/main" val="3580928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34</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During your last appointment, how good was the healthcare professional at listening to you?</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90908445d83c30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820358899"/>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9ae7491c83743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91082463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12e3737db48cc10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10145117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019e1ddd0d3bc30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16593157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c18e43185f1c30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13377690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e8c4c81d6a654f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900276762"/>
              </p:ext>
            </p:extLst>
          </p:nvPr>
        </p:nvGraphicFramePr>
        <p:xfrm>
          <a:off x="524859" y="573749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(661,822); ICS 2024 (16,786); PCN bases range from 160 to 949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e8c4c81d6a654f5"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376298671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c18e43185f1c307"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132127421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52340938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1369527653"/>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ef631b7d744c8307">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3824957591"/>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73b7863af43ea1a">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2556665718"/>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 name="TextBox 1">
            <a:extLst>
              <a:ext uri="{FF2B5EF4-FFF2-40B4-BE49-F238E27FC236}">
                <a16:creationId xmlns:a16="http://schemas.microsoft.com/office/drawing/2014/main" id="{ED858298-DCA9-8DC9-3EED-919F84ACE6FE}"/>
              </a:ext>
            </a:extLst>
          </p:cNvPr>
          <p:cNvSpPr txBox="1"/>
          <p:nvPr/>
        </p:nvSpPr>
        <p:spPr>
          <a:xfrm>
            <a:off x="376730" y="497879"/>
            <a:ext cx="11629048" cy="338554"/>
          </a:xfrm>
          <a:prstGeom prst="rect">
            <a:avLst/>
          </a:prstGeom>
          <a:noFill/>
        </p:spPr>
        <p:txBody>
          <a:bodyPr wrap="square">
            <a:spAutoFit/>
          </a:bodyPr>
          <a:lstStyle/>
          <a:p>
            <a:r>
              <a:rPr lang="en-GB" sz="1600" b="0" dirty="0"/>
              <a:t>SUSSEX INTEGRATED CARE SYSTEM</a:t>
            </a:r>
            <a:endParaRPr lang="en-GB" sz="1600" dirty="0"/>
          </a:p>
        </p:txBody>
      </p:sp>
      <p:sp>
        <p:nvSpPr>
          <p:cNvPr id="8" name="Title 4">
            <a:extLst>
              <a:ext uri="{FF2B5EF4-FFF2-40B4-BE49-F238E27FC236}">
                <a16:creationId xmlns:a16="http://schemas.microsoft.com/office/drawing/2014/main" id="{E3780555-8A94-BCC6-A038-0BD9980A8F62}"/>
              </a:ext>
            </a:extLst>
          </p:cNvPr>
          <p:cNvSpPr>
            <a:spLocks noGrp="1"/>
          </p:cNvSpPr>
          <p:nvPr>
            <p:ph type="title"/>
          </p:nvPr>
        </p:nvSpPr>
        <p:spPr>
          <a:xfrm>
            <a:off x="483922" y="115997"/>
            <a:ext cx="9341700" cy="555912"/>
          </a:xfrm>
        </p:spPr>
        <p:txBody>
          <a:bodyPr/>
          <a:lstStyle/>
          <a:p>
            <a:pPr>
              <a:lnSpc>
                <a:spcPct val="100000"/>
              </a:lnSpc>
              <a:spcBef>
                <a:spcPts val="0"/>
              </a:spcBef>
            </a:pPr>
            <a:r>
              <a:rPr lang="en-GB" sz="2500" dirty="0"/>
              <a:t>Listened to by healthcare professional</a:t>
            </a:r>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Q25. During your last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6c19268bd5de8c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366006307"/>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be21b69ede08c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793753629"/>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c0e537516995e8c2">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81589597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52717b2315de8c2">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17865106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55bd30369e9de8c2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94821616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1d39b7fbebcd9a9d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322953977"/>
              </p:ext>
            </p:extLst>
          </p:nvPr>
        </p:nvGraphicFramePr>
        <p:xfrm>
          <a:off x="504694"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(661,177); ICS 2024 (16,807); PCN bases range from 160 to 947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1d39b7fbebcd9a9d"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316041094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55bd30369e9de8c2"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374275467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79288699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894927168be20fd6">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897118746"/>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0DCE7EFF-D742-E3FE-6D64-DD0BC34C0142}"/>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6A09505A-F0C6-C656-331F-4EAA2B30827F}"/>
              </a:ext>
            </a:extLst>
          </p:cNvPr>
          <p:cNvGraphicFramePr/>
          <p:nvPr>
            <p:extLst>
              <p:ext uri="{D42A27DB-BD31-4B8C-83A1-F6EECF244321}">
                <p14:modId xmlns:p14="http://schemas.microsoft.com/office/powerpoint/2010/main" val="4146411176"/>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3c18a85cfaf08c2">
            <a:extLst>
              <a:ext uri="{FF2B5EF4-FFF2-40B4-BE49-F238E27FC236}">
                <a16:creationId xmlns:a16="http://schemas.microsoft.com/office/drawing/2014/main" id="{A29D6003-02A5-F1A3-1488-D352B3E68CDE}"/>
              </a:ext>
            </a:extLst>
          </p:cNvPr>
          <p:cNvGraphicFramePr/>
          <p:nvPr>
            <p:extLst>
              <p:ext uri="{D42A27DB-BD31-4B8C-83A1-F6EECF244321}">
                <p14:modId xmlns:p14="http://schemas.microsoft.com/office/powerpoint/2010/main" val="4115237451"/>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B1F71556-319E-AD8E-BAAB-354F32DA1A25}"/>
              </a:ext>
            </a:extLst>
          </p:cNvPr>
          <p:cNvSpPr txBox="1"/>
          <p:nvPr/>
        </p:nvSpPr>
        <p:spPr>
          <a:xfrm>
            <a:off x="376730" y="497879"/>
            <a:ext cx="11629048" cy="338554"/>
          </a:xfrm>
          <a:prstGeom prst="rect">
            <a:avLst/>
          </a:prstGeom>
          <a:noFill/>
        </p:spPr>
        <p:txBody>
          <a:bodyPr wrap="square">
            <a:spAutoFit/>
          </a:bodyPr>
          <a:lstStyle/>
          <a:p>
            <a:r>
              <a:rPr lang="en-GB" sz="1600" b="0" dirty="0"/>
              <a:t>SUSSEX INTEGRATED CARE SYSTEM</a:t>
            </a:r>
            <a:endParaRPr lang="en-GB" sz="1600" dirty="0"/>
          </a:p>
        </p:txBody>
      </p:sp>
      <p:sp>
        <p:nvSpPr>
          <p:cNvPr id="10" name="Title 4">
            <a:extLst>
              <a:ext uri="{FF2B5EF4-FFF2-40B4-BE49-F238E27FC236}">
                <a16:creationId xmlns:a16="http://schemas.microsoft.com/office/drawing/2014/main" id="{41D732DB-FB2A-A660-B309-DBFD2F13C3BE}"/>
              </a:ext>
            </a:extLst>
          </p:cNvPr>
          <p:cNvSpPr>
            <a:spLocks noGrp="1"/>
          </p:cNvSpPr>
          <p:nvPr>
            <p:ph type="title"/>
          </p:nvPr>
        </p:nvSpPr>
        <p:spPr>
          <a:xfrm>
            <a:off x="432806" y="126658"/>
            <a:ext cx="9341700" cy="555912"/>
          </a:xfrm>
        </p:spPr>
        <p:txBody>
          <a:bodyPr/>
          <a:lstStyle/>
          <a:p>
            <a:pPr>
              <a:lnSpc>
                <a:spcPct val="100000"/>
              </a:lnSpc>
              <a:spcBef>
                <a:spcPts val="0"/>
              </a:spcBef>
            </a:pPr>
            <a:r>
              <a:rPr lang="en-GB" sz="2500" dirty="0"/>
              <a:t>Treated with care and concern by healthcare professional</a:t>
            </a:r>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Q26. During your last appointment, how good was the healthcare professional at considering your mental wellbeing?</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857476e732d5fb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821920139"/>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6ae207feb0f984b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280014272"/>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ed90ec64c62184b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87963361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0ea895935e634b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36159542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6ff2349cd385db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97925904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ee9dd5fc2ebb91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46858138"/>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(504,435); ICS 2024 (12,346); PCN bases range from 111 to 777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aee9dd5fc2ebb91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349929655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6ff2349cd385db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111326502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61629249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20956c362f69852b">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3934973919"/>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B94C52C8-75C7-C447-FB2B-5A7DCF998B3F}"/>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5A9BEFFD-5411-D408-3FAC-96F415D408D9}"/>
              </a:ext>
            </a:extLst>
          </p:cNvPr>
          <p:cNvGraphicFramePr/>
          <p:nvPr>
            <p:extLst>
              <p:ext uri="{D42A27DB-BD31-4B8C-83A1-F6EECF244321}">
                <p14:modId xmlns:p14="http://schemas.microsoft.com/office/powerpoint/2010/main" val="1151234065"/>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3626378c6e3284bc">
            <a:extLst>
              <a:ext uri="{FF2B5EF4-FFF2-40B4-BE49-F238E27FC236}">
                <a16:creationId xmlns:a16="http://schemas.microsoft.com/office/drawing/2014/main" id="{74F0A220-981F-B381-6EB7-E8B03BC9DD1E}"/>
              </a:ext>
            </a:extLst>
          </p:cNvPr>
          <p:cNvGraphicFramePr/>
          <p:nvPr>
            <p:extLst>
              <p:ext uri="{D42A27DB-BD31-4B8C-83A1-F6EECF244321}">
                <p14:modId xmlns:p14="http://schemas.microsoft.com/office/powerpoint/2010/main" val="2584239837"/>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5DE6D44D-9500-2FC4-FE2A-5BDFD095D9E8}"/>
              </a:ext>
            </a:extLst>
          </p:cNvPr>
          <p:cNvSpPr txBox="1"/>
          <p:nvPr/>
        </p:nvSpPr>
        <p:spPr>
          <a:xfrm>
            <a:off x="376730" y="497879"/>
            <a:ext cx="11629048" cy="338554"/>
          </a:xfrm>
          <a:prstGeom prst="rect">
            <a:avLst/>
          </a:prstGeom>
          <a:noFill/>
        </p:spPr>
        <p:txBody>
          <a:bodyPr wrap="square">
            <a:spAutoFit/>
          </a:bodyPr>
          <a:lstStyle/>
          <a:p>
            <a:r>
              <a:rPr lang="en-GB" sz="1600" b="0" dirty="0"/>
              <a:t>SUSSEX INTEGRATED CARE SYSTEM</a:t>
            </a:r>
            <a:endParaRPr lang="en-GB" sz="1600" dirty="0"/>
          </a:p>
        </p:txBody>
      </p:sp>
      <p:sp>
        <p:nvSpPr>
          <p:cNvPr id="11" name="Title 4">
            <a:extLst>
              <a:ext uri="{FF2B5EF4-FFF2-40B4-BE49-F238E27FC236}">
                <a16:creationId xmlns:a16="http://schemas.microsoft.com/office/drawing/2014/main" id="{8D5768A4-48F4-CE27-D968-10A88E011ED1}"/>
              </a:ext>
            </a:extLst>
          </p:cNvPr>
          <p:cNvSpPr>
            <a:spLocks noGrp="1"/>
          </p:cNvSpPr>
          <p:nvPr>
            <p:ph type="title"/>
          </p:nvPr>
        </p:nvSpPr>
        <p:spPr>
          <a:xfrm>
            <a:off x="450000" y="117626"/>
            <a:ext cx="9341700" cy="555912"/>
          </a:xfrm>
        </p:spPr>
        <p:txBody>
          <a:bodyPr/>
          <a:lstStyle/>
          <a:p>
            <a:pPr>
              <a:lnSpc>
                <a:spcPct val="100000"/>
              </a:lnSpc>
              <a:spcBef>
                <a:spcPts val="0"/>
              </a:spcBef>
            </a:pPr>
            <a:r>
              <a:rPr lang="en-GB" sz="2500" dirty="0"/>
              <a:t>Mental wellbeing considered by healthcare professional</a:t>
            </a:r>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 Did you feel that the healthcare professional had all the information they needed about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00afa2d3c8fbfaa">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57094591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32421c44625b5aa">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04961743"/>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8cf9c050540f0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45480251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9ea2bbf81efcfaa">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16463597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242f31c3b36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63622711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378aa36bb48744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4151708640"/>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(640,016); ICS 2024 (16,270); PCN bases range from 154 to 914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c378aa36bb487445"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29555582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1242f31c3b361faa"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349989692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162581445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a9fdeb73c8953baa">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034130123"/>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3A6F7EBE-A4D7-E23F-8C51-562806645E1D}"/>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058E68D7-18E6-04A2-5278-B40E67913708}"/>
              </a:ext>
            </a:extLst>
          </p:cNvPr>
          <p:cNvGraphicFramePr/>
          <p:nvPr>
            <p:extLst>
              <p:ext uri="{D42A27DB-BD31-4B8C-83A1-F6EECF244321}">
                <p14:modId xmlns:p14="http://schemas.microsoft.com/office/powerpoint/2010/main" val="3429979245"/>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fda9ff83f67cfaa">
            <a:extLst>
              <a:ext uri="{FF2B5EF4-FFF2-40B4-BE49-F238E27FC236}">
                <a16:creationId xmlns:a16="http://schemas.microsoft.com/office/drawing/2014/main" id="{6C6605D7-8070-31ED-245E-DEE488D3BC18}"/>
              </a:ext>
            </a:extLst>
          </p:cNvPr>
          <p:cNvGraphicFramePr/>
          <p:nvPr>
            <p:extLst>
              <p:ext uri="{D42A27DB-BD31-4B8C-83A1-F6EECF244321}">
                <p14:modId xmlns:p14="http://schemas.microsoft.com/office/powerpoint/2010/main" val="1394878435"/>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64606AB7-8A73-71C5-1C25-4E6187B4406D}"/>
              </a:ext>
            </a:extLst>
          </p:cNvPr>
          <p:cNvSpPr txBox="1"/>
          <p:nvPr/>
        </p:nvSpPr>
        <p:spPr>
          <a:xfrm>
            <a:off x="376730" y="497879"/>
            <a:ext cx="11629048" cy="338554"/>
          </a:xfrm>
          <a:prstGeom prst="rect">
            <a:avLst/>
          </a:prstGeom>
          <a:noFill/>
        </p:spPr>
        <p:txBody>
          <a:bodyPr wrap="square">
            <a:spAutoFit/>
          </a:bodyPr>
          <a:lstStyle/>
          <a:p>
            <a:r>
              <a:rPr lang="en-GB" sz="1600" b="0" dirty="0"/>
              <a:t>SUSSEX INTEGRATED CARE SYSTEM</a:t>
            </a:r>
            <a:endParaRPr lang="en-GB" sz="1600" dirty="0"/>
          </a:p>
        </p:txBody>
      </p:sp>
      <p:sp>
        <p:nvSpPr>
          <p:cNvPr id="10" name="Title 4">
            <a:extLst>
              <a:ext uri="{FF2B5EF4-FFF2-40B4-BE49-F238E27FC236}">
                <a16:creationId xmlns:a16="http://schemas.microsoft.com/office/drawing/2014/main" id="{1A5B91CC-A21A-714B-DD52-8FF8BFD51B84}"/>
              </a:ext>
            </a:extLst>
          </p:cNvPr>
          <p:cNvSpPr>
            <a:spLocks noGrp="1"/>
          </p:cNvSpPr>
          <p:nvPr>
            <p:ph type="title"/>
          </p:nvPr>
        </p:nvSpPr>
        <p:spPr>
          <a:xfrm>
            <a:off x="442913" y="104014"/>
            <a:ext cx="9341700" cy="555912"/>
          </a:xfrm>
        </p:spPr>
        <p:txBody>
          <a:bodyPr/>
          <a:lstStyle/>
          <a:p>
            <a:pPr>
              <a:lnSpc>
                <a:spcPct val="100000"/>
              </a:lnSpc>
              <a:spcBef>
                <a:spcPts val="0"/>
              </a:spcBef>
            </a:pPr>
            <a:r>
              <a:rPr lang="en-GB" sz="2500" dirty="0"/>
              <a:t>Felt healthcare professional had information they needed</a:t>
            </a:r>
          </a:p>
        </p:txBody>
      </p:sp>
    </p:spTree>
    <p:extLst>
      <p:ext uri="{BB962C8B-B14F-4D97-AF65-F5344CB8AC3E}">
        <p14:creationId xmlns:p14="http://schemas.microsoft.com/office/powerpoint/2010/main" val="12224793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Did you have confidence and trust in the healthcare professional you saw or spoke to?</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c4933b80570fe6f">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569342468"/>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4b3e6f5f3ae77e6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486995707"/>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a42fcb5b9849e6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89737718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d7829701d67aa6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63449873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36ea360e17ae6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6177263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194c0a331209b72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606171945"/>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(656,379); ICS 2024 (16,693); PCN bases range from 159 to 935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194c0a331209b72"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24714371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e36ea360e17ae6f"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247285099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265317898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506ce5380e6ffe6f">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62188816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6D3C7D9C-97EF-50B6-1B8E-FB113A1AE6F0}"/>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975A56B5-D4EA-6233-FBE0-8AE69CF53736}"/>
              </a:ext>
            </a:extLst>
          </p:cNvPr>
          <p:cNvGraphicFramePr/>
          <p:nvPr>
            <p:extLst>
              <p:ext uri="{D42A27DB-BD31-4B8C-83A1-F6EECF244321}">
                <p14:modId xmlns:p14="http://schemas.microsoft.com/office/powerpoint/2010/main" val="180678557"/>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d89afaca17bfe6f">
            <a:extLst>
              <a:ext uri="{FF2B5EF4-FFF2-40B4-BE49-F238E27FC236}">
                <a16:creationId xmlns:a16="http://schemas.microsoft.com/office/drawing/2014/main" id="{35782FCA-F680-4F0E-0618-BFBE3782771C}"/>
              </a:ext>
            </a:extLst>
          </p:cNvPr>
          <p:cNvGraphicFramePr/>
          <p:nvPr>
            <p:extLst>
              <p:ext uri="{D42A27DB-BD31-4B8C-83A1-F6EECF244321}">
                <p14:modId xmlns:p14="http://schemas.microsoft.com/office/powerpoint/2010/main" val="2322611394"/>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1156E133-F895-48EB-1905-1685AF8063B8}"/>
              </a:ext>
            </a:extLst>
          </p:cNvPr>
          <p:cNvSpPr txBox="1"/>
          <p:nvPr/>
        </p:nvSpPr>
        <p:spPr>
          <a:xfrm>
            <a:off x="376730" y="497879"/>
            <a:ext cx="11629048" cy="338554"/>
          </a:xfrm>
          <a:prstGeom prst="rect">
            <a:avLst/>
          </a:prstGeom>
          <a:noFill/>
        </p:spPr>
        <p:txBody>
          <a:bodyPr wrap="square">
            <a:spAutoFit/>
          </a:bodyPr>
          <a:lstStyle/>
          <a:p>
            <a:r>
              <a:rPr lang="en-GB" sz="1600" b="0" dirty="0"/>
              <a:t>SUSSEX INTEGRATED CARE SYSTEM</a:t>
            </a:r>
            <a:endParaRPr lang="en-GB" sz="1600" dirty="0"/>
          </a:p>
        </p:txBody>
      </p:sp>
      <p:sp>
        <p:nvSpPr>
          <p:cNvPr id="10" name="Title 4">
            <a:extLst>
              <a:ext uri="{FF2B5EF4-FFF2-40B4-BE49-F238E27FC236}">
                <a16:creationId xmlns:a16="http://schemas.microsoft.com/office/drawing/2014/main" id="{9B11B21B-8F5D-0AD9-B94D-E2BBA26C8C90}"/>
              </a:ext>
            </a:extLst>
          </p:cNvPr>
          <p:cNvSpPr>
            <a:spLocks noGrp="1"/>
          </p:cNvSpPr>
          <p:nvPr>
            <p:ph type="title"/>
          </p:nvPr>
        </p:nvSpPr>
        <p:spPr>
          <a:xfrm>
            <a:off x="450000" y="100760"/>
            <a:ext cx="9341700" cy="555912"/>
          </a:xfrm>
        </p:spPr>
        <p:txBody>
          <a:bodyPr/>
          <a:lstStyle/>
          <a:p>
            <a:pPr>
              <a:lnSpc>
                <a:spcPct val="100000"/>
              </a:lnSpc>
              <a:spcBef>
                <a:spcPts val="0"/>
              </a:spcBef>
            </a:pPr>
            <a:r>
              <a:rPr lang="en-GB" sz="2500" dirty="0"/>
              <a:t>Confidence and trust in healthcare professional</a:t>
            </a:r>
          </a:p>
        </p:txBody>
      </p:sp>
    </p:spTree>
    <p:extLst>
      <p:ext uri="{BB962C8B-B14F-4D97-AF65-F5344CB8AC3E}">
        <p14:creationId xmlns:p14="http://schemas.microsoft.com/office/powerpoint/2010/main" val="17854658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At your last appointment, were you involved as much as you wanted to be in decisions about your care and treatment?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7d57a42088315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99881581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6e1a31af0e4055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48984596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042ed4fc731095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26904871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426accc1f48315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82977104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f3a2a3030ab0d5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09799854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207ba592f2f34e0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309657036"/>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(624,643); ICS 2024 (15,812); PCN bases range from 151 to 889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207ba592f2f34e0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0021850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f3a2a3030ab0d5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179935397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272390105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025d2e77d45be40c">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1925686217"/>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A2943120-89E6-DCCB-1577-04FAE58729DF}"/>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C2DAFF3E-5E50-BE1E-5F56-0C8E00BD0334}"/>
              </a:ext>
            </a:extLst>
          </p:cNvPr>
          <p:cNvGraphicFramePr/>
          <p:nvPr>
            <p:extLst>
              <p:ext uri="{D42A27DB-BD31-4B8C-83A1-F6EECF244321}">
                <p14:modId xmlns:p14="http://schemas.microsoft.com/office/powerpoint/2010/main" val="3267772280"/>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9addb73aab03bf5c">
            <a:extLst>
              <a:ext uri="{FF2B5EF4-FFF2-40B4-BE49-F238E27FC236}">
                <a16:creationId xmlns:a16="http://schemas.microsoft.com/office/drawing/2014/main" id="{0C1EEFFD-0E7B-5528-2BCA-544EE02BF0D3}"/>
              </a:ext>
            </a:extLst>
          </p:cNvPr>
          <p:cNvGraphicFramePr/>
          <p:nvPr>
            <p:extLst>
              <p:ext uri="{D42A27DB-BD31-4B8C-83A1-F6EECF244321}">
                <p14:modId xmlns:p14="http://schemas.microsoft.com/office/powerpoint/2010/main" val="3135086695"/>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AE7AD0F-FA80-97F3-D484-EF234A8D5F7E}"/>
              </a:ext>
            </a:extLst>
          </p:cNvPr>
          <p:cNvSpPr txBox="1"/>
          <p:nvPr/>
        </p:nvSpPr>
        <p:spPr>
          <a:xfrm>
            <a:off x="376730" y="497879"/>
            <a:ext cx="11629048" cy="338554"/>
          </a:xfrm>
          <a:prstGeom prst="rect">
            <a:avLst/>
          </a:prstGeom>
          <a:noFill/>
        </p:spPr>
        <p:txBody>
          <a:bodyPr wrap="square">
            <a:spAutoFit/>
          </a:bodyPr>
          <a:lstStyle/>
          <a:p>
            <a:r>
              <a:rPr lang="en-GB" sz="1600" b="0" dirty="0"/>
              <a:t>SUSSEX INTEGRATED CARE SYSTEM</a:t>
            </a:r>
            <a:endParaRPr lang="en-GB" sz="1600" dirty="0"/>
          </a:p>
        </p:txBody>
      </p:sp>
      <p:sp>
        <p:nvSpPr>
          <p:cNvPr id="10" name="Title 4">
            <a:extLst>
              <a:ext uri="{FF2B5EF4-FFF2-40B4-BE49-F238E27FC236}">
                <a16:creationId xmlns:a16="http://schemas.microsoft.com/office/drawing/2014/main" id="{B78EB27F-AFBD-AF56-B5AD-76094C9E0A21}"/>
              </a:ext>
            </a:extLst>
          </p:cNvPr>
          <p:cNvSpPr>
            <a:spLocks noGrp="1"/>
          </p:cNvSpPr>
          <p:nvPr>
            <p:ph type="title"/>
          </p:nvPr>
        </p:nvSpPr>
        <p:spPr>
          <a:xfrm>
            <a:off x="450000" y="102272"/>
            <a:ext cx="9341700" cy="555912"/>
          </a:xfrm>
        </p:spPr>
        <p:txBody>
          <a:bodyPr/>
          <a:lstStyle/>
          <a:p>
            <a:pPr>
              <a:lnSpc>
                <a:spcPct val="100000"/>
              </a:lnSpc>
              <a:spcBef>
                <a:spcPts val="0"/>
              </a:spcBef>
            </a:pPr>
            <a:r>
              <a:rPr lang="en-GB" sz="2500" dirty="0"/>
              <a:t>Involved in decisions about care and treatment</a:t>
            </a:r>
          </a:p>
        </p:txBody>
      </p:sp>
    </p:spTree>
    <p:extLst>
      <p:ext uri="{BB962C8B-B14F-4D97-AF65-F5344CB8AC3E}">
        <p14:creationId xmlns:p14="http://schemas.microsoft.com/office/powerpoint/2010/main" val="29278000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appointment, were your needs met?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64d5b26de55e87d">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958181822"/>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9a9815628e3647d">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47078199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a1d855f3bd7b0b7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72288034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d082da65e23647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11174498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74d9dffef52247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29447878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c1ca7bbd48315e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861346382"/>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(657,398); ICS 2024 (16,785); PCN bases range from 161 to 943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c1ca7bbd48315e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306342210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74d9dffef52247d"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176216486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273560935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b350b7de88deb45">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1660429293"/>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CDB4425F-F53E-8F11-708B-5D1C9A129CA2}"/>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736C24AD-16A9-B290-9A95-EE57D9448BB7}"/>
              </a:ext>
            </a:extLst>
          </p:cNvPr>
          <p:cNvGraphicFramePr/>
          <p:nvPr>
            <p:extLst>
              <p:ext uri="{D42A27DB-BD31-4B8C-83A1-F6EECF244321}">
                <p14:modId xmlns:p14="http://schemas.microsoft.com/office/powerpoint/2010/main" val="1532274249"/>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7f66a39da23647d">
            <a:extLst>
              <a:ext uri="{FF2B5EF4-FFF2-40B4-BE49-F238E27FC236}">
                <a16:creationId xmlns:a16="http://schemas.microsoft.com/office/drawing/2014/main" id="{012708C7-2F7B-48EC-B85F-03811C9075ED}"/>
              </a:ext>
            </a:extLst>
          </p:cNvPr>
          <p:cNvGraphicFramePr/>
          <p:nvPr>
            <p:extLst>
              <p:ext uri="{D42A27DB-BD31-4B8C-83A1-F6EECF244321}">
                <p14:modId xmlns:p14="http://schemas.microsoft.com/office/powerpoint/2010/main" val="3215002902"/>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7FD9B5E-3FDC-7025-D866-FFA833AD3BF1}"/>
              </a:ext>
            </a:extLst>
          </p:cNvPr>
          <p:cNvSpPr txBox="1"/>
          <p:nvPr/>
        </p:nvSpPr>
        <p:spPr>
          <a:xfrm>
            <a:off x="376730" y="497879"/>
            <a:ext cx="11629048" cy="338554"/>
          </a:xfrm>
          <a:prstGeom prst="rect">
            <a:avLst/>
          </a:prstGeom>
          <a:noFill/>
        </p:spPr>
        <p:txBody>
          <a:bodyPr wrap="square">
            <a:spAutoFit/>
          </a:bodyPr>
          <a:lstStyle/>
          <a:p>
            <a:r>
              <a:rPr lang="en-GB" sz="1600" b="0" dirty="0"/>
              <a:t>SUSSEX INTEGRATED CARE SYSTEM</a:t>
            </a:r>
            <a:endParaRPr lang="en-GB" sz="1600" dirty="0"/>
          </a:p>
        </p:txBody>
      </p:sp>
      <p:sp>
        <p:nvSpPr>
          <p:cNvPr id="10" name="Title 4">
            <a:extLst>
              <a:ext uri="{FF2B5EF4-FFF2-40B4-BE49-F238E27FC236}">
                <a16:creationId xmlns:a16="http://schemas.microsoft.com/office/drawing/2014/main" id="{44B8266C-C9A5-6738-2AEA-0DCB8D229DCC}"/>
              </a:ext>
            </a:extLst>
          </p:cNvPr>
          <p:cNvSpPr>
            <a:spLocks noGrp="1"/>
          </p:cNvSpPr>
          <p:nvPr>
            <p:ph type="title"/>
          </p:nvPr>
        </p:nvSpPr>
        <p:spPr>
          <a:xfrm>
            <a:off x="450000" y="121240"/>
            <a:ext cx="9341700" cy="555912"/>
          </a:xfrm>
        </p:spPr>
        <p:txBody>
          <a:bodyPr/>
          <a:lstStyle/>
          <a:p>
            <a:pPr>
              <a:lnSpc>
                <a:spcPct val="100000"/>
              </a:lnSpc>
              <a:spcBef>
                <a:spcPts val="0"/>
              </a:spcBef>
            </a:pPr>
            <a:r>
              <a:rPr lang="en-GB" sz="2500" dirty="0"/>
              <a:t>Needs met</a:t>
            </a:r>
          </a:p>
        </p:txBody>
      </p:sp>
    </p:spTree>
    <p:extLst>
      <p:ext uri="{BB962C8B-B14F-4D97-AF65-F5344CB8AC3E}">
        <p14:creationId xmlns:p14="http://schemas.microsoft.com/office/powerpoint/2010/main" val="39416804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2024 ICS Slidepacks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023174"/>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203540"/>
            <a:ext cx="5562487" cy="1715369"/>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13730"/>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61954" y="231304"/>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465414"/>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297530"/>
            <a:ext cx="5474619" cy="2784577"/>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165209565"/>
              </p:ext>
            </p:extLst>
          </p:nvPr>
        </p:nvGraphicFramePr>
        <p:xfrm>
          <a:off x="3366449" y="369030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16 to 9,725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3243912569"/>
              </p:ext>
            </p:extLst>
          </p:nvPr>
        </p:nvGraphicFramePr>
        <p:xfrm>
          <a:off x="9152163" y="293446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123 to 15,213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2220597824"/>
              </p:ext>
            </p:extLst>
          </p:nvPr>
        </p:nvGraphicFramePr>
        <p:xfrm>
          <a:off x="3366448" y="501145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73 to 16,524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999385886"/>
              </p:ext>
            </p:extLst>
          </p:nvPr>
        </p:nvGraphicFramePr>
        <p:xfrm>
          <a:off x="9152162" y="582296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97 to 3,902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2802926561"/>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2454807445"/>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75395548"/>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4141444169"/>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66282327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SUSSEX INTEGRATED CARE SYSTEM</a:t>
            </a:r>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2620191848"/>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758895940"/>
              </p:ext>
            </p:extLst>
          </p:nvPr>
        </p:nvGraphicFramePr>
        <p:xfrm>
          <a:off x="294270" y="5682277"/>
          <a:ext cx="5144112" cy="399831"/>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a:ln>
                            <a:noFill/>
                          </a:ln>
                          <a:solidFill>
                            <a:prstClr val="black"/>
                          </a:solidFill>
                          <a:effectLst/>
                          <a:uLnTx/>
                          <a:uFillTx/>
                          <a:latin typeface="Arial"/>
                          <a:ea typeface="+mn-ea"/>
                          <a:cs typeface="+mn-cs"/>
                        </a:rPr>
                        <a:t>¹Good = Very good % + Good %
Base: Asked of patients who had an appointment since being registered with current GP practice. Patients who selected 'I don't know or it didn't apply' have been excluded. ICS 2024 (16,807).</a:t>
                      </a:r>
                      <a:endParaRPr kumimoji="0" lang="en-GB" sz="1200" b="0" i="0" u="none" strike="noStrike" kern="1200" cap="none" spc="0" normalizeH="0" baseline="30000" noProof="0" dirty="0">
                        <a:ln>
                          <a:noFill/>
                        </a:ln>
                        <a:solidFill>
                          <a:prstClr val="black"/>
                        </a:solidFill>
                        <a:effectLst/>
                        <a:uLnTx/>
                        <a:uFillTx/>
                        <a:latin typeface="Arial"/>
                        <a:ea typeface="+mn-ea"/>
                        <a:cs typeface="+mn-cs"/>
                      </a:endParaRP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2352097160"/>
              </p:ext>
            </p:extLst>
          </p:nvPr>
        </p:nvGraphicFramePr>
        <p:xfrm>
          <a:off x="-3063711" y="518049"/>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361955" y="236377"/>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264589725"/>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6,163</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2078130948"/>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3649421130"/>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820108001"/>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1,430 to 4,472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1871475249"/>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120 to 4,530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128534331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289531" y="1026049"/>
            <a:ext cx="11383590" cy="338554"/>
          </a:xfrm>
          <a:prstGeom prst="rect">
            <a:avLst/>
          </a:prstGeom>
          <a:noFill/>
        </p:spPr>
        <p:txBody>
          <a:bodyPr wrap="square">
            <a:spAutoFit/>
          </a:bodyPr>
          <a:lstStyle/>
          <a:p>
            <a:r>
              <a:rPr lang="en-GB" sz="1600" b="0" dirty="0"/>
              <a:t>SUSSEX INTEGRATED CARE SYSTEM</a:t>
            </a:r>
            <a:endParaRPr lang="en-GB" sz="1600" dirty="0"/>
          </a:p>
        </p:txBody>
      </p:sp>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2232815211"/>
              </p:ext>
            </p:extLst>
          </p:nvPr>
        </p:nvGraphicFramePr>
        <p:xfrm>
          <a:off x="294270" y="5682277"/>
          <a:ext cx="5144112" cy="399831"/>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a:ln>
                            <a:noFill/>
                          </a:ln>
                          <a:solidFill>
                            <a:prstClr val="black"/>
                          </a:solidFill>
                          <a:effectLst/>
                          <a:uLnTx/>
                          <a:uFillTx/>
                          <a:latin typeface="Arial"/>
                          <a:ea typeface="+mn-ea"/>
                          <a:cs typeface="+mn-cs"/>
                        </a:rPr>
                        <a:t>¹Good = Very good % + Fairly good %
²Disability = ‘Yes, a lot’ + ‘Yes, a little’ at Q41. Do any of your conditions or illnesses reduce your ability to carry out day-to-day activities? for patients identified as having a long-term condition or illness expected to last 12 months or more.
Base: Asked of patients who had an appointment since being registered with current GP practice. Patients who selected 'I don't know or it didn't apply' have been excluded. ICS 2024 (16,807).</a:t>
                      </a:r>
                      <a:endParaRPr kumimoji="0" lang="en-GB" sz="1200" b="0" i="0" u="none" strike="noStrike" kern="1200" cap="none" spc="0" normalizeH="0" baseline="30000" noProof="0" dirty="0">
                        <a:ln>
                          <a:noFill/>
                        </a:ln>
                        <a:solidFill>
                          <a:prstClr val="black"/>
                        </a:solidFill>
                        <a:effectLst/>
                        <a:uLnTx/>
                        <a:uFillTx/>
                        <a:latin typeface="Arial"/>
                        <a:ea typeface="+mn-ea"/>
                        <a:cs typeface="+mn-cs"/>
                      </a:endParaRP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3864157334"/>
              </p:ext>
            </p:extLst>
          </p:nvPr>
        </p:nvGraphicFramePr>
        <p:xfrm>
          <a:off x="-3073139" y="414779"/>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696140"/>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201553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361954" y="238146"/>
            <a:ext cx="9291433" cy="1055944"/>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2402187026"/>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2216743451"/>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619798189"/>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2054433667"/>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22 to 8,754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1853082451"/>
              </p:ext>
            </p:extLst>
          </p:nvPr>
        </p:nvGraphicFramePr>
        <p:xfrm>
          <a:off x="9122242" y="3304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118 to 15,390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149047569"/>
              </p:ext>
            </p:extLst>
          </p:nvPr>
        </p:nvGraphicFramePr>
        <p:xfrm>
          <a:off x="9122242" y="440435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2,955 to 13,690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96503902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SUSSEX INTEGRATED CARE SYSTEM</a:t>
            </a:r>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1995753775"/>
              </p:ext>
            </p:extLst>
          </p:nvPr>
        </p:nvGraphicFramePr>
        <p:xfrm>
          <a:off x="294270" y="5377485"/>
          <a:ext cx="5144112" cy="399831"/>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a:ln>
                            <a:noFill/>
                          </a:ln>
                          <a:solidFill>
                            <a:prstClr val="black"/>
                          </a:solidFill>
                          <a:effectLst/>
                          <a:uLnTx/>
                          <a:uFillTx/>
                          <a:latin typeface="Arial"/>
                          <a:ea typeface="+mn-ea"/>
                          <a:cs typeface="+mn-cs"/>
                        </a:rPr>
                        <a:t>¹Good = Very good % + Good %
²A more detailed ethnicity breakdown is available, but individual base sizes may be too small for robust analysis
³Carer = Any ‘yes’ at Q61. Do you look after, or give any help or support to, anyone because they have long-term physical or mental health conditions or illnesses, or problems related to old age?
Base: Asked of patients who had an appointment since being registered with current GP practice. Patients who selected 'I don't know or it didn't apply' have been excluded. ICS 2024 (16,807).</a:t>
                      </a:r>
                      <a:endParaRPr kumimoji="0" lang="en-GB" sz="1200" b="0" i="0" u="none" strike="noStrike" kern="1200" cap="none" spc="0" normalizeH="0" baseline="30000" noProof="0" dirty="0">
                        <a:ln>
                          <a:noFill/>
                        </a:ln>
                        <a:solidFill>
                          <a:prstClr val="black"/>
                        </a:solidFill>
                        <a:effectLst/>
                        <a:uLnTx/>
                        <a:uFillTx/>
                        <a:latin typeface="Arial"/>
                        <a:ea typeface="+mn-ea"/>
                        <a:cs typeface="+mn-cs"/>
                      </a:endParaRP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3379387012"/>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 name="D_3121a9392a9d2a38">
            <a:extLst>
              <a:ext uri="{FF2B5EF4-FFF2-40B4-BE49-F238E27FC236}">
                <a16:creationId xmlns:a16="http://schemas.microsoft.com/office/drawing/2014/main" id="{985A48F2-415B-4E63-EDD9-5E0BED90C893}"/>
              </a:ext>
            </a:extLst>
          </p:cNvPr>
          <p:cNvGraphicFramePr/>
          <p:nvPr>
            <p:extLst>
              <p:ext uri="{D42A27DB-BD31-4B8C-83A1-F6EECF244321}">
                <p14:modId xmlns:p14="http://schemas.microsoft.com/office/powerpoint/2010/main" val="692535614"/>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people who have recently contacted or used an NHS service when they wanted care or advice from a healthcare professional at their GP practice but it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392811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40751"/>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Q36. Overall, how would you describe your experience of NHS services on this occasion when your GP practice was closed?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345397ba6434b4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870046360"/>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352e0bafa50b4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777738720"/>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32" name="D_fe874bf8d8934803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3014760804"/>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contacted or used an NHS service, in the last 12 months, when they wanted care or advice from a healthcare professional at their GP practice but it was closed. National (191,189); ICS 2024 (4,378).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fe874bf8d8934803"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50857785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08382062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80397359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0865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886551490"/>
              </p:ext>
            </p:extLst>
          </p:nvPr>
        </p:nvGraphicFramePr>
        <p:xfrm>
          <a:off x="4307755"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b729524116f62dc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226102798"/>
              </p:ext>
            </p:extLst>
          </p:nvPr>
        </p:nvGraphicFramePr>
        <p:xfrm>
          <a:off x="4498270"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64e9453a040609cb">
            <a:extLst>
              <a:ext uri="{FF2B5EF4-FFF2-40B4-BE49-F238E27FC236}">
                <a16:creationId xmlns:a16="http://schemas.microsoft.com/office/drawing/2014/main" id="{E04A2D88-744A-B72C-FA2A-91A3801FB7B0}"/>
              </a:ext>
            </a:extLst>
          </p:cNvPr>
          <p:cNvGraphicFramePr>
            <a:graphicFrameLocks/>
          </p:cNvGraphicFramePr>
          <p:nvPr>
            <p:extLst>
              <p:ext uri="{D42A27DB-BD31-4B8C-83A1-F6EECF244321}">
                <p14:modId xmlns:p14="http://schemas.microsoft.com/office/powerpoint/2010/main" val="2113927775"/>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1BE24576-B787-8CC8-E4B6-FE978BF25335}"/>
              </a:ext>
            </a:extLst>
          </p:cNvPr>
          <p:cNvSpPr txBox="1"/>
          <p:nvPr/>
        </p:nvSpPr>
        <p:spPr>
          <a:xfrm>
            <a:off x="367677" y="497879"/>
            <a:ext cx="11629048" cy="338554"/>
          </a:xfrm>
          <a:prstGeom prst="rect">
            <a:avLst/>
          </a:prstGeom>
          <a:noFill/>
        </p:spPr>
        <p:txBody>
          <a:bodyPr wrap="square">
            <a:spAutoFit/>
          </a:bodyPr>
          <a:lstStyle/>
          <a:p>
            <a:r>
              <a:rPr lang="en-GB" sz="1600" b="0" dirty="0"/>
              <a:t>SUSSEX INTEGRATED CARE SYSTEM</a:t>
            </a:r>
            <a:endParaRPr lang="en-GB" sz="1600" dirty="0"/>
          </a:p>
        </p:txBody>
      </p:sp>
      <p:sp>
        <p:nvSpPr>
          <p:cNvPr id="9" name="Title 4">
            <a:extLst>
              <a:ext uri="{FF2B5EF4-FFF2-40B4-BE49-F238E27FC236}">
                <a16:creationId xmlns:a16="http://schemas.microsoft.com/office/drawing/2014/main" id="{7BA7B52D-1A42-1894-331F-9A5E52C3E1BB}"/>
              </a:ext>
            </a:extLst>
          </p:cNvPr>
          <p:cNvSpPr>
            <a:spLocks noGrp="1"/>
          </p:cNvSpPr>
          <p:nvPr>
            <p:ph type="title"/>
          </p:nvPr>
        </p:nvSpPr>
        <p:spPr>
          <a:xfrm>
            <a:off x="437230" y="81188"/>
            <a:ext cx="9615847" cy="555912"/>
          </a:xfrm>
        </p:spPr>
        <p:txBody>
          <a:bodyPr/>
          <a:lstStyle/>
          <a:p>
            <a:pPr>
              <a:lnSpc>
                <a:spcPct val="118000"/>
              </a:lnSpc>
              <a:spcBef>
                <a:spcPts val="600"/>
              </a:spcBef>
            </a:pPr>
            <a:r>
              <a:rPr lang="en-GB" sz="2500" dirty="0"/>
              <a:t>Overall experience of services when GP practice is closed</a:t>
            </a:r>
          </a:p>
        </p:txBody>
      </p:sp>
    </p:spTree>
    <p:extLst>
      <p:ext uri="{BB962C8B-B14F-4D97-AF65-F5344CB8AC3E}">
        <p14:creationId xmlns:p14="http://schemas.microsoft.com/office/powerpoint/2010/main" val="12011247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7731132e4c46c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558084532"/>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fc855c8cb9e46c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233440867"/>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02c03fb50c92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656988653"/>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5f013cee90306c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30283429"/>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0bb2765447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977086170"/>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cd03e50ccac7e198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2249503815"/>
              </p:ext>
            </p:extLst>
          </p:nvPr>
        </p:nvGraphicFramePr>
        <p:xfrm>
          <a:off x="447805" y="567132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with a long-term condition or illness. Patients who selected 'I haven't needed support' or 'I don't know' have been excluded. National (314,955); ICS 2024 (8,206); PCN bases range from 75 to 519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3075669865"/>
              </p:ext>
            </p:extLst>
          </p:nvPr>
        </p:nvGraphicFramePr>
        <p:xfrm>
          <a:off x="4322835" y="2287642"/>
          <a:ext cx="3471702" cy="230022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facfa891d1e46c5">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1574577291"/>
              </p:ext>
            </p:extLst>
          </p:nvPr>
        </p:nvGraphicFramePr>
        <p:xfrm>
          <a:off x="4511737" y="2375051"/>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cd03e50ccac7e198"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425957477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fe0bb27654471faa"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177965128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393258364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7" y="1812135"/>
            <a:ext cx="325962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4739857174b624c5">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3033999272"/>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3" name="TextBox 2">
            <a:extLst>
              <a:ext uri="{FF2B5EF4-FFF2-40B4-BE49-F238E27FC236}">
                <a16:creationId xmlns:a16="http://schemas.microsoft.com/office/drawing/2014/main" id="{8931D7B0-21D2-1780-B421-65D8146C8C64}"/>
              </a:ext>
            </a:extLst>
          </p:cNvPr>
          <p:cNvSpPr txBox="1"/>
          <p:nvPr/>
        </p:nvSpPr>
        <p:spPr>
          <a:xfrm>
            <a:off x="367677" y="497879"/>
            <a:ext cx="11629048" cy="338554"/>
          </a:xfrm>
          <a:prstGeom prst="rect">
            <a:avLst/>
          </a:prstGeom>
          <a:noFill/>
        </p:spPr>
        <p:txBody>
          <a:bodyPr wrap="square">
            <a:spAutoFit/>
          </a:bodyPr>
          <a:lstStyle/>
          <a:p>
            <a:r>
              <a:rPr lang="en-GB" sz="1600" b="0" dirty="0"/>
              <a:t>SUSSEX INTEGRATED CARE SYSTEM</a:t>
            </a:r>
            <a:endParaRPr lang="en-GB" sz="1600" dirty="0"/>
          </a:p>
        </p:txBody>
      </p:sp>
      <p:sp>
        <p:nvSpPr>
          <p:cNvPr id="6" name="Title 4">
            <a:extLst>
              <a:ext uri="{FF2B5EF4-FFF2-40B4-BE49-F238E27FC236}">
                <a16:creationId xmlns:a16="http://schemas.microsoft.com/office/drawing/2014/main" id="{EB0FE72B-00A0-1316-295E-550AACEE9736}"/>
              </a:ext>
            </a:extLst>
          </p:cNvPr>
          <p:cNvSpPr>
            <a:spLocks noGrp="1"/>
          </p:cNvSpPr>
          <p:nvPr>
            <p:ph type="title"/>
          </p:nvPr>
        </p:nvSpPr>
        <p:spPr>
          <a:xfrm>
            <a:off x="437230" y="105067"/>
            <a:ext cx="9341700" cy="555912"/>
          </a:xfrm>
        </p:spPr>
        <p:txBody>
          <a:bodyPr/>
          <a:lstStyle/>
          <a:p>
            <a:pPr>
              <a:lnSpc>
                <a:spcPct val="100000"/>
              </a:lnSpc>
              <a:spcBef>
                <a:spcPts val="0"/>
              </a:spcBef>
            </a:pPr>
            <a:r>
              <a:rPr lang="en-GB" sz="2500" dirty="0"/>
              <a:t>Support with managing conditions or illnesses</a:t>
            </a:r>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cf6e3a3944c0f1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53073440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e228bbb14660f1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40638189"/>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VICTORIA EASTBOURNE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SOUTH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CRAWLEY CARE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EAST &amp;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EAST GRINSTEAD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PRESTON PARK COMMUNITY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DEAN'S AND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LANCING AND SOMPTING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CHANCTONBURY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HASTINGS &amp; ST LEONARDS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ANGMERING COPPICE FITZALAN (ACF)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BURGESS HILL &amp;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THE HAVENS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CHICHESTER ALLIANCE OF MEDICAL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ARUN INTEGRATED CARE (AIC) PCN LTD</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HORSHAM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BEXHILL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CENTRAL WORTHING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EASTBOURNE EAST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HAYWARDS HEATH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ALPS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NORTH &amp;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HORSHAM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WEST HOVE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GREATER WEALDEN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GOLDSTONE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HAYWARDS HEATH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BOGNOR COASTAL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HAILSHAM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REGIS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RURAL NORTH CHICHESTER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COASTAL AND SOUTH DOWNS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SEAFORD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SHOREHAM AND SOUTHWICK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FOUNDRY HEALTHCARE LEWES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CISSBURY INTEGRATED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HIGH WEALD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HEALTHY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RURAL ROTHER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972070734"/>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61489444"/>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 or illnesses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065619738"/>
              </p:ext>
            </p:extLst>
          </p:nvPr>
        </p:nvGraphicFramePr>
        <p:xfrm>
          <a:off x="10160000" y="-518474"/>
          <a:ext cx="2032000" cy="45497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58a0de165ab3131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24383465"/>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with a long-term condition or illness. Patients who selected 'I haven't needed support' or 'I don't know' have been excluded. National (314,955); ICS 2024 (8,206); PCN bases range from 75 to 519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6e228bbb14660f14"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56779810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58a0de165ab31314"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3742463884"/>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4" name="TextBox 3">
            <a:extLst>
              <a:ext uri="{FF2B5EF4-FFF2-40B4-BE49-F238E27FC236}">
                <a16:creationId xmlns:a16="http://schemas.microsoft.com/office/drawing/2014/main" id="{A8B246FD-224E-6575-5156-003AA0BE3DE5}"/>
              </a:ext>
            </a:extLst>
          </p:cNvPr>
          <p:cNvSpPr txBox="1"/>
          <p:nvPr/>
        </p:nvSpPr>
        <p:spPr>
          <a:xfrm>
            <a:off x="365204" y="787398"/>
            <a:ext cx="11666371" cy="338554"/>
          </a:xfrm>
          <a:prstGeom prst="rect">
            <a:avLst/>
          </a:prstGeom>
          <a:noFill/>
        </p:spPr>
        <p:txBody>
          <a:bodyPr wrap="square">
            <a:spAutoFit/>
          </a:bodyPr>
          <a:lstStyle/>
          <a:p>
            <a:r>
              <a:rPr lang="en-GB" sz="1600" b="0" dirty="0"/>
              <a:t>SUSSEX INTEGRATED CARE SYSTEM</a:t>
            </a:r>
            <a:endParaRPr lang="en-GB" sz="1600" dirty="0"/>
          </a:p>
        </p:txBody>
      </p:sp>
      <p:sp>
        <p:nvSpPr>
          <p:cNvPr id="5" name="Title 4">
            <a:extLst>
              <a:ext uri="{FF2B5EF4-FFF2-40B4-BE49-F238E27FC236}">
                <a16:creationId xmlns:a16="http://schemas.microsoft.com/office/drawing/2014/main" id="{BF7D447A-0145-BAAD-BC48-C8BA49D56F19}"/>
              </a:ext>
            </a:extLst>
          </p:cNvPr>
          <p:cNvSpPr txBox="1">
            <a:spLocks/>
          </p:cNvSpPr>
          <p:nvPr/>
        </p:nvSpPr>
        <p:spPr>
          <a:xfrm>
            <a:off x="437230" y="137936"/>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Support with managing conditions or illnesses: 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Pharmacy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497445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89835A-DAB5-04CB-F2C5-BC2FA5449B7B}"/>
            </a:ext>
          </a:extLst>
        </p:cNvPr>
        <p:cNvGrpSpPr/>
        <p:nvPr/>
      </p:nvGrpSpPr>
      <p:grpSpPr>
        <a:xfrm>
          <a:off x="0" y="0"/>
          <a:ext cx="0" cy="0"/>
          <a:chOff x="0" y="0"/>
          <a:chExt cx="0" cy="0"/>
        </a:xfrm>
      </p:grpSpPr>
      <p:graphicFrame>
        <p:nvGraphicFramePr>
          <p:cNvPr id="18" name="D_30634f6d0a743962">
            <a:extLst>
              <a:ext uri="{FF2B5EF4-FFF2-40B4-BE49-F238E27FC236}">
                <a16:creationId xmlns:a16="http://schemas.microsoft.com/office/drawing/2014/main" id="{900AA593-1D8C-CC7C-F88D-307418A93EA9}"/>
              </a:ext>
            </a:extLst>
          </p:cNvPr>
          <p:cNvGraphicFramePr/>
          <p:nvPr>
            <p:extLst>
              <p:ext uri="{D42A27DB-BD31-4B8C-83A1-F6EECF244321}">
                <p14:modId xmlns:p14="http://schemas.microsoft.com/office/powerpoint/2010/main" val="2415072850"/>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FC7ADF6D-FC3A-90C0-8076-E90B485899EB}"/>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01F0981D-434C-4856-C6B1-D9C90001197B}"/>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Thinking about the last 12 months, which of the following services have you used a pharmacy for?</a:t>
            </a:r>
            <a:endParaRPr lang="en-GB" sz="1600" dirty="0">
              <a:solidFill>
                <a:schemeClr val="bg1"/>
              </a:solidFill>
            </a:endParaRPr>
          </a:p>
        </p:txBody>
      </p:sp>
      <p:sp>
        <p:nvSpPr>
          <p:cNvPr id="46" name="Rectangle 45">
            <a:extLst>
              <a:ext uri="{FF2B5EF4-FFF2-40B4-BE49-F238E27FC236}">
                <a16:creationId xmlns:a16="http://schemas.microsoft.com/office/drawing/2014/main" id="{B2C45DDB-D455-689B-A3B0-221F46D5A0AD}"/>
              </a:ext>
            </a:extLst>
          </p:cNvPr>
          <p:cNvSpPr/>
          <p:nvPr/>
        </p:nvSpPr>
        <p:spPr>
          <a:xfrm>
            <a:off x="622466" y="624626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1FC172CA-DAC3-73AD-4C6F-F4BA0B666110}"/>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6212713"/>
            <a:ext cx="253279" cy="253279"/>
          </a:xfrm>
          <a:prstGeom prst="rect">
            <a:avLst/>
          </a:prstGeom>
        </p:spPr>
      </p:pic>
      <p:graphicFrame>
        <p:nvGraphicFramePr>
          <p:cNvPr id="10" name="D_5fdc764acc38b962_CalcTable">
            <a:extLst>
              <a:ext uri="{FF2B5EF4-FFF2-40B4-BE49-F238E27FC236}">
                <a16:creationId xmlns:a16="http://schemas.microsoft.com/office/drawing/2014/main" id="{ACDB047E-1CB5-BA6D-1B73-01509230C086}"/>
              </a:ext>
            </a:extLst>
          </p:cNvPr>
          <p:cNvGraphicFramePr>
            <a:graphicFrameLocks noGrp="1"/>
          </p:cNvGraphicFramePr>
          <p:nvPr>
            <p:extLst>
              <p:ext uri="{D42A27DB-BD31-4B8C-83A1-F6EECF244321}">
                <p14:modId xmlns:p14="http://schemas.microsoft.com/office/powerpoint/2010/main" val="1206185327"/>
              </p:ext>
            </p:extLst>
          </p:nvPr>
        </p:nvGraphicFramePr>
        <p:xfrm>
          <a:off x="619056" y="5923605"/>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(694,064); ICS 2024 (17,702); PCN bases range from 171 to 985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5fdc764acc38b962" hidden="1">
            <a:extLst>
              <a:ext uri="{FF2B5EF4-FFF2-40B4-BE49-F238E27FC236}">
                <a16:creationId xmlns:a16="http://schemas.microsoft.com/office/drawing/2014/main" id="{28694E58-1B47-1F68-134C-BFE81BE66504}"/>
              </a:ext>
            </a:extLst>
          </p:cNvPr>
          <p:cNvGraphicFramePr/>
          <p:nvPr>
            <p:extLst>
              <p:ext uri="{D42A27DB-BD31-4B8C-83A1-F6EECF244321}">
                <p14:modId xmlns:p14="http://schemas.microsoft.com/office/powerpoint/2010/main" val="271832309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f62470db432c3962">
            <a:extLst>
              <a:ext uri="{FF2B5EF4-FFF2-40B4-BE49-F238E27FC236}">
                <a16:creationId xmlns:a16="http://schemas.microsoft.com/office/drawing/2014/main" id="{19FC7EA0-2030-B1D2-E046-79D40F757C04}"/>
              </a:ext>
            </a:extLst>
          </p:cNvPr>
          <p:cNvGraphicFramePr/>
          <p:nvPr>
            <p:extLst>
              <p:ext uri="{D42A27DB-BD31-4B8C-83A1-F6EECF244321}">
                <p14:modId xmlns:p14="http://schemas.microsoft.com/office/powerpoint/2010/main" val="279392389"/>
              </p:ext>
            </p:extLst>
          </p:nvPr>
        </p:nvGraphicFramePr>
        <p:xfrm>
          <a:off x="383239"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8F74B5B7-6D7C-5FFC-DD66-2708A281BC5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7F847199-53EE-310E-8E01-1585CA15D11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3" name="TextBox 2">
            <a:extLst>
              <a:ext uri="{FF2B5EF4-FFF2-40B4-BE49-F238E27FC236}">
                <a16:creationId xmlns:a16="http://schemas.microsoft.com/office/drawing/2014/main" id="{FB95F58A-81C4-35BB-DB20-9380E803AED6}"/>
              </a:ext>
            </a:extLst>
          </p:cNvPr>
          <p:cNvSpPr txBox="1"/>
          <p:nvPr/>
        </p:nvSpPr>
        <p:spPr>
          <a:xfrm>
            <a:off x="367677" y="497879"/>
            <a:ext cx="11629048" cy="338554"/>
          </a:xfrm>
          <a:prstGeom prst="rect">
            <a:avLst/>
          </a:prstGeom>
          <a:noFill/>
        </p:spPr>
        <p:txBody>
          <a:bodyPr wrap="square">
            <a:spAutoFit/>
          </a:bodyPr>
          <a:lstStyle/>
          <a:p>
            <a:r>
              <a:rPr lang="en-GB" sz="1600" b="0" dirty="0"/>
              <a:t>SUSSEX INTEGRATED CARE SYSTEM</a:t>
            </a:r>
            <a:endParaRPr lang="en-GB" sz="1600" dirty="0"/>
          </a:p>
        </p:txBody>
      </p:sp>
      <p:sp>
        <p:nvSpPr>
          <p:cNvPr id="8" name="Title 4">
            <a:extLst>
              <a:ext uri="{FF2B5EF4-FFF2-40B4-BE49-F238E27FC236}">
                <a16:creationId xmlns:a16="http://schemas.microsoft.com/office/drawing/2014/main" id="{FAE25A0C-9CA9-E270-8881-FC3AABA6302B}"/>
              </a:ext>
            </a:extLst>
          </p:cNvPr>
          <p:cNvSpPr>
            <a:spLocks noGrp="1"/>
          </p:cNvSpPr>
          <p:nvPr>
            <p:ph type="title"/>
          </p:nvPr>
        </p:nvSpPr>
        <p:spPr>
          <a:xfrm>
            <a:off x="450000" y="92177"/>
            <a:ext cx="9341700" cy="555912"/>
          </a:xfrm>
        </p:spPr>
        <p:txBody>
          <a:bodyPr/>
          <a:lstStyle/>
          <a:p>
            <a:pPr>
              <a:lnSpc>
                <a:spcPct val="118000"/>
              </a:lnSpc>
              <a:spcBef>
                <a:spcPts val="600"/>
              </a:spcBef>
            </a:pPr>
            <a:r>
              <a:rPr lang="en-GB" sz="2500" dirty="0"/>
              <a:t>Pharmacy services used in the last 12 months</a:t>
            </a:r>
          </a:p>
        </p:txBody>
      </p:sp>
    </p:spTree>
    <p:extLst>
      <p:ext uri="{BB962C8B-B14F-4D97-AF65-F5344CB8AC3E}">
        <p14:creationId xmlns:p14="http://schemas.microsoft.com/office/powerpoint/2010/main" val="2465026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ee24cdce8e4c9c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876427430"/>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63123f9e228b9c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232841001"/>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13614"/>
            <a:ext cx="3465088"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7c4b69fa7c38b9c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11570613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8da69e9e27f75c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38025020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addc11be07539c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73190465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bf2b4ee937246b9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3890344315"/>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used pharmacy services in the last 12 months. National (625,567); ICS 2024 (16,077); PCN bases range from 161 to 895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bf2b4ee937246b9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03570515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8addc11be07539c7"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1755148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52992826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19343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912629764"/>
              </p:ext>
            </p:extLst>
          </p:nvPr>
        </p:nvGraphicFramePr>
        <p:xfrm>
          <a:off x="4303584" y="2307457"/>
          <a:ext cx="3471702" cy="236958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fb27cc3b3712b9c7">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071076366"/>
              </p:ext>
            </p:extLst>
          </p:nvPr>
        </p:nvGraphicFramePr>
        <p:xfrm>
          <a:off x="4523634" y="238540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53a4368535d9e1c7">
            <a:extLst>
              <a:ext uri="{FF2B5EF4-FFF2-40B4-BE49-F238E27FC236}">
                <a16:creationId xmlns:a16="http://schemas.microsoft.com/office/drawing/2014/main" id="{96BA7CF0-86B8-9A65-6FF0-7FA9CFE01773}"/>
              </a:ext>
            </a:extLst>
          </p:cNvPr>
          <p:cNvGraphicFramePr>
            <a:graphicFrameLocks/>
          </p:cNvGraphicFramePr>
          <p:nvPr>
            <p:extLst>
              <p:ext uri="{D42A27DB-BD31-4B8C-83A1-F6EECF244321}">
                <p14:modId xmlns:p14="http://schemas.microsoft.com/office/powerpoint/2010/main" val="1884869053"/>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5" name="TextBox 4">
            <a:extLst>
              <a:ext uri="{FF2B5EF4-FFF2-40B4-BE49-F238E27FC236}">
                <a16:creationId xmlns:a16="http://schemas.microsoft.com/office/drawing/2014/main" id="{31272E5D-575C-5AB5-8FC6-85088803302E}"/>
              </a:ext>
            </a:extLst>
          </p:cNvPr>
          <p:cNvSpPr txBox="1"/>
          <p:nvPr/>
        </p:nvSpPr>
        <p:spPr>
          <a:xfrm>
            <a:off x="367677" y="497879"/>
            <a:ext cx="11629048" cy="338554"/>
          </a:xfrm>
          <a:prstGeom prst="rect">
            <a:avLst/>
          </a:prstGeom>
          <a:noFill/>
        </p:spPr>
        <p:txBody>
          <a:bodyPr wrap="square">
            <a:spAutoFit/>
          </a:bodyPr>
          <a:lstStyle/>
          <a:p>
            <a:r>
              <a:rPr lang="en-GB" sz="1600" b="0" dirty="0"/>
              <a:t>SUSSEX INTEGRATED CARE SYSTEM</a:t>
            </a:r>
            <a:endParaRPr lang="en-GB" sz="1600" dirty="0"/>
          </a:p>
        </p:txBody>
      </p:sp>
      <p:sp>
        <p:nvSpPr>
          <p:cNvPr id="8" name="Title 4">
            <a:extLst>
              <a:ext uri="{FF2B5EF4-FFF2-40B4-BE49-F238E27FC236}">
                <a16:creationId xmlns:a16="http://schemas.microsoft.com/office/drawing/2014/main" id="{C07786DA-A5E3-2264-5012-E70E580B7855}"/>
              </a:ext>
            </a:extLst>
          </p:cNvPr>
          <p:cNvSpPr>
            <a:spLocks noGrp="1"/>
          </p:cNvSpPr>
          <p:nvPr>
            <p:ph type="title"/>
          </p:nvPr>
        </p:nvSpPr>
        <p:spPr>
          <a:xfrm>
            <a:off x="442913" y="69533"/>
            <a:ext cx="9615847" cy="555912"/>
          </a:xfrm>
        </p:spPr>
        <p:txBody>
          <a:bodyPr/>
          <a:lstStyle/>
          <a:p>
            <a:pPr>
              <a:lnSpc>
                <a:spcPct val="118000"/>
              </a:lnSpc>
              <a:spcBef>
                <a:spcPts val="600"/>
              </a:spcBef>
            </a:pPr>
            <a:r>
              <a:rPr lang="en-GB" sz="2500" dirty="0"/>
              <a:t>Overall experience of pharmacy services</a:t>
            </a:r>
          </a:p>
        </p:txBody>
      </p:sp>
    </p:spTree>
    <p:extLst>
      <p:ext uri="{BB962C8B-B14F-4D97-AF65-F5344CB8AC3E}">
        <p14:creationId xmlns:p14="http://schemas.microsoft.com/office/powerpoint/2010/main" val="83867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03a96dee5c096e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44262393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33f26ccea2db46e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511098395"/>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HORSHAM CENTRAL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HORSHAM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SOUTH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EAST GRINSTEAD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BEXHILL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HAYWARDS HEATH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SEAFORD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EASTBOURNE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NORTH &amp;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HEALTHY CRAWLEY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FOUNDRY HEALTHCARE LEWES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CRAWLEY CARE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CHANCTONBURY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GOLDSTONE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EAST &amp;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HASTINGS &amp; ST LEONARDS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CHICHESTER ALLIANCE OF MEDICAL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LANCING AND SOMPTING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HAYWARDS HEATH CENTRAL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REGIS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DEAN'S AND CENTRAL BRIGHTON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CISSBURY INTEGRATED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ANGMERING COPPICE FITZALAN (ACF)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WEST HOVE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COASTAL AND SOUTH DOWNS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BOGNOR COASTAL ALLIANCE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BURGESS HILL &amp;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ARUN INTEGRATED CARE (AIC) PCN LTD</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GREATER WEALDEN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SHOREHAM AND SOUTHWICK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RURAL ROTHER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THE HAVENS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ALPS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CENTRAL WORTHING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RURAL NORTH CHICHESTER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HAILSHAM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VICTORIA EASTBOURNE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PRESTON PARK COMMUNITY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HIGH WEALD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972070734"/>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609708173"/>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pharmacy services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19496986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e5a2698862449ae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09956111"/>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used pharmacy services in the last 12 months. National (625,567); ICS 2024 (16,077); PCN bases range from 161 to 895</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33f26ccea2db46ed"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259065019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e5a2698862449aed"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1131534416"/>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4" name="TextBox 3">
            <a:extLst>
              <a:ext uri="{FF2B5EF4-FFF2-40B4-BE49-F238E27FC236}">
                <a16:creationId xmlns:a16="http://schemas.microsoft.com/office/drawing/2014/main" id="{EEBF77D4-95EC-A8E0-0696-57F3A8BF8EFE}"/>
              </a:ext>
            </a:extLst>
          </p:cNvPr>
          <p:cNvSpPr txBox="1"/>
          <p:nvPr/>
        </p:nvSpPr>
        <p:spPr>
          <a:xfrm>
            <a:off x="356151" y="787398"/>
            <a:ext cx="11666371" cy="338554"/>
          </a:xfrm>
          <a:prstGeom prst="rect">
            <a:avLst/>
          </a:prstGeom>
          <a:noFill/>
        </p:spPr>
        <p:txBody>
          <a:bodyPr wrap="square">
            <a:spAutoFit/>
          </a:bodyPr>
          <a:lstStyle/>
          <a:p>
            <a:r>
              <a:rPr lang="en-GB" sz="1600" b="0" dirty="0"/>
              <a:t>SUSSEX INTEGRATED CARE SYSTEM</a:t>
            </a:r>
            <a:endParaRPr lang="en-GB" sz="1600" dirty="0"/>
          </a:p>
        </p:txBody>
      </p:sp>
      <p:sp>
        <p:nvSpPr>
          <p:cNvPr id="5" name="Title 4">
            <a:extLst>
              <a:ext uri="{FF2B5EF4-FFF2-40B4-BE49-F238E27FC236}">
                <a16:creationId xmlns:a16="http://schemas.microsoft.com/office/drawing/2014/main" id="{675BC481-22B9-49A9-044A-0A71C3DADA3C}"/>
              </a:ext>
            </a:extLst>
          </p:cNvPr>
          <p:cNvSpPr txBox="1">
            <a:spLocks/>
          </p:cNvSpPr>
          <p:nvPr/>
        </p:nvSpPr>
        <p:spPr>
          <a:xfrm>
            <a:off x="437230" y="149995"/>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Overall experience of pharmacy services: 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1857411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NHS dental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2" name="TextBox 6">
            <a:extLst>
              <a:ext uri="{FF2B5EF4-FFF2-40B4-BE49-F238E27FC236}">
                <a16:creationId xmlns:a16="http://schemas.microsoft.com/office/drawing/2014/main" id="{DF1873FC-E222-0968-82F6-3A7BFEE4654D}"/>
              </a:ext>
            </a:extLst>
          </p:cNvPr>
          <p:cNvSpPr txBox="1"/>
          <p:nvPr/>
        </p:nvSpPr>
        <p:spPr>
          <a:xfrm>
            <a:off x="274160" y="2197894"/>
            <a:ext cx="6924195"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 PCN range within ICS has not been included for these questions, as we do not know the location of patients' dental practices, therefore the results about experience with NHS dentistry services are not attributable at PCN level.</a:t>
            </a:r>
          </a:p>
        </p:txBody>
      </p:sp>
    </p:spTree>
    <p:extLst>
      <p:ext uri="{BB962C8B-B14F-4D97-AF65-F5344CB8AC3E}">
        <p14:creationId xmlns:p14="http://schemas.microsoft.com/office/powerpoint/2010/main" val="29403915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Q52. Overall, how would you describe your experience of NHS dental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e1fd3fc2f54c530">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882731760"/>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4d66735ed50c530">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886073034"/>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32" name="D_74a5f1c47dad45d2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98643507"/>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tried to get an NHS dental appointment in the last 2 years. National (370,796); ICS 2024 (8,639).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74a5f1c47dad45d2"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65430740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00330891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427642666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320041276"/>
              </p:ext>
            </p:extLst>
          </p:nvPr>
        </p:nvGraphicFramePr>
        <p:xfrm>
          <a:off x="4301664" y="2307457"/>
          <a:ext cx="3471702" cy="236373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681e15b5fc25c530">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434255086"/>
              </p:ext>
            </p:extLst>
          </p:nvPr>
        </p:nvGraphicFramePr>
        <p:xfrm>
          <a:off x="4512687" y="2415401"/>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4a0a3bfe5b74c530">
            <a:extLst>
              <a:ext uri="{FF2B5EF4-FFF2-40B4-BE49-F238E27FC236}">
                <a16:creationId xmlns:a16="http://schemas.microsoft.com/office/drawing/2014/main" id="{5E5B5966-9077-6FC6-0052-0CD35534D594}"/>
              </a:ext>
            </a:extLst>
          </p:cNvPr>
          <p:cNvGraphicFramePr>
            <a:graphicFrameLocks/>
          </p:cNvGraphicFramePr>
          <p:nvPr>
            <p:extLst>
              <p:ext uri="{D42A27DB-BD31-4B8C-83A1-F6EECF244321}">
                <p14:modId xmlns:p14="http://schemas.microsoft.com/office/powerpoint/2010/main" val="4048305903"/>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37268458-84A6-83D9-36E2-C71DDC2E07A1}"/>
              </a:ext>
            </a:extLst>
          </p:cNvPr>
          <p:cNvSpPr txBox="1"/>
          <p:nvPr/>
        </p:nvSpPr>
        <p:spPr>
          <a:xfrm>
            <a:off x="367677" y="497879"/>
            <a:ext cx="11629048" cy="338554"/>
          </a:xfrm>
          <a:prstGeom prst="rect">
            <a:avLst/>
          </a:prstGeom>
          <a:noFill/>
        </p:spPr>
        <p:txBody>
          <a:bodyPr wrap="square">
            <a:spAutoFit/>
          </a:bodyPr>
          <a:lstStyle/>
          <a:p>
            <a:r>
              <a:rPr lang="en-GB" sz="1600" b="0" dirty="0"/>
              <a:t>SUSSEX INTEGRATED CARE SYSTEM</a:t>
            </a:r>
            <a:endParaRPr lang="en-GB" sz="1600" dirty="0"/>
          </a:p>
        </p:txBody>
      </p:sp>
      <p:sp>
        <p:nvSpPr>
          <p:cNvPr id="8" name="Title 4">
            <a:extLst>
              <a:ext uri="{FF2B5EF4-FFF2-40B4-BE49-F238E27FC236}">
                <a16:creationId xmlns:a16="http://schemas.microsoft.com/office/drawing/2014/main" id="{5F59E463-B8DE-C442-3BEE-132C922D894C}"/>
              </a:ext>
            </a:extLst>
          </p:cNvPr>
          <p:cNvSpPr>
            <a:spLocks noGrp="1"/>
          </p:cNvSpPr>
          <p:nvPr>
            <p:ph type="title"/>
          </p:nvPr>
        </p:nvSpPr>
        <p:spPr>
          <a:xfrm>
            <a:off x="437230" y="93466"/>
            <a:ext cx="9615847" cy="555912"/>
          </a:xfrm>
        </p:spPr>
        <p:txBody>
          <a:bodyPr/>
          <a:lstStyle/>
          <a:p>
            <a:pPr>
              <a:lnSpc>
                <a:spcPct val="118000"/>
              </a:lnSpc>
              <a:spcBef>
                <a:spcPts val="600"/>
              </a:spcBef>
            </a:pPr>
            <a:r>
              <a:rPr lang="en-GB" sz="2500" dirty="0"/>
              <a:t>Overall experience of NHS dental services</a:t>
            </a:r>
          </a:p>
        </p:txBody>
      </p:sp>
    </p:spTree>
    <p:extLst>
      <p:ext uri="{BB962C8B-B14F-4D97-AF65-F5344CB8AC3E}">
        <p14:creationId xmlns:p14="http://schemas.microsoft.com/office/powerpoint/2010/main" val="544109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r>
              <a:rPr lang="en-GB" sz="1300" kern="0" dirty="0">
                <a:ea typeface="Roboto" panose="02000000000000000000" pitchFamily="2" charset="0"/>
              </a:rPr>
              <a:t>For example, taking an ICS where </a:t>
            </a:r>
            <a:r>
              <a:rPr lang="en-GB" sz="1400" dirty="0"/>
              <a:t>16,662</a:t>
            </a:r>
            <a:r>
              <a:rPr lang="en-GB" sz="1300" kern="0" dirty="0">
                <a:ea typeface="Roboto" panose="02000000000000000000" pitchFamily="2" charset="0"/>
              </a:rPr>
              <a:t> people responded and where 30% gave a particular answer, there is a 95% likelihood that the true value (which would have been obtained if the whole population had taken part in the survey) will fall within the range of +/-1.03 percentage points from that question’s result (i.e. between 28.97% and 31.03%).</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956719411"/>
              </p:ext>
            </p:extLst>
          </p:nvPr>
        </p:nvGraphicFramePr>
        <p:xfrm>
          <a:off x="4333875" y="2503451"/>
          <a:ext cx="3524250" cy="2815590"/>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699,790</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16,662</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1.12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548</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3.38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5.63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60</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503204"/>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2.5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27.3%, </a:t>
            </a:r>
            <a:r>
              <a:rPr lang="en-GB" sz="1400" dirty="0"/>
              <a:t>based on </a:t>
            </a:r>
            <a:r>
              <a:rPr lang="en-GB" sz="1400" b="1" dirty="0">
                <a:solidFill>
                  <a:srgbClr val="005EB8"/>
                </a:solidFill>
                <a:ea typeface="Roboto" panose="02000000000000000000" pitchFamily="2" charset="0"/>
              </a:rPr>
              <a:t>699,790 </a:t>
            </a:r>
            <a:r>
              <a:rPr lang="en-GB" sz="1400" dirty="0"/>
              <a:t>completed surveys. </a:t>
            </a:r>
          </a:p>
          <a:p>
            <a:pPr marL="285750" indent="-285750">
              <a:lnSpc>
                <a:spcPct val="100000"/>
              </a:lnSpc>
              <a:buClr>
                <a:srgbClr val="005EB8"/>
              </a:buClr>
              <a:buSzPct val="150000"/>
              <a:buFont typeface="Arial" panose="020B0604020202020204" pitchFamily="34" charset="0"/>
              <a:buChar char="•"/>
            </a:pPr>
            <a:r>
              <a:rPr lang="en-GB" sz="1400" dirty="0"/>
              <a:t>Participants can complete the</a:t>
            </a:r>
            <a:r>
              <a:rPr lang="en-GB" sz="1400" b="1" dirty="0"/>
              <a:t> </a:t>
            </a:r>
            <a:r>
              <a:rPr lang="en-GB" sz="1400" b="1" dirty="0">
                <a:solidFill>
                  <a:srgbClr val="005EB8"/>
                </a:solidFill>
                <a:ea typeface="Roboto" panose="02000000000000000000" pitchFamily="2" charset="0"/>
              </a:rPr>
              <a:t>survey online</a:t>
            </a:r>
            <a:r>
              <a:rPr lang="en-GB" sz="1400" dirty="0"/>
              <a:t>, also with the option of filling out a paper questionnaire or completing via telephone. </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https://gp-patient.co.uk/surveysandreports</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699,790</a:t>
            </a:r>
          </a:p>
          <a:p>
            <a:pPr algn="l"/>
            <a:r>
              <a:rPr lang="en-GB" sz="1600" b="1" kern="0" dirty="0">
                <a:solidFill>
                  <a:schemeClr val="bg1"/>
                </a:solidFill>
              </a:rPr>
              <a:t>Completed surveys in the 2024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2.5 million</a:t>
            </a:r>
            <a:br>
              <a:rPr lang="en-GB" b="1" dirty="0">
                <a:solidFill>
                  <a:schemeClr val="bg1"/>
                </a:solidFill>
                <a:highlight>
                  <a:srgbClr val="FFFF00"/>
                </a:highlight>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27.3%</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61</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4"/>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compare the relationship between questions using the crosstab function.</a:t>
            </a:r>
            <a:endParaRPr lang="en-GB" sz="1400" dirty="0">
              <a:solidFill>
                <a:srgbClr val="005EB8"/>
              </a:solidFill>
              <a:ea typeface="Roboto" panose="02000000000000000000" pitchFamily="2" charset="0"/>
            </a:endParaRPr>
          </a:p>
          <a:p>
            <a:pPr>
              <a:lnSpc>
                <a:spcPct val="100000"/>
              </a:lnSpc>
              <a:buClr>
                <a:srgbClr val="597EB3"/>
              </a:buClr>
              <a:buSzPct val="150000"/>
            </a:pPr>
            <a:endParaRPr lang="en-GB" sz="1400" dirty="0">
              <a:solidFill>
                <a:srgbClr val="005EB8"/>
              </a:solidFill>
            </a:endParaRPr>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5">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xmlns:a14="http://schemas.microsoft.com/office/drawing/2010/main">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FAB909D2035A345A9E4149139BE13AC" ma:contentTypeVersion="20" ma:contentTypeDescription="Create a new document." ma:contentTypeScope="" ma:versionID="74fb7e07138cb6642e4964aa2b9c0087">
  <xsd:schema xmlns:xsd="http://www.w3.org/2001/XMLSchema" xmlns:xs="http://www.w3.org/2001/XMLSchema" xmlns:p="http://schemas.microsoft.com/office/2006/metadata/properties" xmlns:ns1="http://schemas.microsoft.com/sharepoint/v3" xmlns:ns2="8fb53b4f-1204-4cd9-8a55-a9d7af4fbf3e" xmlns:ns3="9d2b163f-2795-4980-a00f-d619f53f7de8" xmlns:ns4="cccaf3ac-2de9-44d4-aa31-54302fceb5f7" targetNamespace="http://schemas.microsoft.com/office/2006/metadata/properties" ma:root="true" ma:fieldsID="be0f3d0247cdc5f5e7e4f20eb17769cc" ns1:_="" ns2:_="" ns3:_="" ns4:_="">
    <xsd:import namespace="http://schemas.microsoft.com/sharepoint/v3"/>
    <xsd:import namespace="8fb53b4f-1204-4cd9-8a55-a9d7af4fbf3e"/>
    <xsd:import namespace="9d2b163f-2795-4980-a00f-d619f53f7de8"/>
    <xsd:import namespace="cccaf3ac-2de9-44d4-aa31-54302fceb5f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element ref="ns2:MediaServiceOCR" minOccurs="0"/>
                <xsd:element ref="ns1:_ip_UnifiedCompliancePolicyProperties" minOccurs="0"/>
                <xsd:element ref="ns1:_ip_UnifiedCompliancePolicyUIAction" minOccurs="0"/>
                <xsd:element ref="ns2:MediaServiceLocation" minOccurs="0"/>
                <xsd:element ref="ns2:MediaLengthInSeconds" minOccurs="0"/>
                <xsd:element ref="ns2:lcf76f155ced4ddcb4097134ff3c332f" minOccurs="0"/>
                <xsd:element ref="ns4: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9" nillable="true" ma:displayName="Unified Compliance Policy Properties" ma:hidden="true" ma:internalName="_ip_UnifiedCompliancePolicyProperties">
      <xsd:simpleType>
        <xsd:restriction base="dms:Note"/>
      </xsd:simpleType>
    </xsd:element>
    <xsd:element name="_ip_UnifiedCompliancePolicyUIAction" ma:index="20"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fb53b4f-1204-4cd9-8a55-a9d7af4fbf3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21" nillable="true" ma:displayName="Location" ma:internalName="MediaServiceLocation" ma:readOnly="true">
      <xsd:simpleType>
        <xsd:restriction base="dms:Text"/>
      </xsd:simpleType>
    </xsd:element>
    <xsd:element name="MediaLengthInSeconds" ma:index="22" nillable="true" ma:displayName="Length (seconds)" ma:internalName="MediaLengthInSeconds" ma:readOnly="true">
      <xsd:simpleType>
        <xsd:restriction base="dms:Unknown"/>
      </xsd:simpleType>
    </xsd:element>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443b0bdb-28a8-4814-9fb9-624c17c095fc"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6"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7"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d2b163f-2795-4980-a00f-d619f53f7de8"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ccaf3ac-2de9-44d4-aa31-54302fceb5f7" elementFormDefault="qualified">
    <xsd:import namespace="http://schemas.microsoft.com/office/2006/documentManagement/types"/>
    <xsd:import namespace="http://schemas.microsoft.com/office/infopath/2007/PartnerControls"/>
    <xsd:element name="TaxCatchAll" ma:index="25" nillable="true" ma:displayName="Taxonomy Catch All Column" ma:hidden="true" ma:list="{2dd72fbd-e727-49a0-b69d-9c12a1d60425}" ma:internalName="TaxCatchAll" ma:showField="CatchAllData" ma:web="9d2b163f-2795-4980-a00f-d619f53f7de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cccaf3ac-2de9-44d4-aa31-54302fceb5f7" xsi:nil="true"/>
    <lcf76f155ced4ddcb4097134ff3c332f xmlns="8fb53b4f-1204-4cd9-8a55-a9d7af4fbf3e">
      <Terms xmlns="http://schemas.microsoft.com/office/infopath/2007/PartnerControls"/>
    </lcf76f155ced4ddcb4097134ff3c332f>
    <_ip_UnifiedCompliancePolicyUIAction xmlns="http://schemas.microsoft.com/sharepoint/v3" xsi:nil="true"/>
    <_ip_UnifiedCompliancePolicyProperties xmlns="http://schemas.microsoft.com/sharepoint/v3" xsi:nil="true"/>
  </documentManagement>
</p:properties>
</file>

<file path=customXml/itemProps1.xml><?xml version="1.0" encoding="utf-8"?>
<ds:datastoreItem xmlns:ds="http://schemas.openxmlformats.org/officeDocument/2006/customXml" ds:itemID="{98165626-6DD5-4B73-9B5A-2BBBADC7084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fb53b4f-1204-4cd9-8a55-a9d7af4fbf3e"/>
    <ds:schemaRef ds:uri="9d2b163f-2795-4980-a00f-d619f53f7de8"/>
    <ds:schemaRef ds:uri="cccaf3ac-2de9-44d4-aa31-54302fceb5f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76A31D0-D410-459F-8B3A-5041DA332E84}">
  <ds:schemaRefs>
    <ds:schemaRef ds:uri="http://schemas.microsoft.com/sharepoint/v3/contenttype/forms"/>
  </ds:schemaRefs>
</ds:datastoreItem>
</file>

<file path=customXml/itemProps3.xml><?xml version="1.0" encoding="utf-8"?>
<ds:datastoreItem xmlns:ds="http://schemas.openxmlformats.org/officeDocument/2006/customXml" ds:itemID="{C7752AC9-3141-4DBE-9E93-91151A710F39}">
  <ds:schemaRefs>
    <ds:schemaRef ds:uri="http://schemas.microsoft.com/sharepoint/v3"/>
    <ds:schemaRef ds:uri="9d2b163f-2795-4980-a00f-d619f53f7de8"/>
    <ds:schemaRef ds:uri="http://purl.org/dc/elements/1.1/"/>
    <ds:schemaRef ds:uri="http://purl.org/dc/terms/"/>
    <ds:schemaRef ds:uri="http://purl.org/dc/dcmitype/"/>
    <ds:schemaRef ds:uri="cccaf3ac-2de9-44d4-aa31-54302fceb5f7"/>
    <ds:schemaRef ds:uri="http://schemas.microsoft.com/office/2006/documentManagement/types"/>
    <ds:schemaRef ds:uri="8fb53b4f-1204-4cd9-8a55-a9d7af4fbf3e"/>
    <ds:schemaRef ds:uri="http://schemas.microsoft.com/office/infopath/2007/PartnerControls"/>
    <ds:schemaRef ds:uri="http://schemas.openxmlformats.org/package/2006/metadata/core-properties"/>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
  <TotalTime>23443</TotalTime>
  <Words>9374</Words>
  <Application>Microsoft Office PowerPoint</Application>
  <PresentationFormat>Widescreen</PresentationFormat>
  <Paragraphs>1926</Paragraphs>
  <Slides>61</Slides>
  <Notes>61</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61</vt:i4>
      </vt:variant>
    </vt:vector>
  </HeadingPairs>
  <TitlesOfParts>
    <vt:vector size="71" baseType="lpstr">
      <vt:lpstr>Arial</vt:lpstr>
      <vt:lpstr>Arial Black</vt:lpstr>
      <vt:lpstr>Arial MT Std Light</vt:lpstr>
      <vt:lpstr>Helvetica Neue</vt:lpstr>
      <vt:lpstr>HelveticaNeueLT Std Lt Cn</vt:lpstr>
      <vt:lpstr>Roboto</vt:lpstr>
      <vt:lpstr>Segoe UI</vt:lpstr>
      <vt:lpstr>Wingdings</vt:lpstr>
      <vt:lpstr>IPSOS - Classical Template - 16x9</vt:lpstr>
      <vt:lpstr>Diapositive think-cell</vt:lpstr>
      <vt:lpstr>PowerPoint Presentation</vt:lpstr>
      <vt:lpstr>Contents</vt:lpstr>
      <vt:lpstr>Introduction, background and guidance</vt:lpstr>
      <vt:lpstr>Introduction</vt:lpstr>
      <vt:lpstr>Background information about the survey </vt:lpstr>
      <vt:lpstr>How to use this data for improvement</vt:lpstr>
      <vt:lpstr>Interpreting the results</vt:lpstr>
      <vt:lpstr>Overall experience of GP practice</vt:lpstr>
      <vt:lpstr>PowerPoint Presentation</vt:lpstr>
      <vt:lpstr>PowerPoint Presentation</vt:lpstr>
      <vt:lpstr>Overall experience: how the results vary by PCN within the ICS</vt:lpstr>
      <vt:lpstr>Use of online GP services</vt:lpstr>
      <vt:lpstr>Use of online GP services in the last 12 months</vt:lpstr>
      <vt:lpstr>Contacting GP practice</vt:lpstr>
      <vt:lpstr>Ease of contacting GP practice on the phone</vt:lpstr>
      <vt:lpstr>Ease of contacting GP practice on the phone: how the results vary by PCN within the ICS</vt:lpstr>
      <vt:lpstr>Ease of contacting GP practice using their website</vt:lpstr>
      <vt:lpstr>Ease of contacting GP practice using their website: how the results vary by PCN within the ICS</vt:lpstr>
      <vt:lpstr>Ease of contacting GP practice using the NHS App</vt:lpstr>
      <vt:lpstr>Ease of contacting GP practice using the NHS App: how the results vary by PCN within the ICS</vt:lpstr>
      <vt:lpstr>Method of contacting GP practice</vt:lpstr>
      <vt:lpstr>Outcome of phoning GP practice</vt:lpstr>
      <vt:lpstr>Next step in dealing with request after contacting GP practice</vt:lpstr>
      <vt:lpstr>Next step in dealing with request after contacting GP practice: how the results vary by PCN within the ICS</vt:lpstr>
      <vt:lpstr>Time taken to know next step</vt:lpstr>
      <vt:lpstr>Time taken to know next step: how the results vary by PCN within the ICS</vt:lpstr>
      <vt:lpstr>Overall experience of contacting GP practice</vt:lpstr>
      <vt:lpstr>Overall experience of contacting GP practice: how the results vary by PCN within the ICS</vt:lpstr>
      <vt:lpstr>Last appointment</vt:lpstr>
      <vt:lpstr>How patients felt about appointment wait time</vt:lpstr>
      <vt:lpstr>How patients felt about appointment wait time: how the results vary by PCN within the ICS</vt:lpstr>
      <vt:lpstr>Type of appointment</vt:lpstr>
      <vt:lpstr>Perceptions of care at patients’ last appointment</vt:lpstr>
      <vt:lpstr>Listened to by healthcare professional</vt:lpstr>
      <vt:lpstr>Treated with care and concern by healthcare professional</vt:lpstr>
      <vt:lpstr>Mental wellbeing considered by healthcare professional</vt:lpstr>
      <vt:lpstr>Felt healthcare professional had information they needed</vt:lpstr>
      <vt:lpstr>Confidence and trust in healthcare professional</vt:lpstr>
      <vt:lpstr>Involved in decisions about care and treatment</vt:lpstr>
      <vt:lpstr>Needs met</vt:lpstr>
      <vt:lpstr>Care and concern</vt:lpstr>
      <vt:lpstr>Care and concern – in detail </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Services when GP practice is closed</vt:lpstr>
      <vt:lpstr>Overall experience of services when GP practice is closed</vt:lpstr>
      <vt:lpstr>Managing health conditions</vt:lpstr>
      <vt:lpstr>Support with managing conditions or illnesses</vt:lpstr>
      <vt:lpstr>PowerPoint Presentation</vt:lpstr>
      <vt:lpstr>Pharmacy services</vt:lpstr>
      <vt:lpstr>Pharmacy services used in the last 12 months</vt:lpstr>
      <vt:lpstr>Overall experience of pharmacy services</vt:lpstr>
      <vt:lpstr>PowerPoint Presentation</vt:lpstr>
      <vt:lpstr>NHS dental services</vt:lpstr>
      <vt:lpstr>Overall experience of NHS dental services</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Molly Dawson</cp:lastModifiedBy>
  <cp:revision>1057</cp:revision>
  <dcterms:created xsi:type="dcterms:W3CDTF">2020-01-09T15:19:38Z</dcterms:created>
  <dcterms:modified xsi:type="dcterms:W3CDTF">2024-07-03T10:17:32Z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0x0101005FAB909D2035A345A9E4149139BE13AC</vt:lpwstr>
  </property>
  <property fmtid="{D5CDD505-2E9C-101B-9397-08002B2CF9AE}" pid="3" name="MediaServiceImageTags">
    <vt:lpwstr/>
  </property>
</Properties>
</file>