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50</c:v>
                </c:pt>
                <c:pt idx="1">
                  <c:v>33</c:v>
                </c:pt>
                <c:pt idx="2">
                  <c:v>10</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84</c:v>
                </c:pt>
                <c:pt idx="1">
                  <c:v>84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6</c:v>
                </c:pt>
                <c:pt idx="1">
                  <c:v>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848960"/>
        <c:axId val="35850496"/>
      </c:lineChart>
      <c:catAx>
        <c:axId val="3584896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850496"/>
        <c:crosses val="autoZero"/>
        <c:auto val="1"/>
        <c:lblAlgn val="ctr"/>
        <c:lblOffset val="100"/>
        <c:noMultiLvlLbl val="0"/>
      </c:catAx>
      <c:valAx>
        <c:axId val="3585049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84896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2"/>
                <c:pt idx="0">
                  <c:v>CHORLEY AND SOUTH RIBBLE HEALTH PCN</c:v>
                </c:pt>
                <c:pt idx="1">
                  <c:v>HYNDBURN CENTRAL PCN</c:v>
                </c:pt>
                <c:pt idx="2">
                  <c:v>PENDLE WEST PCN</c:v>
                </c:pt>
                <c:pt idx="3">
                  <c:v>BAY PCN</c:v>
                </c:pt>
                <c:pt idx="4">
                  <c:v>SKELMERSDALE PCN</c:v>
                </c:pt>
                <c:pt idx="5">
                  <c:v>BLACKBURN NORTH PCN</c:v>
                </c:pt>
                <c:pt idx="6">
                  <c:v>BURNLEY WEST PCN</c:v>
                </c:pt>
                <c:pt idx="7">
                  <c:v>LANCASTER PCN</c:v>
                </c:pt>
                <c:pt idx="8">
                  <c:v>BLACKPOOL NORTH PCN</c:v>
                </c:pt>
                <c:pt idx="9">
                  <c:v>ROSSENDALE WEST PCN</c:v>
                </c:pt>
                <c:pt idx="10">
                  <c:v>CHORLEY EAST PCN</c:v>
                </c:pt>
                <c:pt idx="11">
                  <c:v>PRESTON NORTH &amp; EAST PCN</c:v>
                </c:pt>
                <c:pt idx="12">
                  <c:v>BLACKPOOL CENTRAL PCN</c:v>
                </c:pt>
                <c:pt idx="13">
                  <c:v>SOUTH RIBBLE MEDICAL GROUP PCN</c:v>
                </c:pt>
                <c:pt idx="14">
                  <c:v>BRIDGEDALE SOUTH RIBBLE PCN</c:v>
                </c:pt>
                <c:pt idx="15">
                  <c:v>BLACKPOOL CENTRAL WEST PCN</c:v>
                </c:pt>
                <c:pt idx="16">
                  <c:v>GREATER PRESTON PCN</c:v>
                </c:pt>
                <c:pt idx="17">
                  <c:v>LYTHAM ST ANNE'S &amp; ANSDELL (LSA) PCN</c:v>
                </c:pt>
                <c:pt idx="18">
                  <c:v>ICS</c:v>
                </c:pt>
                <c:pt idx="19">
                  <c:v>HYNDBURN RURAL PCN</c:v>
                </c:pt>
                <c:pt idx="20">
                  <c:v>BLACKBURN EAST PCN</c:v>
                </c:pt>
                <c:pt idx="21">
                  <c:v>PENDLE EAST PCN</c:v>
                </c:pt>
                <c:pt idx="22">
                  <c:v>BLACKBURN WEST PCN</c:v>
                </c:pt>
                <c:pt idx="23">
                  <c:v>NORTHERN PARISHES PCN</c:v>
                </c:pt>
                <c:pt idx="24">
                  <c:v>BURNLEY EAST PCN</c:v>
                </c:pt>
                <c:pt idx="25">
                  <c:v>CHORLEY CENTRAL PCN</c:v>
                </c:pt>
                <c:pt idx="26">
                  <c:v>ORMSKIRK PCN</c:v>
                </c:pt>
                <c:pt idx="27">
                  <c:v>BARROW AND MILLOM PCN</c:v>
                </c:pt>
                <c:pt idx="28">
                  <c:v>KENDAL PCN</c:v>
                </c:pt>
                <c:pt idx="29">
                  <c:v>WYRE RURAL EXTENDED NEIGHBOURHOOD (WREN) PCN</c:v>
                </c:pt>
                <c:pt idx="30">
                  <c:v>FLEETWOOD PCN</c:v>
                </c:pt>
                <c:pt idx="31">
                  <c:v>LEYLAND PCN</c:v>
                </c:pt>
                <c:pt idx="32">
                  <c:v>ROSSENDALE EAST PCN</c:v>
                </c:pt>
                <c:pt idx="33">
                  <c:v>WYRE INTEGRATED NEIGHBOURHOOD PCN</c:v>
                </c:pt>
                <c:pt idx="34">
                  <c:v>DARWEN PCN</c:v>
                </c:pt>
                <c:pt idx="35">
                  <c:v>BLACKPOOL SOUTH PCN</c:v>
                </c:pt>
                <c:pt idx="36">
                  <c:v>TORENTUM PCN</c:v>
                </c:pt>
                <c:pt idx="37">
                  <c:v>RIBBLESDALE PCN</c:v>
                </c:pt>
                <c:pt idx="38">
                  <c:v>MID FURNESS PCN</c:v>
                </c:pt>
                <c:pt idx="39">
                  <c:v>CARNFORTH AND MILNTHORPE PCN</c:v>
                </c:pt>
                <c:pt idx="40">
                  <c:v>GRANGE AND LAKES PCN</c:v>
                </c:pt>
                <c:pt idx="41">
                  <c:v>WESTERN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42"/>
                <c:pt idx="0">
                  <c:v>CHORLEY AND SOUTH RIBBLE HEALTH PCN</c:v>
                </c:pt>
                <c:pt idx="1">
                  <c:v>HYNDBURN CENTRAL PCN</c:v>
                </c:pt>
                <c:pt idx="2">
                  <c:v>PENDLE WEST PCN</c:v>
                </c:pt>
                <c:pt idx="3">
                  <c:v>BAY PCN</c:v>
                </c:pt>
                <c:pt idx="4">
                  <c:v>SKELMERSDALE PCN</c:v>
                </c:pt>
                <c:pt idx="5">
                  <c:v>BLACKBURN NORTH PCN</c:v>
                </c:pt>
                <c:pt idx="6">
                  <c:v>BURNLEY WEST PCN</c:v>
                </c:pt>
                <c:pt idx="7">
                  <c:v>LANCASTER PCN</c:v>
                </c:pt>
                <c:pt idx="8">
                  <c:v>BLACKPOOL NORTH PCN</c:v>
                </c:pt>
                <c:pt idx="9">
                  <c:v>ROSSENDALE WEST PCN</c:v>
                </c:pt>
                <c:pt idx="10">
                  <c:v>CHORLEY EAST PCN</c:v>
                </c:pt>
                <c:pt idx="11">
                  <c:v>PRESTON NORTH &amp; EAST PCN</c:v>
                </c:pt>
                <c:pt idx="12">
                  <c:v>BLACKPOOL CENTRAL PCN</c:v>
                </c:pt>
                <c:pt idx="13">
                  <c:v>SOUTH RIBBLE MEDICAL GROUP PCN</c:v>
                </c:pt>
                <c:pt idx="14">
                  <c:v>BRIDGEDALE SOUTH RIBBLE PCN</c:v>
                </c:pt>
                <c:pt idx="15">
                  <c:v>BLACKPOOL CENTRAL WEST PCN</c:v>
                </c:pt>
                <c:pt idx="16">
                  <c:v>GREATER PRESTON PCN</c:v>
                </c:pt>
                <c:pt idx="17">
                  <c:v>LYTHAM ST ANNE'S &amp; ANSDELL (LSA) PCN</c:v>
                </c:pt>
                <c:pt idx="18">
                  <c:v>ICS</c:v>
                </c:pt>
                <c:pt idx="19">
                  <c:v>HYNDBURN RURAL PCN</c:v>
                </c:pt>
                <c:pt idx="20">
                  <c:v>BLACKBURN EAST PCN</c:v>
                </c:pt>
                <c:pt idx="21">
                  <c:v>PENDLE EAST PCN</c:v>
                </c:pt>
                <c:pt idx="22">
                  <c:v>BLACKBURN WEST PCN</c:v>
                </c:pt>
                <c:pt idx="23">
                  <c:v>NORTHERN PARISHES PCN</c:v>
                </c:pt>
                <c:pt idx="24">
                  <c:v>BURNLEY EAST PCN</c:v>
                </c:pt>
                <c:pt idx="25">
                  <c:v>CHORLEY CENTRAL PCN</c:v>
                </c:pt>
                <c:pt idx="26">
                  <c:v>ORMSKIRK PCN</c:v>
                </c:pt>
                <c:pt idx="27">
                  <c:v>BARROW AND MILLOM PCN</c:v>
                </c:pt>
                <c:pt idx="28">
                  <c:v>KENDAL PCN</c:v>
                </c:pt>
                <c:pt idx="29">
                  <c:v>WYRE RURAL EXTENDED NEIGHBOURHOOD (WREN) PCN</c:v>
                </c:pt>
                <c:pt idx="30">
                  <c:v>FLEETWOOD PCN</c:v>
                </c:pt>
                <c:pt idx="31">
                  <c:v>LEYLAND PCN</c:v>
                </c:pt>
                <c:pt idx="32">
                  <c:v>ROSSENDALE EAST PCN</c:v>
                </c:pt>
                <c:pt idx="33">
                  <c:v>WYRE INTEGRATED NEIGHBOURHOOD PCN</c:v>
                </c:pt>
                <c:pt idx="34">
                  <c:v>DARWEN PCN</c:v>
                </c:pt>
                <c:pt idx="35">
                  <c:v>BLACKPOOL SOUTH PCN</c:v>
                </c:pt>
                <c:pt idx="36">
                  <c:v>TORENTUM PCN</c:v>
                </c:pt>
                <c:pt idx="37">
                  <c:v>RIBBLESDALE PCN</c:v>
                </c:pt>
                <c:pt idx="38">
                  <c:v>MID FURNESS PCN</c:v>
                </c:pt>
                <c:pt idx="39">
                  <c:v>CARNFORTH AND MILNTHORPE PCN</c:v>
                </c:pt>
                <c:pt idx="40">
                  <c:v>GRANGE AND LAKES PCN</c:v>
                </c:pt>
                <c:pt idx="41">
                  <c:v>WESTERN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2"/>
                <c:pt idx="0">
                  <c:v>CHORLEY AND SOUTH RIBBLE HEALTH PCN</c:v>
                </c:pt>
                <c:pt idx="1">
                  <c:v>HYNDBURN CENTRAL PCN</c:v>
                </c:pt>
                <c:pt idx="2">
                  <c:v>PENDLE WEST PCN</c:v>
                </c:pt>
                <c:pt idx="3">
                  <c:v>BAY PCN</c:v>
                </c:pt>
                <c:pt idx="4">
                  <c:v>SKELMERSDALE PCN</c:v>
                </c:pt>
                <c:pt idx="5">
                  <c:v>BLACKBURN NORTH PCN</c:v>
                </c:pt>
                <c:pt idx="6">
                  <c:v>BURNLEY WEST PCN</c:v>
                </c:pt>
                <c:pt idx="7">
                  <c:v>LANCASTER PCN</c:v>
                </c:pt>
                <c:pt idx="8">
                  <c:v>BLACKPOOL NORTH PCN</c:v>
                </c:pt>
                <c:pt idx="9">
                  <c:v>ROSSENDALE WEST PCN</c:v>
                </c:pt>
                <c:pt idx="10">
                  <c:v>CHORLEY EAST PCN</c:v>
                </c:pt>
                <c:pt idx="11">
                  <c:v>PRESTON NORTH &amp; EAST PCN</c:v>
                </c:pt>
                <c:pt idx="12">
                  <c:v>BLACKPOOL CENTRAL PCN</c:v>
                </c:pt>
                <c:pt idx="13">
                  <c:v>SOUTH RIBBLE MEDICAL GROUP PCN</c:v>
                </c:pt>
                <c:pt idx="14">
                  <c:v>BRIDGEDALE SOUTH RIBBLE PCN</c:v>
                </c:pt>
                <c:pt idx="15">
                  <c:v>BLACKPOOL CENTRAL WEST PCN</c:v>
                </c:pt>
                <c:pt idx="16">
                  <c:v>GREATER PRESTON PCN</c:v>
                </c:pt>
                <c:pt idx="17">
                  <c:v>LYTHAM ST ANNE'S &amp; ANSDELL (LSA) PCN</c:v>
                </c:pt>
                <c:pt idx="18">
                  <c:v>ICS</c:v>
                </c:pt>
                <c:pt idx="19">
                  <c:v>HYNDBURN RURAL PCN</c:v>
                </c:pt>
                <c:pt idx="20">
                  <c:v>BLACKBURN EAST PCN</c:v>
                </c:pt>
                <c:pt idx="21">
                  <c:v>PENDLE EAST PCN</c:v>
                </c:pt>
                <c:pt idx="22">
                  <c:v>BLACKBURN WEST PCN</c:v>
                </c:pt>
                <c:pt idx="23">
                  <c:v>NORTHERN PARISHES PCN</c:v>
                </c:pt>
                <c:pt idx="24">
                  <c:v>BURNLEY EAST PCN</c:v>
                </c:pt>
                <c:pt idx="25">
                  <c:v>CHORLEY CENTRAL PCN</c:v>
                </c:pt>
                <c:pt idx="26">
                  <c:v>ORMSKIRK PCN</c:v>
                </c:pt>
                <c:pt idx="27">
                  <c:v>BARROW AND MILLOM PCN</c:v>
                </c:pt>
                <c:pt idx="28">
                  <c:v>KENDAL PCN</c:v>
                </c:pt>
                <c:pt idx="29">
                  <c:v>WYRE RURAL EXTENDED NEIGHBOURHOOD (WREN) PCN</c:v>
                </c:pt>
                <c:pt idx="30">
                  <c:v>FLEETWOOD PCN</c:v>
                </c:pt>
                <c:pt idx="31">
                  <c:v>LEYLAND PCN</c:v>
                </c:pt>
                <c:pt idx="32">
                  <c:v>ROSSENDALE EAST PCN</c:v>
                </c:pt>
                <c:pt idx="33">
                  <c:v>WYRE INTEGRATED NEIGHBOURHOOD PCN</c:v>
                </c:pt>
                <c:pt idx="34">
                  <c:v>DARWEN PCN</c:v>
                </c:pt>
                <c:pt idx="35">
                  <c:v>BLACKPOOL SOUTH PCN</c:v>
                </c:pt>
                <c:pt idx="36">
                  <c:v>TORENTUM PCN</c:v>
                </c:pt>
                <c:pt idx="37">
                  <c:v>RIBBLESDALE PCN</c:v>
                </c:pt>
                <c:pt idx="38">
                  <c:v>MID FURNESS PCN</c:v>
                </c:pt>
                <c:pt idx="39">
                  <c:v>CARNFORTH AND MILNTHORPE PCN</c:v>
                </c:pt>
                <c:pt idx="40">
                  <c:v>GRANGE AND LAKES PCN</c:v>
                </c:pt>
                <c:pt idx="41">
                  <c:v>WESTERN DALES PCN</c:v>
                </c:pt>
              </c:strCache>
            </c:strRef>
          </c:cat>
          <c:val>
            <c:numRef>
              <c:f>Sheet1!$F$2:$F$45</c:f>
              <c:numCache>
                <c:formatCode>General</c:formatCode>
                <c:ptCount val="44"/>
                <c:pt idx="0">
                  <c:v>0.64</c:v>
                </c:pt>
                <c:pt idx="1">
                  <c:v>0.74</c:v>
                </c:pt>
                <c:pt idx="2">
                  <c:v>0.75</c:v>
                </c:pt>
                <c:pt idx="3">
                  <c:v>0.77</c:v>
                </c:pt>
                <c:pt idx="4">
                  <c:v>0.77</c:v>
                </c:pt>
                <c:pt idx="5">
                  <c:v>0.77</c:v>
                </c:pt>
                <c:pt idx="6">
                  <c:v>0.78</c:v>
                </c:pt>
                <c:pt idx="7">
                  <c:v>0.8</c:v>
                </c:pt>
                <c:pt idx="8">
                  <c:v>0.8</c:v>
                </c:pt>
                <c:pt idx="9">
                  <c:v>0.81</c:v>
                </c:pt>
                <c:pt idx="10">
                  <c:v>0.81</c:v>
                </c:pt>
                <c:pt idx="11">
                  <c:v>0.81</c:v>
                </c:pt>
                <c:pt idx="12">
                  <c:v>0.81</c:v>
                </c:pt>
                <c:pt idx="13">
                  <c:v>0.82</c:v>
                </c:pt>
                <c:pt idx="14">
                  <c:v>0.82</c:v>
                </c:pt>
                <c:pt idx="15">
                  <c:v>0.82</c:v>
                </c:pt>
                <c:pt idx="16">
                  <c:v>0.83</c:v>
                </c:pt>
                <c:pt idx="17">
                  <c:v>0.83</c:v>
                </c:pt>
                <c:pt idx="18">
                  <c:v>0.84</c:v>
                </c:pt>
                <c:pt idx="19">
                  <c:v>0.84</c:v>
                </c:pt>
                <c:pt idx="20">
                  <c:v>0.84</c:v>
                </c:pt>
                <c:pt idx="21">
                  <c:v>0.85</c:v>
                </c:pt>
                <c:pt idx="22">
                  <c:v>0.85</c:v>
                </c:pt>
                <c:pt idx="23">
                  <c:v>0.85</c:v>
                </c:pt>
                <c:pt idx="24">
                  <c:v>0.86</c:v>
                </c:pt>
                <c:pt idx="25">
                  <c:v>0.87</c:v>
                </c:pt>
                <c:pt idx="26">
                  <c:v>0.87</c:v>
                </c:pt>
                <c:pt idx="27">
                  <c:v>0.88</c:v>
                </c:pt>
                <c:pt idx="28">
                  <c:v>0.88</c:v>
                </c:pt>
                <c:pt idx="29">
                  <c:v>0.88</c:v>
                </c:pt>
                <c:pt idx="30">
                  <c:v>0.88</c:v>
                </c:pt>
                <c:pt idx="31">
                  <c:v>0.89</c:v>
                </c:pt>
                <c:pt idx="32">
                  <c:v>0.89</c:v>
                </c:pt>
                <c:pt idx="33">
                  <c:v>0.89</c:v>
                </c:pt>
                <c:pt idx="34">
                  <c:v>0.89</c:v>
                </c:pt>
                <c:pt idx="35">
                  <c:v>0.91</c:v>
                </c:pt>
                <c:pt idx="36">
                  <c:v>0.91</c:v>
                </c:pt>
                <c:pt idx="37">
                  <c:v>0.92</c:v>
                </c:pt>
                <c:pt idx="38">
                  <c:v>0.92</c:v>
                </c:pt>
                <c:pt idx="39">
                  <c:v>0.92</c:v>
                </c:pt>
                <c:pt idx="40">
                  <c:v>0.94</c:v>
                </c:pt>
                <c:pt idx="41">
                  <c:v>0.98</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42"/>
                <c:pt idx="0">
                  <c:v>CHORLEY AND SOUTH RIBBLE HEALTH PCN</c:v>
                </c:pt>
                <c:pt idx="1">
                  <c:v>HYNDBURN CENTRAL PCN</c:v>
                </c:pt>
                <c:pt idx="2">
                  <c:v>PENDLE WEST PCN</c:v>
                </c:pt>
                <c:pt idx="3">
                  <c:v>BAY PCN</c:v>
                </c:pt>
                <c:pt idx="4">
                  <c:v>SKELMERSDALE PCN</c:v>
                </c:pt>
                <c:pt idx="5">
                  <c:v>BLACKBURN NORTH PCN</c:v>
                </c:pt>
                <c:pt idx="6">
                  <c:v>BURNLEY WEST PCN</c:v>
                </c:pt>
                <c:pt idx="7">
                  <c:v>LANCASTER PCN</c:v>
                </c:pt>
                <c:pt idx="8">
                  <c:v>BLACKPOOL NORTH PCN</c:v>
                </c:pt>
                <c:pt idx="9">
                  <c:v>ROSSENDALE WEST PCN</c:v>
                </c:pt>
                <c:pt idx="10">
                  <c:v>CHORLEY EAST PCN</c:v>
                </c:pt>
                <c:pt idx="11">
                  <c:v>PRESTON NORTH &amp; EAST PCN</c:v>
                </c:pt>
                <c:pt idx="12">
                  <c:v>BLACKPOOL CENTRAL PCN</c:v>
                </c:pt>
                <c:pt idx="13">
                  <c:v>SOUTH RIBBLE MEDICAL GROUP PCN</c:v>
                </c:pt>
                <c:pt idx="14">
                  <c:v>BRIDGEDALE SOUTH RIBBLE PCN</c:v>
                </c:pt>
                <c:pt idx="15">
                  <c:v>BLACKPOOL CENTRAL WEST PCN</c:v>
                </c:pt>
                <c:pt idx="16">
                  <c:v>GREATER PRESTON PCN</c:v>
                </c:pt>
                <c:pt idx="17">
                  <c:v>LYTHAM ST ANNE'S &amp; ANSDELL (LSA) PCN</c:v>
                </c:pt>
                <c:pt idx="18">
                  <c:v>ICS</c:v>
                </c:pt>
                <c:pt idx="19">
                  <c:v>HYNDBURN RURAL PCN</c:v>
                </c:pt>
                <c:pt idx="20">
                  <c:v>BLACKBURN EAST PCN</c:v>
                </c:pt>
                <c:pt idx="21">
                  <c:v>PENDLE EAST PCN</c:v>
                </c:pt>
                <c:pt idx="22">
                  <c:v>BLACKBURN WEST PCN</c:v>
                </c:pt>
                <c:pt idx="23">
                  <c:v>NORTHERN PARISHES PCN</c:v>
                </c:pt>
                <c:pt idx="24">
                  <c:v>BURNLEY EAST PCN</c:v>
                </c:pt>
                <c:pt idx="25">
                  <c:v>CHORLEY CENTRAL PCN</c:v>
                </c:pt>
                <c:pt idx="26">
                  <c:v>ORMSKIRK PCN</c:v>
                </c:pt>
                <c:pt idx="27">
                  <c:v>BARROW AND MILLOM PCN</c:v>
                </c:pt>
                <c:pt idx="28">
                  <c:v>KENDAL PCN</c:v>
                </c:pt>
                <c:pt idx="29">
                  <c:v>WYRE RURAL EXTENDED NEIGHBOURHOOD (WREN) PCN</c:v>
                </c:pt>
                <c:pt idx="30">
                  <c:v>FLEETWOOD PCN</c:v>
                </c:pt>
                <c:pt idx="31">
                  <c:v>LEYLAND PCN</c:v>
                </c:pt>
                <c:pt idx="32">
                  <c:v>ROSSENDALE EAST PCN</c:v>
                </c:pt>
                <c:pt idx="33">
                  <c:v>WYRE INTEGRATED NEIGHBOURHOOD PCN</c:v>
                </c:pt>
                <c:pt idx="34">
                  <c:v>DARWEN PCN</c:v>
                </c:pt>
                <c:pt idx="35">
                  <c:v>BLACKPOOL SOUTH PCN</c:v>
                </c:pt>
                <c:pt idx="36">
                  <c:v>TORENTUM PCN</c:v>
                </c:pt>
                <c:pt idx="37">
                  <c:v>RIBBLESDALE PCN</c:v>
                </c:pt>
                <c:pt idx="38">
                  <c:v>MID FURNESS PCN</c:v>
                </c:pt>
                <c:pt idx="39">
                  <c:v>CARNFORTH AND MILNTHORPE PCN</c:v>
                </c:pt>
                <c:pt idx="40">
                  <c:v>GRANGE AND LAKES PCN</c:v>
                </c:pt>
                <c:pt idx="41">
                  <c:v>WESTERN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42"/>
                <c:pt idx="0">
                  <c:v>CHORLEY AND SOUTH RIBBLE HEALTH PCN</c:v>
                </c:pt>
                <c:pt idx="1">
                  <c:v>HYNDBURN CENTRAL PCN</c:v>
                </c:pt>
                <c:pt idx="2">
                  <c:v>PENDLE WEST PCN</c:v>
                </c:pt>
                <c:pt idx="3">
                  <c:v>BAY PCN</c:v>
                </c:pt>
                <c:pt idx="4">
                  <c:v>SKELMERSDALE PCN</c:v>
                </c:pt>
                <c:pt idx="5">
                  <c:v>BLACKBURN NORTH PCN</c:v>
                </c:pt>
                <c:pt idx="6">
                  <c:v>BURNLEY WEST PCN</c:v>
                </c:pt>
                <c:pt idx="7">
                  <c:v>LANCASTER PCN</c:v>
                </c:pt>
                <c:pt idx="8">
                  <c:v>BLACKPOOL NORTH PCN</c:v>
                </c:pt>
                <c:pt idx="9">
                  <c:v>ROSSENDALE WEST PCN</c:v>
                </c:pt>
                <c:pt idx="10">
                  <c:v>CHORLEY EAST PCN</c:v>
                </c:pt>
                <c:pt idx="11">
                  <c:v>PRESTON NORTH &amp; EAST PCN</c:v>
                </c:pt>
                <c:pt idx="12">
                  <c:v>BLACKPOOL CENTRAL PCN</c:v>
                </c:pt>
                <c:pt idx="13">
                  <c:v>SOUTH RIBBLE MEDICAL GROUP PCN</c:v>
                </c:pt>
                <c:pt idx="14">
                  <c:v>BRIDGEDALE SOUTH RIBBLE PCN</c:v>
                </c:pt>
                <c:pt idx="15">
                  <c:v>BLACKPOOL CENTRAL WEST PCN</c:v>
                </c:pt>
                <c:pt idx="16">
                  <c:v>GREATER PRESTON PCN</c:v>
                </c:pt>
                <c:pt idx="17">
                  <c:v>LYTHAM ST ANNE'S &amp; ANSDELL (LSA) PCN</c:v>
                </c:pt>
                <c:pt idx="18">
                  <c:v>ICS</c:v>
                </c:pt>
                <c:pt idx="19">
                  <c:v>HYNDBURN RURAL PCN</c:v>
                </c:pt>
                <c:pt idx="20">
                  <c:v>BLACKBURN EAST PCN</c:v>
                </c:pt>
                <c:pt idx="21">
                  <c:v>PENDLE EAST PCN</c:v>
                </c:pt>
                <c:pt idx="22">
                  <c:v>BLACKBURN WEST PCN</c:v>
                </c:pt>
                <c:pt idx="23">
                  <c:v>NORTHERN PARISHES PCN</c:v>
                </c:pt>
                <c:pt idx="24">
                  <c:v>BURNLEY EAST PCN</c:v>
                </c:pt>
                <c:pt idx="25">
                  <c:v>CHORLEY CENTRAL PCN</c:v>
                </c:pt>
                <c:pt idx="26">
                  <c:v>ORMSKIRK PCN</c:v>
                </c:pt>
                <c:pt idx="27">
                  <c:v>BARROW AND MILLOM PCN</c:v>
                </c:pt>
                <c:pt idx="28">
                  <c:v>KENDAL PCN</c:v>
                </c:pt>
                <c:pt idx="29">
                  <c:v>WYRE RURAL EXTENDED NEIGHBOURHOOD (WREN) PCN</c:v>
                </c:pt>
                <c:pt idx="30">
                  <c:v>FLEETWOOD PCN</c:v>
                </c:pt>
                <c:pt idx="31">
                  <c:v>LEYLAND PCN</c:v>
                </c:pt>
                <c:pt idx="32">
                  <c:v>ROSSENDALE EAST PCN</c:v>
                </c:pt>
                <c:pt idx="33">
                  <c:v>WYRE INTEGRATED NEIGHBOURHOOD PCN</c:v>
                </c:pt>
                <c:pt idx="34">
                  <c:v>DARWEN PCN</c:v>
                </c:pt>
                <c:pt idx="35">
                  <c:v>BLACKPOOL SOUTH PCN</c:v>
                </c:pt>
                <c:pt idx="36">
                  <c:v>TORENTUM PCN</c:v>
                </c:pt>
                <c:pt idx="37">
                  <c:v>RIBBLESDALE PCN</c:v>
                </c:pt>
                <c:pt idx="38">
                  <c:v>MID FURNESS PCN</c:v>
                </c:pt>
                <c:pt idx="39">
                  <c:v>CARNFORTH AND MILNTHORPE PCN</c:v>
                </c:pt>
                <c:pt idx="40">
                  <c:v>GRANGE AND LAKES PCN</c:v>
                </c:pt>
                <c:pt idx="41">
                  <c:v>WESTERN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612352"/>
        <c:axId val="3661081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2"/>
                <c:pt idx="0">
                  <c:v>CHORLEY AND SOUTH RIBBLE HEALTH PCN</c:v>
                </c:pt>
                <c:pt idx="1">
                  <c:v>HYNDBURN CENTRAL PCN</c:v>
                </c:pt>
                <c:pt idx="2">
                  <c:v>PENDLE WEST PCN</c:v>
                </c:pt>
                <c:pt idx="3">
                  <c:v>BAY PCN</c:v>
                </c:pt>
                <c:pt idx="4">
                  <c:v>SKELMERSDALE PCN</c:v>
                </c:pt>
                <c:pt idx="5">
                  <c:v>BLACKBURN NORTH PCN</c:v>
                </c:pt>
                <c:pt idx="6">
                  <c:v>BURNLEY WEST PCN</c:v>
                </c:pt>
                <c:pt idx="7">
                  <c:v>LANCASTER PCN</c:v>
                </c:pt>
                <c:pt idx="8">
                  <c:v>BLACKPOOL NORTH PCN</c:v>
                </c:pt>
                <c:pt idx="9">
                  <c:v>ROSSENDALE WEST PCN</c:v>
                </c:pt>
                <c:pt idx="10">
                  <c:v>CHORLEY EAST PCN</c:v>
                </c:pt>
                <c:pt idx="11">
                  <c:v>PRESTON NORTH &amp; EAST PCN</c:v>
                </c:pt>
                <c:pt idx="12">
                  <c:v>BLACKPOOL CENTRAL PCN</c:v>
                </c:pt>
                <c:pt idx="13">
                  <c:v>SOUTH RIBBLE MEDICAL GROUP PCN</c:v>
                </c:pt>
                <c:pt idx="14">
                  <c:v>BRIDGEDALE SOUTH RIBBLE PCN</c:v>
                </c:pt>
                <c:pt idx="15">
                  <c:v>BLACKPOOL CENTRAL WEST PCN</c:v>
                </c:pt>
                <c:pt idx="16">
                  <c:v>GREATER PRESTON PCN</c:v>
                </c:pt>
                <c:pt idx="17">
                  <c:v>LYTHAM ST ANNE'S &amp; ANSDELL (LSA) PCN</c:v>
                </c:pt>
                <c:pt idx="18">
                  <c:v>ICS</c:v>
                </c:pt>
                <c:pt idx="19">
                  <c:v>HYNDBURN RURAL PCN</c:v>
                </c:pt>
                <c:pt idx="20">
                  <c:v>BLACKBURN EAST PCN</c:v>
                </c:pt>
                <c:pt idx="21">
                  <c:v>PENDLE EAST PCN</c:v>
                </c:pt>
                <c:pt idx="22">
                  <c:v>BLACKBURN WEST PCN</c:v>
                </c:pt>
                <c:pt idx="23">
                  <c:v>NORTHERN PARISHES PCN</c:v>
                </c:pt>
                <c:pt idx="24">
                  <c:v>BURNLEY EAST PCN</c:v>
                </c:pt>
                <c:pt idx="25">
                  <c:v>CHORLEY CENTRAL PCN</c:v>
                </c:pt>
                <c:pt idx="26">
                  <c:v>ORMSKIRK PCN</c:v>
                </c:pt>
                <c:pt idx="27">
                  <c:v>BARROW AND MILLOM PCN</c:v>
                </c:pt>
                <c:pt idx="28">
                  <c:v>KENDAL PCN</c:v>
                </c:pt>
                <c:pt idx="29">
                  <c:v>WYRE RURAL EXTENDED NEIGHBOURHOOD (WREN) PCN</c:v>
                </c:pt>
                <c:pt idx="30">
                  <c:v>FLEETWOOD PCN</c:v>
                </c:pt>
                <c:pt idx="31">
                  <c:v>LEYLAND PCN</c:v>
                </c:pt>
                <c:pt idx="32">
                  <c:v>ROSSENDALE EAST PCN</c:v>
                </c:pt>
                <c:pt idx="33">
                  <c:v>WYRE INTEGRATED NEIGHBOURHOOD PCN</c:v>
                </c:pt>
                <c:pt idx="34">
                  <c:v>DARWEN PCN</c:v>
                </c:pt>
                <c:pt idx="35">
                  <c:v>BLACKPOOL SOUTH PCN</c:v>
                </c:pt>
                <c:pt idx="36">
                  <c:v>TORENTUM PCN</c:v>
                </c:pt>
                <c:pt idx="37">
                  <c:v>RIBBLESDALE PCN</c:v>
                </c:pt>
                <c:pt idx="38">
                  <c:v>MID FURNESS PCN</c:v>
                </c:pt>
                <c:pt idx="39">
                  <c:v>CARNFORTH AND MILNTHORPE PCN</c:v>
                </c:pt>
                <c:pt idx="40">
                  <c:v>GRANGE AND LAKES PCN</c:v>
                </c:pt>
                <c:pt idx="41">
                  <c:v>WESTERN DALES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42"/>
                <c:pt idx="0">
                  <c:v>CHORLEY AND SOUTH RIBBLE HEALTH PCN</c:v>
                </c:pt>
                <c:pt idx="1">
                  <c:v>HYNDBURN CENTRAL PCN</c:v>
                </c:pt>
                <c:pt idx="2">
                  <c:v>PENDLE WEST PCN</c:v>
                </c:pt>
                <c:pt idx="3">
                  <c:v>BAY PCN</c:v>
                </c:pt>
                <c:pt idx="4">
                  <c:v>SKELMERSDALE PCN</c:v>
                </c:pt>
                <c:pt idx="5">
                  <c:v>BLACKBURN NORTH PCN</c:v>
                </c:pt>
                <c:pt idx="6">
                  <c:v>BURNLEY WEST PCN</c:v>
                </c:pt>
                <c:pt idx="7">
                  <c:v>LANCASTER PCN</c:v>
                </c:pt>
                <c:pt idx="8">
                  <c:v>BLACKPOOL NORTH PCN</c:v>
                </c:pt>
                <c:pt idx="9">
                  <c:v>ROSSENDALE WEST PCN</c:v>
                </c:pt>
                <c:pt idx="10">
                  <c:v>CHORLEY EAST PCN</c:v>
                </c:pt>
                <c:pt idx="11">
                  <c:v>PRESTON NORTH &amp; EAST PCN</c:v>
                </c:pt>
                <c:pt idx="12">
                  <c:v>BLACKPOOL CENTRAL PCN</c:v>
                </c:pt>
                <c:pt idx="13">
                  <c:v>SOUTH RIBBLE MEDICAL GROUP PCN</c:v>
                </c:pt>
                <c:pt idx="14">
                  <c:v>BRIDGEDALE SOUTH RIBBLE PCN</c:v>
                </c:pt>
                <c:pt idx="15">
                  <c:v>BLACKPOOL CENTRAL WEST PCN</c:v>
                </c:pt>
                <c:pt idx="16">
                  <c:v>GREATER PRESTON PCN</c:v>
                </c:pt>
                <c:pt idx="17">
                  <c:v>LYTHAM ST ANNE'S &amp; ANSDELL (LSA) PCN</c:v>
                </c:pt>
                <c:pt idx="18">
                  <c:v>ICS</c:v>
                </c:pt>
                <c:pt idx="19">
                  <c:v>HYNDBURN RURAL PCN</c:v>
                </c:pt>
                <c:pt idx="20">
                  <c:v>BLACKBURN EAST PCN</c:v>
                </c:pt>
                <c:pt idx="21">
                  <c:v>PENDLE EAST PCN</c:v>
                </c:pt>
                <c:pt idx="22">
                  <c:v>BLACKBURN WEST PCN</c:v>
                </c:pt>
                <c:pt idx="23">
                  <c:v>NORTHERN PARISHES PCN</c:v>
                </c:pt>
                <c:pt idx="24">
                  <c:v>BURNLEY EAST PCN</c:v>
                </c:pt>
                <c:pt idx="25">
                  <c:v>CHORLEY CENTRAL PCN</c:v>
                </c:pt>
                <c:pt idx="26">
                  <c:v>ORMSKIRK PCN</c:v>
                </c:pt>
                <c:pt idx="27">
                  <c:v>BARROW AND MILLOM PCN</c:v>
                </c:pt>
                <c:pt idx="28">
                  <c:v>KENDAL PCN</c:v>
                </c:pt>
                <c:pt idx="29">
                  <c:v>WYRE RURAL EXTENDED NEIGHBOURHOOD (WREN) PCN</c:v>
                </c:pt>
                <c:pt idx="30">
                  <c:v>FLEETWOOD PCN</c:v>
                </c:pt>
                <c:pt idx="31">
                  <c:v>LEYLAND PCN</c:v>
                </c:pt>
                <c:pt idx="32">
                  <c:v>ROSSENDALE EAST PCN</c:v>
                </c:pt>
                <c:pt idx="33">
                  <c:v>WYRE INTEGRATED NEIGHBOURHOOD PCN</c:v>
                </c:pt>
                <c:pt idx="34">
                  <c:v>DARWEN PCN</c:v>
                </c:pt>
                <c:pt idx="35">
                  <c:v>BLACKPOOL SOUTH PCN</c:v>
                </c:pt>
                <c:pt idx="36">
                  <c:v>TORENTUM PCN</c:v>
                </c:pt>
                <c:pt idx="37">
                  <c:v>RIBBLESDALE PCN</c:v>
                </c:pt>
                <c:pt idx="38">
                  <c:v>MID FURNESS PCN</c:v>
                </c:pt>
                <c:pt idx="39">
                  <c:v>CARNFORTH AND MILNTHORPE PCN</c:v>
                </c:pt>
                <c:pt idx="40">
                  <c:v>GRANGE AND LAKES PCN</c:v>
                </c:pt>
                <c:pt idx="41">
                  <c:v>WESTERN DALES PCN</c:v>
                </c:pt>
              </c:strCache>
            </c:strRef>
          </c:cat>
          <c:val>
            <c:numRef>
              <c:f>Sheet1!$C$2:$C$45</c:f>
              <c:numCache>
                <c:formatCode>0%</c:formatCode>
                <c:ptCount val="44"/>
                <c:pt idx="0">
                  <c:v>0.64</c:v>
                </c:pt>
                <c:pt idx="1">
                  <c:v>0.74</c:v>
                </c:pt>
                <c:pt idx="2">
                  <c:v>0.75</c:v>
                </c:pt>
                <c:pt idx="3">
                  <c:v>0.77</c:v>
                </c:pt>
                <c:pt idx="4">
                  <c:v>0.77</c:v>
                </c:pt>
                <c:pt idx="5">
                  <c:v>0.77</c:v>
                </c:pt>
                <c:pt idx="6">
                  <c:v>0.78</c:v>
                </c:pt>
                <c:pt idx="7">
                  <c:v>0.8</c:v>
                </c:pt>
                <c:pt idx="8">
                  <c:v>0.8</c:v>
                </c:pt>
                <c:pt idx="9">
                  <c:v>0.81</c:v>
                </c:pt>
                <c:pt idx="10">
                  <c:v>0.81</c:v>
                </c:pt>
                <c:pt idx="11">
                  <c:v>0.81</c:v>
                </c:pt>
                <c:pt idx="12">
                  <c:v>0.81</c:v>
                </c:pt>
                <c:pt idx="13">
                  <c:v>0.82</c:v>
                </c:pt>
                <c:pt idx="14">
                  <c:v>0.82</c:v>
                </c:pt>
                <c:pt idx="15">
                  <c:v>0.82</c:v>
                </c:pt>
                <c:pt idx="16">
                  <c:v>0.83</c:v>
                </c:pt>
                <c:pt idx="17">
                  <c:v>0.83</c:v>
                </c:pt>
                <c:pt idx="18">
                  <c:v>-10</c:v>
                </c:pt>
                <c:pt idx="19">
                  <c:v>0.84</c:v>
                </c:pt>
                <c:pt idx="20">
                  <c:v>0.84</c:v>
                </c:pt>
                <c:pt idx="21">
                  <c:v>0.85</c:v>
                </c:pt>
                <c:pt idx="22">
                  <c:v>0.85</c:v>
                </c:pt>
                <c:pt idx="23">
                  <c:v>0.85</c:v>
                </c:pt>
                <c:pt idx="24">
                  <c:v>0.86</c:v>
                </c:pt>
                <c:pt idx="25">
                  <c:v>0.87</c:v>
                </c:pt>
                <c:pt idx="26">
                  <c:v>0.87</c:v>
                </c:pt>
                <c:pt idx="27">
                  <c:v>0.88</c:v>
                </c:pt>
                <c:pt idx="28">
                  <c:v>0.88</c:v>
                </c:pt>
                <c:pt idx="29">
                  <c:v>0.88</c:v>
                </c:pt>
                <c:pt idx="30">
                  <c:v>0.88</c:v>
                </c:pt>
                <c:pt idx="31">
                  <c:v>0.89</c:v>
                </c:pt>
                <c:pt idx="32">
                  <c:v>0.89</c:v>
                </c:pt>
                <c:pt idx="33">
                  <c:v>0.89</c:v>
                </c:pt>
                <c:pt idx="34">
                  <c:v>0.89</c:v>
                </c:pt>
                <c:pt idx="35">
                  <c:v>0.91</c:v>
                </c:pt>
                <c:pt idx="36">
                  <c:v>0.91</c:v>
                </c:pt>
                <c:pt idx="37">
                  <c:v>0.92</c:v>
                </c:pt>
                <c:pt idx="38">
                  <c:v>0.92</c:v>
                </c:pt>
                <c:pt idx="39">
                  <c:v>0.92</c:v>
                </c:pt>
                <c:pt idx="40">
                  <c:v>0.94</c:v>
                </c:pt>
                <c:pt idx="41">
                  <c:v>0.98</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0.84</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598528"/>
        <c:axId val="36600832"/>
      </c:lineChart>
      <c:catAx>
        <c:axId val="3659852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600832"/>
        <c:crosses val="autoZero"/>
        <c:auto val="1"/>
        <c:lblAlgn val="ctr"/>
        <c:lblOffset val="100"/>
        <c:noMultiLvlLbl val="0"/>
      </c:catAx>
      <c:valAx>
        <c:axId val="366008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598528"/>
        <c:crosses val="autoZero"/>
        <c:crossBetween val="between"/>
      </c:valAx>
      <c:valAx>
        <c:axId val="36610816"/>
        <c:scaling>
          <c:orientation val="minMax"/>
          <c:max val="1"/>
          <c:min val="0"/>
        </c:scaling>
        <c:delete val="0"/>
        <c:axPos val="r"/>
        <c:numFmt formatCode="0%" sourceLinked="1"/>
        <c:majorTickMark val="none"/>
        <c:minorTickMark val="none"/>
        <c:tickLblPos val="none"/>
        <c:spPr>
          <a:ln>
            <a:noFill/>
          </a:ln>
        </c:spPr>
        <c:crossAx val="36612352"/>
        <c:crosses val="max"/>
        <c:crossBetween val="between"/>
      </c:valAx>
      <c:catAx>
        <c:axId val="36612352"/>
        <c:scaling>
          <c:orientation val="minMax"/>
        </c:scaling>
        <c:delete val="1"/>
        <c:axPos val="b"/>
        <c:numFmt formatCode="General" sourceLinked="1"/>
        <c:majorTickMark val="out"/>
        <c:minorTickMark val="none"/>
        <c:tickLblPos val="nextTo"/>
        <c:crossAx val="3661081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22</c:v>
                </c:pt>
                <c:pt idx="1">
                  <c:v>48</c:v>
                </c:pt>
                <c:pt idx="2">
                  <c:v>20</c:v>
                </c:pt>
                <c:pt idx="3">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32</c:v>
                </c:pt>
                <c:pt idx="1">
                  <c:v>68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67</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33</c:v>
                </c:pt>
                <c:pt idx="1">
                  <c:v>31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2150144"/>
        <c:axId val="82151680"/>
      </c:lineChart>
      <c:catAx>
        <c:axId val="821501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2151680"/>
        <c:crosses val="autoZero"/>
        <c:auto val="1"/>
        <c:lblAlgn val="ctr"/>
        <c:lblOffset val="100"/>
        <c:noMultiLvlLbl val="0"/>
      </c:catAx>
      <c:valAx>
        <c:axId val="821516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21501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2"/>
                <c:pt idx="0">
                  <c:v>BAY PCN</c:v>
                </c:pt>
                <c:pt idx="1">
                  <c:v>CHORLEY AND SOUTH RIBBLE HEALTH PCN</c:v>
                </c:pt>
                <c:pt idx="2">
                  <c:v>HYNDBURN CENTRAL PCN</c:v>
                </c:pt>
                <c:pt idx="3">
                  <c:v>CHORLEY CENTRAL PCN</c:v>
                </c:pt>
                <c:pt idx="4">
                  <c:v>PENDLE WEST PCN</c:v>
                </c:pt>
                <c:pt idx="5">
                  <c:v>BURNLEY WEST PCN</c:v>
                </c:pt>
                <c:pt idx="6">
                  <c:v>LANCASTER PCN</c:v>
                </c:pt>
                <c:pt idx="7">
                  <c:v>SKELMERSDALE PCN</c:v>
                </c:pt>
                <c:pt idx="8">
                  <c:v>BLACKBURN NORTH PCN</c:v>
                </c:pt>
                <c:pt idx="9">
                  <c:v>ROSSENDALE WEST PCN</c:v>
                </c:pt>
                <c:pt idx="10">
                  <c:v>BLACKBURN EAST PCN</c:v>
                </c:pt>
                <c:pt idx="11">
                  <c:v>BURNLEY EAST PCN</c:v>
                </c:pt>
                <c:pt idx="12">
                  <c:v>LYTHAM ST ANNE'S &amp; ANSDELL (LSA) PCN</c:v>
                </c:pt>
                <c:pt idx="13">
                  <c:v>BLACKPOOL NORTH PCN</c:v>
                </c:pt>
                <c:pt idx="14">
                  <c:v>CHORLEY EAST PCN</c:v>
                </c:pt>
                <c:pt idx="15">
                  <c:v>LEYLAND PCN</c:v>
                </c:pt>
                <c:pt idx="16">
                  <c:v>BRIDGEDALE SOUTH RIBBLE PCN</c:v>
                </c:pt>
                <c:pt idx="17">
                  <c:v>PRESTON NORTH &amp; EAST PCN</c:v>
                </c:pt>
                <c:pt idx="18">
                  <c:v>ICS</c:v>
                </c:pt>
                <c:pt idx="19">
                  <c:v>SOUTH RIBBLE MEDICAL GROUP PCN</c:v>
                </c:pt>
                <c:pt idx="20">
                  <c:v>ROSSENDALE EAST PCN</c:v>
                </c:pt>
                <c:pt idx="21">
                  <c:v>GREATER PRESTON PCN</c:v>
                </c:pt>
                <c:pt idx="22">
                  <c:v>BLACKBURN WEST PCN</c:v>
                </c:pt>
                <c:pt idx="23">
                  <c:v>FLEETWOOD PCN</c:v>
                </c:pt>
                <c:pt idx="24">
                  <c:v>HYNDBURN RURAL PCN</c:v>
                </c:pt>
                <c:pt idx="25">
                  <c:v>ORMSKIRK PCN</c:v>
                </c:pt>
                <c:pt idx="26">
                  <c:v>BLACKPOOL CENTRAL PCN</c:v>
                </c:pt>
                <c:pt idx="27">
                  <c:v>PENDLE EAST PCN</c:v>
                </c:pt>
                <c:pt idx="28">
                  <c:v>BLACKPOOL CENTRAL WEST PCN</c:v>
                </c:pt>
                <c:pt idx="29">
                  <c:v>DARWEN PCN</c:v>
                </c:pt>
                <c:pt idx="30">
                  <c:v>BLACKPOOL SOUTH PCN</c:v>
                </c:pt>
                <c:pt idx="31">
                  <c:v>WYRE RURAL EXTENDED NEIGHBOURHOOD (WREN) PCN</c:v>
                </c:pt>
                <c:pt idx="32">
                  <c:v>NORTHERN PARISHES PCN</c:v>
                </c:pt>
                <c:pt idx="33">
                  <c:v>RIBBLESDALE PCN</c:v>
                </c:pt>
                <c:pt idx="34">
                  <c:v>BARROW AND MILLOM PCN</c:v>
                </c:pt>
                <c:pt idx="35">
                  <c:v>MID FURNESS PCN</c:v>
                </c:pt>
                <c:pt idx="36">
                  <c:v>TORENTUM PCN</c:v>
                </c:pt>
                <c:pt idx="37">
                  <c:v>KENDAL PCN</c:v>
                </c:pt>
                <c:pt idx="38">
                  <c:v>WYRE INTEGRATED NEIGHBOURHOOD PCN</c:v>
                </c:pt>
                <c:pt idx="39">
                  <c:v>CARNFORTH AND MILNTHORPE PCN</c:v>
                </c:pt>
                <c:pt idx="40">
                  <c:v>GRANGE AND LAKES PCN</c:v>
                </c:pt>
                <c:pt idx="41">
                  <c:v>WESTERN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42"/>
                <c:pt idx="0">
                  <c:v>BAY PCN</c:v>
                </c:pt>
                <c:pt idx="1">
                  <c:v>CHORLEY AND SOUTH RIBBLE HEALTH PCN</c:v>
                </c:pt>
                <c:pt idx="2">
                  <c:v>HYNDBURN CENTRAL PCN</c:v>
                </c:pt>
                <c:pt idx="3">
                  <c:v>CHORLEY CENTRAL PCN</c:v>
                </c:pt>
                <c:pt idx="4">
                  <c:v>PENDLE WEST PCN</c:v>
                </c:pt>
                <c:pt idx="5">
                  <c:v>BURNLEY WEST PCN</c:v>
                </c:pt>
                <c:pt idx="6">
                  <c:v>LANCASTER PCN</c:v>
                </c:pt>
                <c:pt idx="7">
                  <c:v>SKELMERSDALE PCN</c:v>
                </c:pt>
                <c:pt idx="8">
                  <c:v>BLACKBURN NORTH PCN</c:v>
                </c:pt>
                <c:pt idx="9">
                  <c:v>ROSSENDALE WEST PCN</c:v>
                </c:pt>
                <c:pt idx="10">
                  <c:v>BLACKBURN EAST PCN</c:v>
                </c:pt>
                <c:pt idx="11">
                  <c:v>BURNLEY EAST PCN</c:v>
                </c:pt>
                <c:pt idx="12">
                  <c:v>LYTHAM ST ANNE'S &amp; ANSDELL (LSA) PCN</c:v>
                </c:pt>
                <c:pt idx="13">
                  <c:v>BLACKPOOL NORTH PCN</c:v>
                </c:pt>
                <c:pt idx="14">
                  <c:v>CHORLEY EAST PCN</c:v>
                </c:pt>
                <c:pt idx="15">
                  <c:v>LEYLAND PCN</c:v>
                </c:pt>
                <c:pt idx="16">
                  <c:v>BRIDGEDALE SOUTH RIBBLE PCN</c:v>
                </c:pt>
                <c:pt idx="17">
                  <c:v>PRESTON NORTH &amp; EAST PCN</c:v>
                </c:pt>
                <c:pt idx="18">
                  <c:v>ICS</c:v>
                </c:pt>
                <c:pt idx="19">
                  <c:v>SOUTH RIBBLE MEDICAL GROUP PCN</c:v>
                </c:pt>
                <c:pt idx="20">
                  <c:v>ROSSENDALE EAST PCN</c:v>
                </c:pt>
                <c:pt idx="21">
                  <c:v>GREATER PRESTON PCN</c:v>
                </c:pt>
                <c:pt idx="22">
                  <c:v>BLACKBURN WEST PCN</c:v>
                </c:pt>
                <c:pt idx="23">
                  <c:v>FLEETWOOD PCN</c:v>
                </c:pt>
                <c:pt idx="24">
                  <c:v>HYNDBURN RURAL PCN</c:v>
                </c:pt>
                <c:pt idx="25">
                  <c:v>ORMSKIRK PCN</c:v>
                </c:pt>
                <c:pt idx="26">
                  <c:v>BLACKPOOL CENTRAL PCN</c:v>
                </c:pt>
                <c:pt idx="27">
                  <c:v>PENDLE EAST PCN</c:v>
                </c:pt>
                <c:pt idx="28">
                  <c:v>BLACKPOOL CENTRAL WEST PCN</c:v>
                </c:pt>
                <c:pt idx="29">
                  <c:v>DARWEN PCN</c:v>
                </c:pt>
                <c:pt idx="30">
                  <c:v>BLACKPOOL SOUTH PCN</c:v>
                </c:pt>
                <c:pt idx="31">
                  <c:v>WYRE RURAL EXTENDED NEIGHBOURHOOD (WREN) PCN</c:v>
                </c:pt>
                <c:pt idx="32">
                  <c:v>NORTHERN PARISHES PCN</c:v>
                </c:pt>
                <c:pt idx="33">
                  <c:v>RIBBLESDALE PCN</c:v>
                </c:pt>
                <c:pt idx="34">
                  <c:v>BARROW AND MILLOM PCN</c:v>
                </c:pt>
                <c:pt idx="35">
                  <c:v>MID FURNESS PCN</c:v>
                </c:pt>
                <c:pt idx="36">
                  <c:v>TORENTUM PCN</c:v>
                </c:pt>
                <c:pt idx="37">
                  <c:v>KENDAL PCN</c:v>
                </c:pt>
                <c:pt idx="38">
                  <c:v>WYRE INTEGRATED NEIGHBOURHOOD PCN</c:v>
                </c:pt>
                <c:pt idx="39">
                  <c:v>CARNFORTH AND MILNTHORPE PCN</c:v>
                </c:pt>
                <c:pt idx="40">
                  <c:v>GRANGE AND LAKES PCN</c:v>
                </c:pt>
                <c:pt idx="41">
                  <c:v>WESTERN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2"/>
                <c:pt idx="0">
                  <c:v>BAY PCN</c:v>
                </c:pt>
                <c:pt idx="1">
                  <c:v>CHORLEY AND SOUTH RIBBLE HEALTH PCN</c:v>
                </c:pt>
                <c:pt idx="2">
                  <c:v>HYNDBURN CENTRAL PCN</c:v>
                </c:pt>
                <c:pt idx="3">
                  <c:v>CHORLEY CENTRAL PCN</c:v>
                </c:pt>
                <c:pt idx="4">
                  <c:v>PENDLE WEST PCN</c:v>
                </c:pt>
                <c:pt idx="5">
                  <c:v>BURNLEY WEST PCN</c:v>
                </c:pt>
                <c:pt idx="6">
                  <c:v>LANCASTER PCN</c:v>
                </c:pt>
                <c:pt idx="7">
                  <c:v>SKELMERSDALE PCN</c:v>
                </c:pt>
                <c:pt idx="8">
                  <c:v>BLACKBURN NORTH PCN</c:v>
                </c:pt>
                <c:pt idx="9">
                  <c:v>ROSSENDALE WEST PCN</c:v>
                </c:pt>
                <c:pt idx="10">
                  <c:v>BLACKBURN EAST PCN</c:v>
                </c:pt>
                <c:pt idx="11">
                  <c:v>BURNLEY EAST PCN</c:v>
                </c:pt>
                <c:pt idx="12">
                  <c:v>LYTHAM ST ANNE'S &amp; ANSDELL (LSA) PCN</c:v>
                </c:pt>
                <c:pt idx="13">
                  <c:v>BLACKPOOL NORTH PCN</c:v>
                </c:pt>
                <c:pt idx="14">
                  <c:v>CHORLEY EAST PCN</c:v>
                </c:pt>
                <c:pt idx="15">
                  <c:v>LEYLAND PCN</c:v>
                </c:pt>
                <c:pt idx="16">
                  <c:v>BRIDGEDALE SOUTH RIBBLE PCN</c:v>
                </c:pt>
                <c:pt idx="17">
                  <c:v>PRESTON NORTH &amp; EAST PCN</c:v>
                </c:pt>
                <c:pt idx="18">
                  <c:v>ICS</c:v>
                </c:pt>
                <c:pt idx="19">
                  <c:v>SOUTH RIBBLE MEDICAL GROUP PCN</c:v>
                </c:pt>
                <c:pt idx="20">
                  <c:v>ROSSENDALE EAST PCN</c:v>
                </c:pt>
                <c:pt idx="21">
                  <c:v>GREATER PRESTON PCN</c:v>
                </c:pt>
                <c:pt idx="22">
                  <c:v>BLACKBURN WEST PCN</c:v>
                </c:pt>
                <c:pt idx="23">
                  <c:v>FLEETWOOD PCN</c:v>
                </c:pt>
                <c:pt idx="24">
                  <c:v>HYNDBURN RURAL PCN</c:v>
                </c:pt>
                <c:pt idx="25">
                  <c:v>ORMSKIRK PCN</c:v>
                </c:pt>
                <c:pt idx="26">
                  <c:v>BLACKPOOL CENTRAL PCN</c:v>
                </c:pt>
                <c:pt idx="27">
                  <c:v>PENDLE EAST PCN</c:v>
                </c:pt>
                <c:pt idx="28">
                  <c:v>BLACKPOOL CENTRAL WEST PCN</c:v>
                </c:pt>
                <c:pt idx="29">
                  <c:v>DARWEN PCN</c:v>
                </c:pt>
                <c:pt idx="30">
                  <c:v>BLACKPOOL SOUTH PCN</c:v>
                </c:pt>
                <c:pt idx="31">
                  <c:v>WYRE RURAL EXTENDED NEIGHBOURHOOD (WREN) PCN</c:v>
                </c:pt>
                <c:pt idx="32">
                  <c:v>NORTHERN PARISHES PCN</c:v>
                </c:pt>
                <c:pt idx="33">
                  <c:v>RIBBLESDALE PCN</c:v>
                </c:pt>
                <c:pt idx="34">
                  <c:v>BARROW AND MILLOM PCN</c:v>
                </c:pt>
                <c:pt idx="35">
                  <c:v>MID FURNESS PCN</c:v>
                </c:pt>
                <c:pt idx="36">
                  <c:v>TORENTUM PCN</c:v>
                </c:pt>
                <c:pt idx="37">
                  <c:v>KENDAL PCN</c:v>
                </c:pt>
                <c:pt idx="38">
                  <c:v>WYRE INTEGRATED NEIGHBOURHOOD PCN</c:v>
                </c:pt>
                <c:pt idx="39">
                  <c:v>CARNFORTH AND MILNTHORPE PCN</c:v>
                </c:pt>
                <c:pt idx="40">
                  <c:v>GRANGE AND LAKES PCN</c:v>
                </c:pt>
                <c:pt idx="41">
                  <c:v>WESTERN DALES PCN</c:v>
                </c:pt>
              </c:strCache>
            </c:strRef>
          </c:cat>
          <c:val>
            <c:numRef>
              <c:f>Sheet1!$F$2:$F$45</c:f>
              <c:numCache>
                <c:formatCode>General</c:formatCode>
                <c:ptCount val="44"/>
                <c:pt idx="0">
                  <c:v>0.32</c:v>
                </c:pt>
                <c:pt idx="1">
                  <c:v>0.41</c:v>
                </c:pt>
                <c:pt idx="2">
                  <c:v>0.51</c:v>
                </c:pt>
                <c:pt idx="3">
                  <c:v>0.55000000000000004</c:v>
                </c:pt>
                <c:pt idx="4">
                  <c:v>0.55000000000000004</c:v>
                </c:pt>
                <c:pt idx="5">
                  <c:v>0.56999999999999995</c:v>
                </c:pt>
                <c:pt idx="6">
                  <c:v>0.57999999999999996</c:v>
                </c:pt>
                <c:pt idx="7">
                  <c:v>0.59</c:v>
                </c:pt>
                <c:pt idx="8">
                  <c:v>0.61</c:v>
                </c:pt>
                <c:pt idx="9">
                  <c:v>0.62</c:v>
                </c:pt>
                <c:pt idx="10">
                  <c:v>0.64</c:v>
                </c:pt>
                <c:pt idx="11">
                  <c:v>0.66</c:v>
                </c:pt>
                <c:pt idx="12">
                  <c:v>0.67</c:v>
                </c:pt>
                <c:pt idx="13">
                  <c:v>0.67</c:v>
                </c:pt>
                <c:pt idx="14">
                  <c:v>0.67</c:v>
                </c:pt>
                <c:pt idx="15">
                  <c:v>0.68</c:v>
                </c:pt>
                <c:pt idx="16">
                  <c:v>0.68</c:v>
                </c:pt>
                <c:pt idx="17">
                  <c:v>0.68</c:v>
                </c:pt>
                <c:pt idx="18">
                  <c:v>0.69</c:v>
                </c:pt>
                <c:pt idx="19">
                  <c:v>0.69</c:v>
                </c:pt>
                <c:pt idx="20">
                  <c:v>0.69</c:v>
                </c:pt>
                <c:pt idx="21">
                  <c:v>0.7</c:v>
                </c:pt>
                <c:pt idx="22">
                  <c:v>0.73</c:v>
                </c:pt>
                <c:pt idx="23">
                  <c:v>0.74</c:v>
                </c:pt>
                <c:pt idx="24">
                  <c:v>0.75</c:v>
                </c:pt>
                <c:pt idx="25">
                  <c:v>0.75</c:v>
                </c:pt>
                <c:pt idx="26">
                  <c:v>0.75</c:v>
                </c:pt>
                <c:pt idx="27">
                  <c:v>0.77</c:v>
                </c:pt>
                <c:pt idx="28">
                  <c:v>0.78</c:v>
                </c:pt>
                <c:pt idx="29">
                  <c:v>0.78</c:v>
                </c:pt>
                <c:pt idx="30">
                  <c:v>0.79</c:v>
                </c:pt>
                <c:pt idx="31">
                  <c:v>0.79</c:v>
                </c:pt>
                <c:pt idx="32">
                  <c:v>0.81</c:v>
                </c:pt>
                <c:pt idx="33">
                  <c:v>0.82</c:v>
                </c:pt>
                <c:pt idx="34">
                  <c:v>0.82</c:v>
                </c:pt>
                <c:pt idx="35">
                  <c:v>0.82</c:v>
                </c:pt>
                <c:pt idx="36">
                  <c:v>0.82</c:v>
                </c:pt>
                <c:pt idx="37">
                  <c:v>0.84</c:v>
                </c:pt>
                <c:pt idx="38">
                  <c:v>0.84</c:v>
                </c:pt>
                <c:pt idx="39">
                  <c:v>0.92</c:v>
                </c:pt>
                <c:pt idx="40">
                  <c:v>0.94</c:v>
                </c:pt>
                <c:pt idx="41">
                  <c:v>0.98</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42"/>
                <c:pt idx="0">
                  <c:v>BAY PCN</c:v>
                </c:pt>
                <c:pt idx="1">
                  <c:v>CHORLEY AND SOUTH RIBBLE HEALTH PCN</c:v>
                </c:pt>
                <c:pt idx="2">
                  <c:v>HYNDBURN CENTRAL PCN</c:v>
                </c:pt>
                <c:pt idx="3">
                  <c:v>CHORLEY CENTRAL PCN</c:v>
                </c:pt>
                <c:pt idx="4">
                  <c:v>PENDLE WEST PCN</c:v>
                </c:pt>
                <c:pt idx="5">
                  <c:v>BURNLEY WEST PCN</c:v>
                </c:pt>
                <c:pt idx="6">
                  <c:v>LANCASTER PCN</c:v>
                </c:pt>
                <c:pt idx="7">
                  <c:v>SKELMERSDALE PCN</c:v>
                </c:pt>
                <c:pt idx="8">
                  <c:v>BLACKBURN NORTH PCN</c:v>
                </c:pt>
                <c:pt idx="9">
                  <c:v>ROSSENDALE WEST PCN</c:v>
                </c:pt>
                <c:pt idx="10">
                  <c:v>BLACKBURN EAST PCN</c:v>
                </c:pt>
                <c:pt idx="11">
                  <c:v>BURNLEY EAST PCN</c:v>
                </c:pt>
                <c:pt idx="12">
                  <c:v>LYTHAM ST ANNE'S &amp; ANSDELL (LSA) PCN</c:v>
                </c:pt>
                <c:pt idx="13">
                  <c:v>BLACKPOOL NORTH PCN</c:v>
                </c:pt>
                <c:pt idx="14">
                  <c:v>CHORLEY EAST PCN</c:v>
                </c:pt>
                <c:pt idx="15">
                  <c:v>LEYLAND PCN</c:v>
                </c:pt>
                <c:pt idx="16">
                  <c:v>BRIDGEDALE SOUTH RIBBLE PCN</c:v>
                </c:pt>
                <c:pt idx="17">
                  <c:v>PRESTON NORTH &amp; EAST PCN</c:v>
                </c:pt>
                <c:pt idx="18">
                  <c:v>ICS</c:v>
                </c:pt>
                <c:pt idx="19">
                  <c:v>SOUTH RIBBLE MEDICAL GROUP PCN</c:v>
                </c:pt>
                <c:pt idx="20">
                  <c:v>ROSSENDALE EAST PCN</c:v>
                </c:pt>
                <c:pt idx="21">
                  <c:v>GREATER PRESTON PCN</c:v>
                </c:pt>
                <c:pt idx="22">
                  <c:v>BLACKBURN WEST PCN</c:v>
                </c:pt>
                <c:pt idx="23">
                  <c:v>FLEETWOOD PCN</c:v>
                </c:pt>
                <c:pt idx="24">
                  <c:v>HYNDBURN RURAL PCN</c:v>
                </c:pt>
                <c:pt idx="25">
                  <c:v>ORMSKIRK PCN</c:v>
                </c:pt>
                <c:pt idx="26">
                  <c:v>BLACKPOOL CENTRAL PCN</c:v>
                </c:pt>
                <c:pt idx="27">
                  <c:v>PENDLE EAST PCN</c:v>
                </c:pt>
                <c:pt idx="28">
                  <c:v>BLACKPOOL CENTRAL WEST PCN</c:v>
                </c:pt>
                <c:pt idx="29">
                  <c:v>DARWEN PCN</c:v>
                </c:pt>
                <c:pt idx="30">
                  <c:v>BLACKPOOL SOUTH PCN</c:v>
                </c:pt>
                <c:pt idx="31">
                  <c:v>WYRE RURAL EXTENDED NEIGHBOURHOOD (WREN) PCN</c:v>
                </c:pt>
                <c:pt idx="32">
                  <c:v>NORTHERN PARISHES PCN</c:v>
                </c:pt>
                <c:pt idx="33">
                  <c:v>RIBBLESDALE PCN</c:v>
                </c:pt>
                <c:pt idx="34">
                  <c:v>BARROW AND MILLOM PCN</c:v>
                </c:pt>
                <c:pt idx="35">
                  <c:v>MID FURNESS PCN</c:v>
                </c:pt>
                <c:pt idx="36">
                  <c:v>TORENTUM PCN</c:v>
                </c:pt>
                <c:pt idx="37">
                  <c:v>KENDAL PCN</c:v>
                </c:pt>
                <c:pt idx="38">
                  <c:v>WYRE INTEGRATED NEIGHBOURHOOD PCN</c:v>
                </c:pt>
                <c:pt idx="39">
                  <c:v>CARNFORTH AND MILNTHORPE PCN</c:v>
                </c:pt>
                <c:pt idx="40">
                  <c:v>GRANGE AND LAKES PCN</c:v>
                </c:pt>
                <c:pt idx="41">
                  <c:v>WESTERN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42"/>
                <c:pt idx="0">
                  <c:v>BAY PCN</c:v>
                </c:pt>
                <c:pt idx="1">
                  <c:v>CHORLEY AND SOUTH RIBBLE HEALTH PCN</c:v>
                </c:pt>
                <c:pt idx="2">
                  <c:v>HYNDBURN CENTRAL PCN</c:v>
                </c:pt>
                <c:pt idx="3">
                  <c:v>CHORLEY CENTRAL PCN</c:v>
                </c:pt>
                <c:pt idx="4">
                  <c:v>PENDLE WEST PCN</c:v>
                </c:pt>
                <c:pt idx="5">
                  <c:v>BURNLEY WEST PCN</c:v>
                </c:pt>
                <c:pt idx="6">
                  <c:v>LANCASTER PCN</c:v>
                </c:pt>
                <c:pt idx="7">
                  <c:v>SKELMERSDALE PCN</c:v>
                </c:pt>
                <c:pt idx="8">
                  <c:v>BLACKBURN NORTH PCN</c:v>
                </c:pt>
                <c:pt idx="9">
                  <c:v>ROSSENDALE WEST PCN</c:v>
                </c:pt>
                <c:pt idx="10">
                  <c:v>BLACKBURN EAST PCN</c:v>
                </c:pt>
                <c:pt idx="11">
                  <c:v>BURNLEY EAST PCN</c:v>
                </c:pt>
                <c:pt idx="12">
                  <c:v>LYTHAM ST ANNE'S &amp; ANSDELL (LSA) PCN</c:v>
                </c:pt>
                <c:pt idx="13">
                  <c:v>BLACKPOOL NORTH PCN</c:v>
                </c:pt>
                <c:pt idx="14">
                  <c:v>CHORLEY EAST PCN</c:v>
                </c:pt>
                <c:pt idx="15">
                  <c:v>LEYLAND PCN</c:v>
                </c:pt>
                <c:pt idx="16">
                  <c:v>BRIDGEDALE SOUTH RIBBLE PCN</c:v>
                </c:pt>
                <c:pt idx="17">
                  <c:v>PRESTON NORTH &amp; EAST PCN</c:v>
                </c:pt>
                <c:pt idx="18">
                  <c:v>ICS</c:v>
                </c:pt>
                <c:pt idx="19">
                  <c:v>SOUTH RIBBLE MEDICAL GROUP PCN</c:v>
                </c:pt>
                <c:pt idx="20">
                  <c:v>ROSSENDALE EAST PCN</c:v>
                </c:pt>
                <c:pt idx="21">
                  <c:v>GREATER PRESTON PCN</c:v>
                </c:pt>
                <c:pt idx="22">
                  <c:v>BLACKBURN WEST PCN</c:v>
                </c:pt>
                <c:pt idx="23">
                  <c:v>FLEETWOOD PCN</c:v>
                </c:pt>
                <c:pt idx="24">
                  <c:v>HYNDBURN RURAL PCN</c:v>
                </c:pt>
                <c:pt idx="25">
                  <c:v>ORMSKIRK PCN</c:v>
                </c:pt>
                <c:pt idx="26">
                  <c:v>BLACKPOOL CENTRAL PCN</c:v>
                </c:pt>
                <c:pt idx="27">
                  <c:v>PENDLE EAST PCN</c:v>
                </c:pt>
                <c:pt idx="28">
                  <c:v>BLACKPOOL CENTRAL WEST PCN</c:v>
                </c:pt>
                <c:pt idx="29">
                  <c:v>DARWEN PCN</c:v>
                </c:pt>
                <c:pt idx="30">
                  <c:v>BLACKPOOL SOUTH PCN</c:v>
                </c:pt>
                <c:pt idx="31">
                  <c:v>WYRE RURAL EXTENDED NEIGHBOURHOOD (WREN) PCN</c:v>
                </c:pt>
                <c:pt idx="32">
                  <c:v>NORTHERN PARISHES PCN</c:v>
                </c:pt>
                <c:pt idx="33">
                  <c:v>RIBBLESDALE PCN</c:v>
                </c:pt>
                <c:pt idx="34">
                  <c:v>BARROW AND MILLOM PCN</c:v>
                </c:pt>
                <c:pt idx="35">
                  <c:v>MID FURNESS PCN</c:v>
                </c:pt>
                <c:pt idx="36">
                  <c:v>TORENTUM PCN</c:v>
                </c:pt>
                <c:pt idx="37">
                  <c:v>KENDAL PCN</c:v>
                </c:pt>
                <c:pt idx="38">
                  <c:v>WYRE INTEGRATED NEIGHBOURHOOD PCN</c:v>
                </c:pt>
                <c:pt idx="39">
                  <c:v>CARNFORTH AND MILNTHORPE PCN</c:v>
                </c:pt>
                <c:pt idx="40">
                  <c:v>GRANGE AND LAKES PCN</c:v>
                </c:pt>
                <c:pt idx="41">
                  <c:v>WESTERN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7366272"/>
        <c:axId val="873647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2"/>
                <c:pt idx="0">
                  <c:v>BAY PCN</c:v>
                </c:pt>
                <c:pt idx="1">
                  <c:v>CHORLEY AND SOUTH RIBBLE HEALTH PCN</c:v>
                </c:pt>
                <c:pt idx="2">
                  <c:v>HYNDBURN CENTRAL PCN</c:v>
                </c:pt>
                <c:pt idx="3">
                  <c:v>CHORLEY CENTRAL PCN</c:v>
                </c:pt>
                <c:pt idx="4">
                  <c:v>PENDLE WEST PCN</c:v>
                </c:pt>
                <c:pt idx="5">
                  <c:v>BURNLEY WEST PCN</c:v>
                </c:pt>
                <c:pt idx="6">
                  <c:v>LANCASTER PCN</c:v>
                </c:pt>
                <c:pt idx="7">
                  <c:v>SKELMERSDALE PCN</c:v>
                </c:pt>
                <c:pt idx="8">
                  <c:v>BLACKBURN NORTH PCN</c:v>
                </c:pt>
                <c:pt idx="9">
                  <c:v>ROSSENDALE WEST PCN</c:v>
                </c:pt>
                <c:pt idx="10">
                  <c:v>BLACKBURN EAST PCN</c:v>
                </c:pt>
                <c:pt idx="11">
                  <c:v>BURNLEY EAST PCN</c:v>
                </c:pt>
                <c:pt idx="12">
                  <c:v>LYTHAM ST ANNE'S &amp; ANSDELL (LSA) PCN</c:v>
                </c:pt>
                <c:pt idx="13">
                  <c:v>BLACKPOOL NORTH PCN</c:v>
                </c:pt>
                <c:pt idx="14">
                  <c:v>CHORLEY EAST PCN</c:v>
                </c:pt>
                <c:pt idx="15">
                  <c:v>LEYLAND PCN</c:v>
                </c:pt>
                <c:pt idx="16">
                  <c:v>BRIDGEDALE SOUTH RIBBLE PCN</c:v>
                </c:pt>
                <c:pt idx="17">
                  <c:v>PRESTON NORTH &amp; EAST PCN</c:v>
                </c:pt>
                <c:pt idx="18">
                  <c:v>ICS</c:v>
                </c:pt>
                <c:pt idx="19">
                  <c:v>SOUTH RIBBLE MEDICAL GROUP PCN</c:v>
                </c:pt>
                <c:pt idx="20">
                  <c:v>ROSSENDALE EAST PCN</c:v>
                </c:pt>
                <c:pt idx="21">
                  <c:v>GREATER PRESTON PCN</c:v>
                </c:pt>
                <c:pt idx="22">
                  <c:v>BLACKBURN WEST PCN</c:v>
                </c:pt>
                <c:pt idx="23">
                  <c:v>FLEETWOOD PCN</c:v>
                </c:pt>
                <c:pt idx="24">
                  <c:v>HYNDBURN RURAL PCN</c:v>
                </c:pt>
                <c:pt idx="25">
                  <c:v>ORMSKIRK PCN</c:v>
                </c:pt>
                <c:pt idx="26">
                  <c:v>BLACKPOOL CENTRAL PCN</c:v>
                </c:pt>
                <c:pt idx="27">
                  <c:v>PENDLE EAST PCN</c:v>
                </c:pt>
                <c:pt idx="28">
                  <c:v>BLACKPOOL CENTRAL WEST PCN</c:v>
                </c:pt>
                <c:pt idx="29">
                  <c:v>DARWEN PCN</c:v>
                </c:pt>
                <c:pt idx="30">
                  <c:v>BLACKPOOL SOUTH PCN</c:v>
                </c:pt>
                <c:pt idx="31">
                  <c:v>WYRE RURAL EXTENDED NEIGHBOURHOOD (WREN) PCN</c:v>
                </c:pt>
                <c:pt idx="32">
                  <c:v>NORTHERN PARISHES PCN</c:v>
                </c:pt>
                <c:pt idx="33">
                  <c:v>RIBBLESDALE PCN</c:v>
                </c:pt>
                <c:pt idx="34">
                  <c:v>BARROW AND MILLOM PCN</c:v>
                </c:pt>
                <c:pt idx="35">
                  <c:v>MID FURNESS PCN</c:v>
                </c:pt>
                <c:pt idx="36">
                  <c:v>TORENTUM PCN</c:v>
                </c:pt>
                <c:pt idx="37">
                  <c:v>KENDAL PCN</c:v>
                </c:pt>
                <c:pt idx="38">
                  <c:v>WYRE INTEGRATED NEIGHBOURHOOD PCN</c:v>
                </c:pt>
                <c:pt idx="39">
                  <c:v>CARNFORTH AND MILNTHORPE PCN</c:v>
                </c:pt>
                <c:pt idx="40">
                  <c:v>GRANGE AND LAKES PCN</c:v>
                </c:pt>
                <c:pt idx="41">
                  <c:v>WESTERN DALES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42"/>
                <c:pt idx="0">
                  <c:v>BAY PCN</c:v>
                </c:pt>
                <c:pt idx="1">
                  <c:v>CHORLEY AND SOUTH RIBBLE HEALTH PCN</c:v>
                </c:pt>
                <c:pt idx="2">
                  <c:v>HYNDBURN CENTRAL PCN</c:v>
                </c:pt>
                <c:pt idx="3">
                  <c:v>CHORLEY CENTRAL PCN</c:v>
                </c:pt>
                <c:pt idx="4">
                  <c:v>PENDLE WEST PCN</c:v>
                </c:pt>
                <c:pt idx="5">
                  <c:v>BURNLEY WEST PCN</c:v>
                </c:pt>
                <c:pt idx="6">
                  <c:v>LANCASTER PCN</c:v>
                </c:pt>
                <c:pt idx="7">
                  <c:v>SKELMERSDALE PCN</c:v>
                </c:pt>
                <c:pt idx="8">
                  <c:v>BLACKBURN NORTH PCN</c:v>
                </c:pt>
                <c:pt idx="9">
                  <c:v>ROSSENDALE WEST PCN</c:v>
                </c:pt>
                <c:pt idx="10">
                  <c:v>BLACKBURN EAST PCN</c:v>
                </c:pt>
                <c:pt idx="11">
                  <c:v>BURNLEY EAST PCN</c:v>
                </c:pt>
                <c:pt idx="12">
                  <c:v>LYTHAM ST ANNE'S &amp; ANSDELL (LSA) PCN</c:v>
                </c:pt>
                <c:pt idx="13">
                  <c:v>BLACKPOOL NORTH PCN</c:v>
                </c:pt>
                <c:pt idx="14">
                  <c:v>CHORLEY EAST PCN</c:v>
                </c:pt>
                <c:pt idx="15">
                  <c:v>LEYLAND PCN</c:v>
                </c:pt>
                <c:pt idx="16">
                  <c:v>BRIDGEDALE SOUTH RIBBLE PCN</c:v>
                </c:pt>
                <c:pt idx="17">
                  <c:v>PRESTON NORTH &amp; EAST PCN</c:v>
                </c:pt>
                <c:pt idx="18">
                  <c:v>ICS</c:v>
                </c:pt>
                <c:pt idx="19">
                  <c:v>SOUTH RIBBLE MEDICAL GROUP PCN</c:v>
                </c:pt>
                <c:pt idx="20">
                  <c:v>ROSSENDALE EAST PCN</c:v>
                </c:pt>
                <c:pt idx="21">
                  <c:v>GREATER PRESTON PCN</c:v>
                </c:pt>
                <c:pt idx="22">
                  <c:v>BLACKBURN WEST PCN</c:v>
                </c:pt>
                <c:pt idx="23">
                  <c:v>FLEETWOOD PCN</c:v>
                </c:pt>
                <c:pt idx="24">
                  <c:v>HYNDBURN RURAL PCN</c:v>
                </c:pt>
                <c:pt idx="25">
                  <c:v>ORMSKIRK PCN</c:v>
                </c:pt>
                <c:pt idx="26">
                  <c:v>BLACKPOOL CENTRAL PCN</c:v>
                </c:pt>
                <c:pt idx="27">
                  <c:v>PENDLE EAST PCN</c:v>
                </c:pt>
                <c:pt idx="28">
                  <c:v>BLACKPOOL CENTRAL WEST PCN</c:v>
                </c:pt>
                <c:pt idx="29">
                  <c:v>DARWEN PCN</c:v>
                </c:pt>
                <c:pt idx="30">
                  <c:v>BLACKPOOL SOUTH PCN</c:v>
                </c:pt>
                <c:pt idx="31">
                  <c:v>WYRE RURAL EXTENDED NEIGHBOURHOOD (WREN) PCN</c:v>
                </c:pt>
                <c:pt idx="32">
                  <c:v>NORTHERN PARISHES PCN</c:v>
                </c:pt>
                <c:pt idx="33">
                  <c:v>RIBBLESDALE PCN</c:v>
                </c:pt>
                <c:pt idx="34">
                  <c:v>BARROW AND MILLOM PCN</c:v>
                </c:pt>
                <c:pt idx="35">
                  <c:v>MID FURNESS PCN</c:v>
                </c:pt>
                <c:pt idx="36">
                  <c:v>TORENTUM PCN</c:v>
                </c:pt>
                <c:pt idx="37">
                  <c:v>KENDAL PCN</c:v>
                </c:pt>
                <c:pt idx="38">
                  <c:v>WYRE INTEGRATED NEIGHBOURHOOD PCN</c:v>
                </c:pt>
                <c:pt idx="39">
                  <c:v>CARNFORTH AND MILNTHORPE PCN</c:v>
                </c:pt>
                <c:pt idx="40">
                  <c:v>GRANGE AND LAKES PCN</c:v>
                </c:pt>
                <c:pt idx="41">
                  <c:v>WESTERN DALES PCN</c:v>
                </c:pt>
              </c:strCache>
            </c:strRef>
          </c:cat>
          <c:val>
            <c:numRef>
              <c:f>Sheet1!$C$2:$C$45</c:f>
              <c:numCache>
                <c:formatCode>0%</c:formatCode>
                <c:ptCount val="44"/>
                <c:pt idx="0">
                  <c:v>0.32</c:v>
                </c:pt>
                <c:pt idx="1">
                  <c:v>0.41</c:v>
                </c:pt>
                <c:pt idx="2">
                  <c:v>0.51</c:v>
                </c:pt>
                <c:pt idx="3">
                  <c:v>0.55000000000000004</c:v>
                </c:pt>
                <c:pt idx="4">
                  <c:v>0.55000000000000004</c:v>
                </c:pt>
                <c:pt idx="5">
                  <c:v>0.56999999999999995</c:v>
                </c:pt>
                <c:pt idx="6">
                  <c:v>0.57999999999999996</c:v>
                </c:pt>
                <c:pt idx="7">
                  <c:v>0.59</c:v>
                </c:pt>
                <c:pt idx="8">
                  <c:v>0.61</c:v>
                </c:pt>
                <c:pt idx="9">
                  <c:v>0.62</c:v>
                </c:pt>
                <c:pt idx="10">
                  <c:v>0.64</c:v>
                </c:pt>
                <c:pt idx="11">
                  <c:v>0.66</c:v>
                </c:pt>
                <c:pt idx="12">
                  <c:v>0.67</c:v>
                </c:pt>
                <c:pt idx="13">
                  <c:v>0.67</c:v>
                </c:pt>
                <c:pt idx="14">
                  <c:v>0.67</c:v>
                </c:pt>
                <c:pt idx="15">
                  <c:v>0.68</c:v>
                </c:pt>
                <c:pt idx="16">
                  <c:v>0.68</c:v>
                </c:pt>
                <c:pt idx="17">
                  <c:v>0.68</c:v>
                </c:pt>
                <c:pt idx="18">
                  <c:v>-10</c:v>
                </c:pt>
                <c:pt idx="19">
                  <c:v>0.69</c:v>
                </c:pt>
                <c:pt idx="20">
                  <c:v>0.69</c:v>
                </c:pt>
                <c:pt idx="21">
                  <c:v>0.7</c:v>
                </c:pt>
                <c:pt idx="22">
                  <c:v>0.73</c:v>
                </c:pt>
                <c:pt idx="23">
                  <c:v>0.74</c:v>
                </c:pt>
                <c:pt idx="24">
                  <c:v>0.75</c:v>
                </c:pt>
                <c:pt idx="25">
                  <c:v>0.75</c:v>
                </c:pt>
                <c:pt idx="26">
                  <c:v>0.75</c:v>
                </c:pt>
                <c:pt idx="27">
                  <c:v>0.77</c:v>
                </c:pt>
                <c:pt idx="28">
                  <c:v>0.78</c:v>
                </c:pt>
                <c:pt idx="29">
                  <c:v>0.78</c:v>
                </c:pt>
                <c:pt idx="30">
                  <c:v>0.79</c:v>
                </c:pt>
                <c:pt idx="31">
                  <c:v>0.79</c:v>
                </c:pt>
                <c:pt idx="32">
                  <c:v>0.81</c:v>
                </c:pt>
                <c:pt idx="33">
                  <c:v>0.82</c:v>
                </c:pt>
                <c:pt idx="34">
                  <c:v>0.82</c:v>
                </c:pt>
                <c:pt idx="35">
                  <c:v>0.82</c:v>
                </c:pt>
                <c:pt idx="36">
                  <c:v>0.82</c:v>
                </c:pt>
                <c:pt idx="37">
                  <c:v>0.84</c:v>
                </c:pt>
                <c:pt idx="38">
                  <c:v>0.84</c:v>
                </c:pt>
                <c:pt idx="39">
                  <c:v>0.92</c:v>
                </c:pt>
                <c:pt idx="40">
                  <c:v>0.94</c:v>
                </c:pt>
                <c:pt idx="41">
                  <c:v>0.98</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0.69</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7360640"/>
        <c:axId val="87362944"/>
      </c:lineChart>
      <c:catAx>
        <c:axId val="8736064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7362944"/>
        <c:crosses val="autoZero"/>
        <c:auto val="1"/>
        <c:lblAlgn val="ctr"/>
        <c:lblOffset val="100"/>
        <c:noMultiLvlLbl val="0"/>
      </c:catAx>
      <c:valAx>
        <c:axId val="8736294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7360640"/>
        <c:crosses val="autoZero"/>
        <c:crossBetween val="between"/>
      </c:valAx>
      <c:valAx>
        <c:axId val="87364736"/>
        <c:scaling>
          <c:orientation val="minMax"/>
          <c:max val="1"/>
          <c:min val="0"/>
        </c:scaling>
        <c:delete val="0"/>
        <c:axPos val="r"/>
        <c:numFmt formatCode="0%" sourceLinked="1"/>
        <c:majorTickMark val="none"/>
        <c:minorTickMark val="none"/>
        <c:tickLblPos val="none"/>
        <c:spPr>
          <a:ln>
            <a:noFill/>
          </a:ln>
        </c:spPr>
        <c:crossAx val="87366272"/>
        <c:crosses val="max"/>
        <c:crossBetween val="between"/>
      </c:valAx>
      <c:catAx>
        <c:axId val="87366272"/>
        <c:scaling>
          <c:orientation val="minMax"/>
        </c:scaling>
        <c:delete val="1"/>
        <c:axPos val="b"/>
        <c:numFmt formatCode="General" sourceLinked="1"/>
        <c:majorTickMark val="out"/>
        <c:minorTickMark val="none"/>
        <c:tickLblPos val="nextTo"/>
        <c:crossAx val="873647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47</c:v>
                </c:pt>
                <c:pt idx="1">
                  <c:v>43</c:v>
                </c:pt>
                <c:pt idx="2">
                  <c:v>7</c:v>
                </c:pt>
                <c:pt idx="3">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90</c:v>
                </c:pt>
                <c:pt idx="1">
                  <c:v>90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10</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826816"/>
        <c:axId val="89828352"/>
      </c:lineChart>
      <c:catAx>
        <c:axId val="8982681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828352"/>
        <c:crosses val="autoZero"/>
        <c:auto val="1"/>
        <c:lblAlgn val="ctr"/>
        <c:lblOffset val="100"/>
        <c:noMultiLvlLbl val="0"/>
      </c:catAx>
      <c:valAx>
        <c:axId val="8982835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82681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2"/>
                <c:pt idx="0">
                  <c:v>CHORLEY AND SOUTH RIBBLE HEALTH PCN</c:v>
                </c:pt>
                <c:pt idx="1">
                  <c:v>BURNLEY WEST PCN</c:v>
                </c:pt>
                <c:pt idx="2">
                  <c:v>PENDLE WEST PCN</c:v>
                </c:pt>
                <c:pt idx="3">
                  <c:v>HYNDBURN CENTRAL PCN</c:v>
                </c:pt>
                <c:pt idx="4">
                  <c:v>BLACKBURN NORTH PCN</c:v>
                </c:pt>
                <c:pt idx="5">
                  <c:v>CHORLEY EAST PCN</c:v>
                </c:pt>
                <c:pt idx="6">
                  <c:v>BURNLEY EAST PCN</c:v>
                </c:pt>
                <c:pt idx="7">
                  <c:v>BLACKBURN EAST PCN</c:v>
                </c:pt>
                <c:pt idx="8">
                  <c:v>PRESTON NORTH &amp; EAST PCN</c:v>
                </c:pt>
                <c:pt idx="9">
                  <c:v>ROSSENDALE WEST PCN</c:v>
                </c:pt>
                <c:pt idx="10">
                  <c:v>CHORLEY CENTRAL PCN</c:v>
                </c:pt>
                <c:pt idx="11">
                  <c:v>BRIDGEDALE SOUTH RIBBLE PCN</c:v>
                </c:pt>
                <c:pt idx="12">
                  <c:v>FLEETWOOD PCN</c:v>
                </c:pt>
                <c:pt idx="13">
                  <c:v>BLACKPOOL NORTH PCN</c:v>
                </c:pt>
                <c:pt idx="14">
                  <c:v>BLACKPOOL CENTRAL PCN</c:v>
                </c:pt>
                <c:pt idx="15">
                  <c:v>ICS</c:v>
                </c:pt>
                <c:pt idx="16">
                  <c:v>GREATER PRESTON PCN</c:v>
                </c:pt>
                <c:pt idx="17">
                  <c:v>PENDLE EAST PCN</c:v>
                </c:pt>
                <c:pt idx="18">
                  <c:v>BAY PCN</c:v>
                </c:pt>
                <c:pt idx="19">
                  <c:v>LEYLAND PCN</c:v>
                </c:pt>
                <c:pt idx="20">
                  <c:v>HYNDBURN RURAL PCN</c:v>
                </c:pt>
                <c:pt idx="21">
                  <c:v>RIBBLESDALE PCN</c:v>
                </c:pt>
                <c:pt idx="22">
                  <c:v>LANCASTER PCN</c:v>
                </c:pt>
                <c:pt idx="23">
                  <c:v>SOUTH RIBBLE MEDICAL GROUP PCN</c:v>
                </c:pt>
                <c:pt idx="24">
                  <c:v>BARROW AND MILLOM PCN</c:v>
                </c:pt>
                <c:pt idx="25">
                  <c:v>ORMSKIRK PCN</c:v>
                </c:pt>
                <c:pt idx="26">
                  <c:v>LYTHAM ST ANNE'S &amp; ANSDELL (LSA) PCN</c:v>
                </c:pt>
                <c:pt idx="27">
                  <c:v>BLACKBURN WEST PCN</c:v>
                </c:pt>
                <c:pt idx="28">
                  <c:v>SKELMERSDALE PCN</c:v>
                </c:pt>
                <c:pt idx="29">
                  <c:v>BLACKPOOL SOUTH PCN</c:v>
                </c:pt>
                <c:pt idx="30">
                  <c:v>BLACKPOOL CENTRAL WEST PCN</c:v>
                </c:pt>
                <c:pt idx="31">
                  <c:v>ROSSENDALE EAST PCN</c:v>
                </c:pt>
                <c:pt idx="32">
                  <c:v>DARWEN PCN</c:v>
                </c:pt>
                <c:pt idx="33">
                  <c:v>WYRE RURAL EXTENDED NEIGHBOURHOOD (WREN) PCN</c:v>
                </c:pt>
                <c:pt idx="34">
                  <c:v>NORTHERN PARISHES PCN</c:v>
                </c:pt>
                <c:pt idx="35">
                  <c:v>WYRE INTEGRATED NEIGHBOURHOOD PCN</c:v>
                </c:pt>
                <c:pt idx="36">
                  <c:v>KENDAL PCN</c:v>
                </c:pt>
                <c:pt idx="37">
                  <c:v>TORENTUM PCN</c:v>
                </c:pt>
                <c:pt idx="38">
                  <c:v>MID FURNESS PCN</c:v>
                </c:pt>
                <c:pt idx="39">
                  <c:v>CARNFORTH AND MILNTHORPE PCN</c:v>
                </c:pt>
                <c:pt idx="40">
                  <c:v>GRANGE AND LAKES PCN</c:v>
                </c:pt>
                <c:pt idx="41">
                  <c:v>WESTERN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42"/>
                <c:pt idx="0">
                  <c:v>CHORLEY AND SOUTH RIBBLE HEALTH PCN</c:v>
                </c:pt>
                <c:pt idx="1">
                  <c:v>BURNLEY WEST PCN</c:v>
                </c:pt>
                <c:pt idx="2">
                  <c:v>PENDLE WEST PCN</c:v>
                </c:pt>
                <c:pt idx="3">
                  <c:v>HYNDBURN CENTRAL PCN</c:v>
                </c:pt>
                <c:pt idx="4">
                  <c:v>BLACKBURN NORTH PCN</c:v>
                </c:pt>
                <c:pt idx="5">
                  <c:v>CHORLEY EAST PCN</c:v>
                </c:pt>
                <c:pt idx="6">
                  <c:v>BURNLEY EAST PCN</c:v>
                </c:pt>
                <c:pt idx="7">
                  <c:v>BLACKBURN EAST PCN</c:v>
                </c:pt>
                <c:pt idx="8">
                  <c:v>PRESTON NORTH &amp; EAST PCN</c:v>
                </c:pt>
                <c:pt idx="9">
                  <c:v>ROSSENDALE WEST PCN</c:v>
                </c:pt>
                <c:pt idx="10">
                  <c:v>CHORLEY CENTRAL PCN</c:v>
                </c:pt>
                <c:pt idx="11">
                  <c:v>BRIDGEDALE SOUTH RIBBLE PCN</c:v>
                </c:pt>
                <c:pt idx="12">
                  <c:v>FLEETWOOD PCN</c:v>
                </c:pt>
                <c:pt idx="13">
                  <c:v>BLACKPOOL NORTH PCN</c:v>
                </c:pt>
                <c:pt idx="14">
                  <c:v>BLACKPOOL CENTRAL PCN</c:v>
                </c:pt>
                <c:pt idx="15">
                  <c:v>ICS</c:v>
                </c:pt>
                <c:pt idx="16">
                  <c:v>GREATER PRESTON PCN</c:v>
                </c:pt>
                <c:pt idx="17">
                  <c:v>PENDLE EAST PCN</c:v>
                </c:pt>
                <c:pt idx="18">
                  <c:v>BAY PCN</c:v>
                </c:pt>
                <c:pt idx="19">
                  <c:v>LEYLAND PCN</c:v>
                </c:pt>
                <c:pt idx="20">
                  <c:v>HYNDBURN RURAL PCN</c:v>
                </c:pt>
                <c:pt idx="21">
                  <c:v>RIBBLESDALE PCN</c:v>
                </c:pt>
                <c:pt idx="22">
                  <c:v>LANCASTER PCN</c:v>
                </c:pt>
                <c:pt idx="23">
                  <c:v>SOUTH RIBBLE MEDICAL GROUP PCN</c:v>
                </c:pt>
                <c:pt idx="24">
                  <c:v>BARROW AND MILLOM PCN</c:v>
                </c:pt>
                <c:pt idx="25">
                  <c:v>ORMSKIRK PCN</c:v>
                </c:pt>
                <c:pt idx="26">
                  <c:v>LYTHAM ST ANNE'S &amp; ANSDELL (LSA) PCN</c:v>
                </c:pt>
                <c:pt idx="27">
                  <c:v>BLACKBURN WEST PCN</c:v>
                </c:pt>
                <c:pt idx="28">
                  <c:v>SKELMERSDALE PCN</c:v>
                </c:pt>
                <c:pt idx="29">
                  <c:v>BLACKPOOL SOUTH PCN</c:v>
                </c:pt>
                <c:pt idx="30">
                  <c:v>BLACKPOOL CENTRAL WEST PCN</c:v>
                </c:pt>
                <c:pt idx="31">
                  <c:v>ROSSENDALE EAST PCN</c:v>
                </c:pt>
                <c:pt idx="32">
                  <c:v>DARWEN PCN</c:v>
                </c:pt>
                <c:pt idx="33">
                  <c:v>WYRE RURAL EXTENDED NEIGHBOURHOOD (WREN) PCN</c:v>
                </c:pt>
                <c:pt idx="34">
                  <c:v>NORTHERN PARISHES PCN</c:v>
                </c:pt>
                <c:pt idx="35">
                  <c:v>WYRE INTEGRATED NEIGHBOURHOOD PCN</c:v>
                </c:pt>
                <c:pt idx="36">
                  <c:v>KENDAL PCN</c:v>
                </c:pt>
                <c:pt idx="37">
                  <c:v>TORENTUM PCN</c:v>
                </c:pt>
                <c:pt idx="38">
                  <c:v>MID FURNESS PCN</c:v>
                </c:pt>
                <c:pt idx="39">
                  <c:v>CARNFORTH AND MILNTHORPE PCN</c:v>
                </c:pt>
                <c:pt idx="40">
                  <c:v>GRANGE AND LAKES PCN</c:v>
                </c:pt>
                <c:pt idx="41">
                  <c:v>WESTERN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2"/>
                <c:pt idx="0">
                  <c:v>CHORLEY AND SOUTH RIBBLE HEALTH PCN</c:v>
                </c:pt>
                <c:pt idx="1">
                  <c:v>BURNLEY WEST PCN</c:v>
                </c:pt>
                <c:pt idx="2">
                  <c:v>PENDLE WEST PCN</c:v>
                </c:pt>
                <c:pt idx="3">
                  <c:v>HYNDBURN CENTRAL PCN</c:v>
                </c:pt>
                <c:pt idx="4">
                  <c:v>BLACKBURN NORTH PCN</c:v>
                </c:pt>
                <c:pt idx="5">
                  <c:v>CHORLEY EAST PCN</c:v>
                </c:pt>
                <c:pt idx="6">
                  <c:v>BURNLEY EAST PCN</c:v>
                </c:pt>
                <c:pt idx="7">
                  <c:v>BLACKBURN EAST PCN</c:v>
                </c:pt>
                <c:pt idx="8">
                  <c:v>PRESTON NORTH &amp; EAST PCN</c:v>
                </c:pt>
                <c:pt idx="9">
                  <c:v>ROSSENDALE WEST PCN</c:v>
                </c:pt>
                <c:pt idx="10">
                  <c:v>CHORLEY CENTRAL PCN</c:v>
                </c:pt>
                <c:pt idx="11">
                  <c:v>BRIDGEDALE SOUTH RIBBLE PCN</c:v>
                </c:pt>
                <c:pt idx="12">
                  <c:v>FLEETWOOD PCN</c:v>
                </c:pt>
                <c:pt idx="13">
                  <c:v>BLACKPOOL NORTH PCN</c:v>
                </c:pt>
                <c:pt idx="14">
                  <c:v>BLACKPOOL CENTRAL PCN</c:v>
                </c:pt>
                <c:pt idx="15">
                  <c:v>ICS</c:v>
                </c:pt>
                <c:pt idx="16">
                  <c:v>GREATER PRESTON PCN</c:v>
                </c:pt>
                <c:pt idx="17">
                  <c:v>PENDLE EAST PCN</c:v>
                </c:pt>
                <c:pt idx="18">
                  <c:v>BAY PCN</c:v>
                </c:pt>
                <c:pt idx="19">
                  <c:v>LEYLAND PCN</c:v>
                </c:pt>
                <c:pt idx="20">
                  <c:v>HYNDBURN RURAL PCN</c:v>
                </c:pt>
                <c:pt idx="21">
                  <c:v>RIBBLESDALE PCN</c:v>
                </c:pt>
                <c:pt idx="22">
                  <c:v>LANCASTER PCN</c:v>
                </c:pt>
                <c:pt idx="23">
                  <c:v>SOUTH RIBBLE MEDICAL GROUP PCN</c:v>
                </c:pt>
                <c:pt idx="24">
                  <c:v>BARROW AND MILLOM PCN</c:v>
                </c:pt>
                <c:pt idx="25">
                  <c:v>ORMSKIRK PCN</c:v>
                </c:pt>
                <c:pt idx="26">
                  <c:v>LYTHAM ST ANNE'S &amp; ANSDELL (LSA) PCN</c:v>
                </c:pt>
                <c:pt idx="27">
                  <c:v>BLACKBURN WEST PCN</c:v>
                </c:pt>
                <c:pt idx="28">
                  <c:v>SKELMERSDALE PCN</c:v>
                </c:pt>
                <c:pt idx="29">
                  <c:v>BLACKPOOL SOUTH PCN</c:v>
                </c:pt>
                <c:pt idx="30">
                  <c:v>BLACKPOOL CENTRAL WEST PCN</c:v>
                </c:pt>
                <c:pt idx="31">
                  <c:v>ROSSENDALE EAST PCN</c:v>
                </c:pt>
                <c:pt idx="32">
                  <c:v>DARWEN PCN</c:v>
                </c:pt>
                <c:pt idx="33">
                  <c:v>WYRE RURAL EXTENDED NEIGHBOURHOOD (WREN) PCN</c:v>
                </c:pt>
                <c:pt idx="34">
                  <c:v>NORTHERN PARISHES PCN</c:v>
                </c:pt>
                <c:pt idx="35">
                  <c:v>WYRE INTEGRATED NEIGHBOURHOOD PCN</c:v>
                </c:pt>
                <c:pt idx="36">
                  <c:v>KENDAL PCN</c:v>
                </c:pt>
                <c:pt idx="37">
                  <c:v>TORENTUM PCN</c:v>
                </c:pt>
                <c:pt idx="38">
                  <c:v>MID FURNESS PCN</c:v>
                </c:pt>
                <c:pt idx="39">
                  <c:v>CARNFORTH AND MILNTHORPE PCN</c:v>
                </c:pt>
                <c:pt idx="40">
                  <c:v>GRANGE AND LAKES PCN</c:v>
                </c:pt>
                <c:pt idx="41">
                  <c:v>WESTERN DALES PCN</c:v>
                </c:pt>
              </c:strCache>
            </c:strRef>
          </c:cat>
          <c:val>
            <c:numRef>
              <c:f>Sheet1!$F$2:$F$45</c:f>
              <c:numCache>
                <c:formatCode>General</c:formatCode>
                <c:ptCount val="44"/>
                <c:pt idx="0">
                  <c:v>0.78</c:v>
                </c:pt>
                <c:pt idx="1">
                  <c:v>0.8</c:v>
                </c:pt>
                <c:pt idx="2">
                  <c:v>0.82</c:v>
                </c:pt>
                <c:pt idx="3">
                  <c:v>0.83</c:v>
                </c:pt>
                <c:pt idx="4">
                  <c:v>0.85</c:v>
                </c:pt>
                <c:pt idx="5">
                  <c:v>0.85</c:v>
                </c:pt>
                <c:pt idx="6">
                  <c:v>0.87</c:v>
                </c:pt>
                <c:pt idx="7">
                  <c:v>0.87</c:v>
                </c:pt>
                <c:pt idx="8">
                  <c:v>0.87</c:v>
                </c:pt>
                <c:pt idx="9">
                  <c:v>0.88</c:v>
                </c:pt>
                <c:pt idx="10">
                  <c:v>0.89</c:v>
                </c:pt>
                <c:pt idx="11">
                  <c:v>0.89</c:v>
                </c:pt>
                <c:pt idx="12">
                  <c:v>0.89</c:v>
                </c:pt>
                <c:pt idx="13">
                  <c:v>0.89</c:v>
                </c:pt>
                <c:pt idx="14">
                  <c:v>0.89</c:v>
                </c:pt>
                <c:pt idx="15">
                  <c:v>0.9</c:v>
                </c:pt>
                <c:pt idx="16">
                  <c:v>0.9</c:v>
                </c:pt>
                <c:pt idx="17">
                  <c:v>0.9</c:v>
                </c:pt>
                <c:pt idx="18">
                  <c:v>0.9</c:v>
                </c:pt>
                <c:pt idx="19">
                  <c:v>0.91</c:v>
                </c:pt>
                <c:pt idx="20">
                  <c:v>0.91</c:v>
                </c:pt>
                <c:pt idx="21">
                  <c:v>0.91</c:v>
                </c:pt>
                <c:pt idx="22">
                  <c:v>0.91</c:v>
                </c:pt>
                <c:pt idx="23">
                  <c:v>0.91</c:v>
                </c:pt>
                <c:pt idx="24">
                  <c:v>0.92</c:v>
                </c:pt>
                <c:pt idx="25">
                  <c:v>0.92</c:v>
                </c:pt>
                <c:pt idx="26">
                  <c:v>0.92</c:v>
                </c:pt>
                <c:pt idx="27">
                  <c:v>0.92</c:v>
                </c:pt>
                <c:pt idx="28">
                  <c:v>0.92</c:v>
                </c:pt>
                <c:pt idx="29">
                  <c:v>0.92</c:v>
                </c:pt>
                <c:pt idx="30">
                  <c:v>0.92</c:v>
                </c:pt>
                <c:pt idx="31">
                  <c:v>0.92</c:v>
                </c:pt>
                <c:pt idx="32">
                  <c:v>0.92</c:v>
                </c:pt>
                <c:pt idx="33">
                  <c:v>0.93</c:v>
                </c:pt>
                <c:pt idx="34">
                  <c:v>0.93</c:v>
                </c:pt>
                <c:pt idx="35">
                  <c:v>0.93</c:v>
                </c:pt>
                <c:pt idx="36">
                  <c:v>0.94</c:v>
                </c:pt>
                <c:pt idx="37">
                  <c:v>0.94</c:v>
                </c:pt>
                <c:pt idx="38">
                  <c:v>0.96</c:v>
                </c:pt>
                <c:pt idx="39">
                  <c:v>0.97</c:v>
                </c:pt>
                <c:pt idx="40">
                  <c:v>0.98</c:v>
                </c:pt>
                <c:pt idx="41">
                  <c:v>0.98</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42"/>
                <c:pt idx="0">
                  <c:v>CHORLEY AND SOUTH RIBBLE HEALTH PCN</c:v>
                </c:pt>
                <c:pt idx="1">
                  <c:v>BURNLEY WEST PCN</c:v>
                </c:pt>
                <c:pt idx="2">
                  <c:v>PENDLE WEST PCN</c:v>
                </c:pt>
                <c:pt idx="3">
                  <c:v>HYNDBURN CENTRAL PCN</c:v>
                </c:pt>
                <c:pt idx="4">
                  <c:v>BLACKBURN NORTH PCN</c:v>
                </c:pt>
                <c:pt idx="5">
                  <c:v>CHORLEY EAST PCN</c:v>
                </c:pt>
                <c:pt idx="6">
                  <c:v>BURNLEY EAST PCN</c:v>
                </c:pt>
                <c:pt idx="7">
                  <c:v>BLACKBURN EAST PCN</c:v>
                </c:pt>
                <c:pt idx="8">
                  <c:v>PRESTON NORTH &amp; EAST PCN</c:v>
                </c:pt>
                <c:pt idx="9">
                  <c:v>ROSSENDALE WEST PCN</c:v>
                </c:pt>
                <c:pt idx="10">
                  <c:v>CHORLEY CENTRAL PCN</c:v>
                </c:pt>
                <c:pt idx="11">
                  <c:v>BRIDGEDALE SOUTH RIBBLE PCN</c:v>
                </c:pt>
                <c:pt idx="12">
                  <c:v>FLEETWOOD PCN</c:v>
                </c:pt>
                <c:pt idx="13">
                  <c:v>BLACKPOOL NORTH PCN</c:v>
                </c:pt>
                <c:pt idx="14">
                  <c:v>BLACKPOOL CENTRAL PCN</c:v>
                </c:pt>
                <c:pt idx="15">
                  <c:v>ICS</c:v>
                </c:pt>
                <c:pt idx="16">
                  <c:v>GREATER PRESTON PCN</c:v>
                </c:pt>
                <c:pt idx="17">
                  <c:v>PENDLE EAST PCN</c:v>
                </c:pt>
                <c:pt idx="18">
                  <c:v>BAY PCN</c:v>
                </c:pt>
                <c:pt idx="19">
                  <c:v>LEYLAND PCN</c:v>
                </c:pt>
                <c:pt idx="20">
                  <c:v>HYNDBURN RURAL PCN</c:v>
                </c:pt>
                <c:pt idx="21">
                  <c:v>RIBBLESDALE PCN</c:v>
                </c:pt>
                <c:pt idx="22">
                  <c:v>LANCASTER PCN</c:v>
                </c:pt>
                <c:pt idx="23">
                  <c:v>SOUTH RIBBLE MEDICAL GROUP PCN</c:v>
                </c:pt>
                <c:pt idx="24">
                  <c:v>BARROW AND MILLOM PCN</c:v>
                </c:pt>
                <c:pt idx="25">
                  <c:v>ORMSKIRK PCN</c:v>
                </c:pt>
                <c:pt idx="26">
                  <c:v>LYTHAM ST ANNE'S &amp; ANSDELL (LSA) PCN</c:v>
                </c:pt>
                <c:pt idx="27">
                  <c:v>BLACKBURN WEST PCN</c:v>
                </c:pt>
                <c:pt idx="28">
                  <c:v>SKELMERSDALE PCN</c:v>
                </c:pt>
                <c:pt idx="29">
                  <c:v>BLACKPOOL SOUTH PCN</c:v>
                </c:pt>
                <c:pt idx="30">
                  <c:v>BLACKPOOL CENTRAL WEST PCN</c:v>
                </c:pt>
                <c:pt idx="31">
                  <c:v>ROSSENDALE EAST PCN</c:v>
                </c:pt>
                <c:pt idx="32">
                  <c:v>DARWEN PCN</c:v>
                </c:pt>
                <c:pt idx="33">
                  <c:v>WYRE RURAL EXTENDED NEIGHBOURHOOD (WREN) PCN</c:v>
                </c:pt>
                <c:pt idx="34">
                  <c:v>NORTHERN PARISHES PCN</c:v>
                </c:pt>
                <c:pt idx="35">
                  <c:v>WYRE INTEGRATED NEIGHBOURHOOD PCN</c:v>
                </c:pt>
                <c:pt idx="36">
                  <c:v>KENDAL PCN</c:v>
                </c:pt>
                <c:pt idx="37">
                  <c:v>TORENTUM PCN</c:v>
                </c:pt>
                <c:pt idx="38">
                  <c:v>MID FURNESS PCN</c:v>
                </c:pt>
                <c:pt idx="39">
                  <c:v>CARNFORTH AND MILNTHORPE PCN</c:v>
                </c:pt>
                <c:pt idx="40">
                  <c:v>GRANGE AND LAKES PCN</c:v>
                </c:pt>
                <c:pt idx="41">
                  <c:v>WESTERN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42"/>
                <c:pt idx="0">
                  <c:v>CHORLEY AND SOUTH RIBBLE HEALTH PCN</c:v>
                </c:pt>
                <c:pt idx="1">
                  <c:v>BURNLEY WEST PCN</c:v>
                </c:pt>
                <c:pt idx="2">
                  <c:v>PENDLE WEST PCN</c:v>
                </c:pt>
                <c:pt idx="3">
                  <c:v>HYNDBURN CENTRAL PCN</c:v>
                </c:pt>
                <c:pt idx="4">
                  <c:v>BLACKBURN NORTH PCN</c:v>
                </c:pt>
                <c:pt idx="5">
                  <c:v>CHORLEY EAST PCN</c:v>
                </c:pt>
                <c:pt idx="6">
                  <c:v>BURNLEY EAST PCN</c:v>
                </c:pt>
                <c:pt idx="7">
                  <c:v>BLACKBURN EAST PCN</c:v>
                </c:pt>
                <c:pt idx="8">
                  <c:v>PRESTON NORTH &amp; EAST PCN</c:v>
                </c:pt>
                <c:pt idx="9">
                  <c:v>ROSSENDALE WEST PCN</c:v>
                </c:pt>
                <c:pt idx="10">
                  <c:v>CHORLEY CENTRAL PCN</c:v>
                </c:pt>
                <c:pt idx="11">
                  <c:v>BRIDGEDALE SOUTH RIBBLE PCN</c:v>
                </c:pt>
                <c:pt idx="12">
                  <c:v>FLEETWOOD PCN</c:v>
                </c:pt>
                <c:pt idx="13">
                  <c:v>BLACKPOOL NORTH PCN</c:v>
                </c:pt>
                <c:pt idx="14">
                  <c:v>BLACKPOOL CENTRAL PCN</c:v>
                </c:pt>
                <c:pt idx="15">
                  <c:v>ICS</c:v>
                </c:pt>
                <c:pt idx="16">
                  <c:v>GREATER PRESTON PCN</c:v>
                </c:pt>
                <c:pt idx="17">
                  <c:v>PENDLE EAST PCN</c:v>
                </c:pt>
                <c:pt idx="18">
                  <c:v>BAY PCN</c:v>
                </c:pt>
                <c:pt idx="19">
                  <c:v>LEYLAND PCN</c:v>
                </c:pt>
                <c:pt idx="20">
                  <c:v>HYNDBURN RURAL PCN</c:v>
                </c:pt>
                <c:pt idx="21">
                  <c:v>RIBBLESDALE PCN</c:v>
                </c:pt>
                <c:pt idx="22">
                  <c:v>LANCASTER PCN</c:v>
                </c:pt>
                <c:pt idx="23">
                  <c:v>SOUTH RIBBLE MEDICAL GROUP PCN</c:v>
                </c:pt>
                <c:pt idx="24">
                  <c:v>BARROW AND MILLOM PCN</c:v>
                </c:pt>
                <c:pt idx="25">
                  <c:v>ORMSKIRK PCN</c:v>
                </c:pt>
                <c:pt idx="26">
                  <c:v>LYTHAM ST ANNE'S &amp; ANSDELL (LSA) PCN</c:v>
                </c:pt>
                <c:pt idx="27">
                  <c:v>BLACKBURN WEST PCN</c:v>
                </c:pt>
                <c:pt idx="28">
                  <c:v>SKELMERSDALE PCN</c:v>
                </c:pt>
                <c:pt idx="29">
                  <c:v>BLACKPOOL SOUTH PCN</c:v>
                </c:pt>
                <c:pt idx="30">
                  <c:v>BLACKPOOL CENTRAL WEST PCN</c:v>
                </c:pt>
                <c:pt idx="31">
                  <c:v>ROSSENDALE EAST PCN</c:v>
                </c:pt>
                <c:pt idx="32">
                  <c:v>DARWEN PCN</c:v>
                </c:pt>
                <c:pt idx="33">
                  <c:v>WYRE RURAL EXTENDED NEIGHBOURHOOD (WREN) PCN</c:v>
                </c:pt>
                <c:pt idx="34">
                  <c:v>NORTHERN PARISHES PCN</c:v>
                </c:pt>
                <c:pt idx="35">
                  <c:v>WYRE INTEGRATED NEIGHBOURHOOD PCN</c:v>
                </c:pt>
                <c:pt idx="36">
                  <c:v>KENDAL PCN</c:v>
                </c:pt>
                <c:pt idx="37">
                  <c:v>TORENTUM PCN</c:v>
                </c:pt>
                <c:pt idx="38">
                  <c:v>MID FURNESS PCN</c:v>
                </c:pt>
                <c:pt idx="39">
                  <c:v>CARNFORTH AND MILNTHORPE PCN</c:v>
                </c:pt>
                <c:pt idx="40">
                  <c:v>GRANGE AND LAKES PCN</c:v>
                </c:pt>
                <c:pt idx="41">
                  <c:v>WESTERN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0504576"/>
        <c:axId val="905030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2"/>
                <c:pt idx="0">
                  <c:v>CHORLEY AND SOUTH RIBBLE HEALTH PCN</c:v>
                </c:pt>
                <c:pt idx="1">
                  <c:v>BURNLEY WEST PCN</c:v>
                </c:pt>
                <c:pt idx="2">
                  <c:v>PENDLE WEST PCN</c:v>
                </c:pt>
                <c:pt idx="3">
                  <c:v>HYNDBURN CENTRAL PCN</c:v>
                </c:pt>
                <c:pt idx="4">
                  <c:v>BLACKBURN NORTH PCN</c:v>
                </c:pt>
                <c:pt idx="5">
                  <c:v>CHORLEY EAST PCN</c:v>
                </c:pt>
                <c:pt idx="6">
                  <c:v>BURNLEY EAST PCN</c:v>
                </c:pt>
                <c:pt idx="7">
                  <c:v>BLACKBURN EAST PCN</c:v>
                </c:pt>
                <c:pt idx="8">
                  <c:v>PRESTON NORTH &amp; EAST PCN</c:v>
                </c:pt>
                <c:pt idx="9">
                  <c:v>ROSSENDALE WEST PCN</c:v>
                </c:pt>
                <c:pt idx="10">
                  <c:v>CHORLEY CENTRAL PCN</c:v>
                </c:pt>
                <c:pt idx="11">
                  <c:v>BRIDGEDALE SOUTH RIBBLE PCN</c:v>
                </c:pt>
                <c:pt idx="12">
                  <c:v>FLEETWOOD PCN</c:v>
                </c:pt>
                <c:pt idx="13">
                  <c:v>BLACKPOOL NORTH PCN</c:v>
                </c:pt>
                <c:pt idx="14">
                  <c:v>BLACKPOOL CENTRAL PCN</c:v>
                </c:pt>
                <c:pt idx="15">
                  <c:v>ICS</c:v>
                </c:pt>
                <c:pt idx="16">
                  <c:v>GREATER PRESTON PCN</c:v>
                </c:pt>
                <c:pt idx="17">
                  <c:v>PENDLE EAST PCN</c:v>
                </c:pt>
                <c:pt idx="18">
                  <c:v>BAY PCN</c:v>
                </c:pt>
                <c:pt idx="19">
                  <c:v>LEYLAND PCN</c:v>
                </c:pt>
                <c:pt idx="20">
                  <c:v>HYNDBURN RURAL PCN</c:v>
                </c:pt>
                <c:pt idx="21">
                  <c:v>RIBBLESDALE PCN</c:v>
                </c:pt>
                <c:pt idx="22">
                  <c:v>LANCASTER PCN</c:v>
                </c:pt>
                <c:pt idx="23">
                  <c:v>SOUTH RIBBLE MEDICAL GROUP PCN</c:v>
                </c:pt>
                <c:pt idx="24">
                  <c:v>BARROW AND MILLOM PCN</c:v>
                </c:pt>
                <c:pt idx="25">
                  <c:v>ORMSKIRK PCN</c:v>
                </c:pt>
                <c:pt idx="26">
                  <c:v>LYTHAM ST ANNE'S &amp; ANSDELL (LSA) PCN</c:v>
                </c:pt>
                <c:pt idx="27">
                  <c:v>BLACKBURN WEST PCN</c:v>
                </c:pt>
                <c:pt idx="28">
                  <c:v>SKELMERSDALE PCN</c:v>
                </c:pt>
                <c:pt idx="29">
                  <c:v>BLACKPOOL SOUTH PCN</c:v>
                </c:pt>
                <c:pt idx="30">
                  <c:v>BLACKPOOL CENTRAL WEST PCN</c:v>
                </c:pt>
                <c:pt idx="31">
                  <c:v>ROSSENDALE EAST PCN</c:v>
                </c:pt>
                <c:pt idx="32">
                  <c:v>DARWEN PCN</c:v>
                </c:pt>
                <c:pt idx="33">
                  <c:v>WYRE RURAL EXTENDED NEIGHBOURHOOD (WREN) PCN</c:v>
                </c:pt>
                <c:pt idx="34">
                  <c:v>NORTHERN PARISHES PCN</c:v>
                </c:pt>
                <c:pt idx="35">
                  <c:v>WYRE INTEGRATED NEIGHBOURHOOD PCN</c:v>
                </c:pt>
                <c:pt idx="36">
                  <c:v>KENDAL PCN</c:v>
                </c:pt>
                <c:pt idx="37">
                  <c:v>TORENTUM PCN</c:v>
                </c:pt>
                <c:pt idx="38">
                  <c:v>MID FURNESS PCN</c:v>
                </c:pt>
                <c:pt idx="39">
                  <c:v>CARNFORTH AND MILNTHORPE PCN</c:v>
                </c:pt>
                <c:pt idx="40">
                  <c:v>GRANGE AND LAKES PCN</c:v>
                </c:pt>
                <c:pt idx="41">
                  <c:v>WESTERN DALES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42"/>
                <c:pt idx="0">
                  <c:v>CHORLEY AND SOUTH RIBBLE HEALTH PCN</c:v>
                </c:pt>
                <c:pt idx="1">
                  <c:v>BURNLEY WEST PCN</c:v>
                </c:pt>
                <c:pt idx="2">
                  <c:v>PENDLE WEST PCN</c:v>
                </c:pt>
                <c:pt idx="3">
                  <c:v>HYNDBURN CENTRAL PCN</c:v>
                </c:pt>
                <c:pt idx="4">
                  <c:v>BLACKBURN NORTH PCN</c:v>
                </c:pt>
                <c:pt idx="5">
                  <c:v>CHORLEY EAST PCN</c:v>
                </c:pt>
                <c:pt idx="6">
                  <c:v>BURNLEY EAST PCN</c:v>
                </c:pt>
                <c:pt idx="7">
                  <c:v>BLACKBURN EAST PCN</c:v>
                </c:pt>
                <c:pt idx="8">
                  <c:v>PRESTON NORTH &amp; EAST PCN</c:v>
                </c:pt>
                <c:pt idx="9">
                  <c:v>ROSSENDALE WEST PCN</c:v>
                </c:pt>
                <c:pt idx="10">
                  <c:v>CHORLEY CENTRAL PCN</c:v>
                </c:pt>
                <c:pt idx="11">
                  <c:v>BRIDGEDALE SOUTH RIBBLE PCN</c:v>
                </c:pt>
                <c:pt idx="12">
                  <c:v>FLEETWOOD PCN</c:v>
                </c:pt>
                <c:pt idx="13">
                  <c:v>BLACKPOOL NORTH PCN</c:v>
                </c:pt>
                <c:pt idx="14">
                  <c:v>BLACKPOOL CENTRAL PCN</c:v>
                </c:pt>
                <c:pt idx="15">
                  <c:v>ICS</c:v>
                </c:pt>
                <c:pt idx="16">
                  <c:v>GREATER PRESTON PCN</c:v>
                </c:pt>
                <c:pt idx="17">
                  <c:v>PENDLE EAST PCN</c:v>
                </c:pt>
                <c:pt idx="18">
                  <c:v>BAY PCN</c:v>
                </c:pt>
                <c:pt idx="19">
                  <c:v>LEYLAND PCN</c:v>
                </c:pt>
                <c:pt idx="20">
                  <c:v>HYNDBURN RURAL PCN</c:v>
                </c:pt>
                <c:pt idx="21">
                  <c:v>RIBBLESDALE PCN</c:v>
                </c:pt>
                <c:pt idx="22">
                  <c:v>LANCASTER PCN</c:v>
                </c:pt>
                <c:pt idx="23">
                  <c:v>SOUTH RIBBLE MEDICAL GROUP PCN</c:v>
                </c:pt>
                <c:pt idx="24">
                  <c:v>BARROW AND MILLOM PCN</c:v>
                </c:pt>
                <c:pt idx="25">
                  <c:v>ORMSKIRK PCN</c:v>
                </c:pt>
                <c:pt idx="26">
                  <c:v>LYTHAM ST ANNE'S &amp; ANSDELL (LSA) PCN</c:v>
                </c:pt>
                <c:pt idx="27">
                  <c:v>BLACKBURN WEST PCN</c:v>
                </c:pt>
                <c:pt idx="28">
                  <c:v>SKELMERSDALE PCN</c:v>
                </c:pt>
                <c:pt idx="29">
                  <c:v>BLACKPOOL SOUTH PCN</c:v>
                </c:pt>
                <c:pt idx="30">
                  <c:v>BLACKPOOL CENTRAL WEST PCN</c:v>
                </c:pt>
                <c:pt idx="31">
                  <c:v>ROSSENDALE EAST PCN</c:v>
                </c:pt>
                <c:pt idx="32">
                  <c:v>DARWEN PCN</c:v>
                </c:pt>
                <c:pt idx="33">
                  <c:v>WYRE RURAL EXTENDED NEIGHBOURHOOD (WREN) PCN</c:v>
                </c:pt>
                <c:pt idx="34">
                  <c:v>NORTHERN PARISHES PCN</c:v>
                </c:pt>
                <c:pt idx="35">
                  <c:v>WYRE INTEGRATED NEIGHBOURHOOD PCN</c:v>
                </c:pt>
                <c:pt idx="36">
                  <c:v>KENDAL PCN</c:v>
                </c:pt>
                <c:pt idx="37">
                  <c:v>TORENTUM PCN</c:v>
                </c:pt>
                <c:pt idx="38">
                  <c:v>MID FURNESS PCN</c:v>
                </c:pt>
                <c:pt idx="39">
                  <c:v>CARNFORTH AND MILNTHORPE PCN</c:v>
                </c:pt>
                <c:pt idx="40">
                  <c:v>GRANGE AND LAKES PCN</c:v>
                </c:pt>
                <c:pt idx="41">
                  <c:v>WESTERN DALES PCN</c:v>
                </c:pt>
              </c:strCache>
            </c:strRef>
          </c:cat>
          <c:val>
            <c:numRef>
              <c:f>Sheet1!$C$2:$C$45</c:f>
              <c:numCache>
                <c:formatCode>0%</c:formatCode>
                <c:ptCount val="44"/>
                <c:pt idx="0">
                  <c:v>0.78</c:v>
                </c:pt>
                <c:pt idx="1">
                  <c:v>0.8</c:v>
                </c:pt>
                <c:pt idx="2">
                  <c:v>0.82</c:v>
                </c:pt>
                <c:pt idx="3">
                  <c:v>0.83</c:v>
                </c:pt>
                <c:pt idx="4">
                  <c:v>0.85</c:v>
                </c:pt>
                <c:pt idx="5">
                  <c:v>0.85</c:v>
                </c:pt>
                <c:pt idx="6">
                  <c:v>0.87</c:v>
                </c:pt>
                <c:pt idx="7">
                  <c:v>0.87</c:v>
                </c:pt>
                <c:pt idx="8">
                  <c:v>0.87</c:v>
                </c:pt>
                <c:pt idx="9">
                  <c:v>0.88</c:v>
                </c:pt>
                <c:pt idx="10">
                  <c:v>0.89</c:v>
                </c:pt>
                <c:pt idx="11">
                  <c:v>0.89</c:v>
                </c:pt>
                <c:pt idx="12">
                  <c:v>0.89</c:v>
                </c:pt>
                <c:pt idx="13">
                  <c:v>0.89</c:v>
                </c:pt>
                <c:pt idx="14">
                  <c:v>0.89</c:v>
                </c:pt>
                <c:pt idx="15">
                  <c:v>-10</c:v>
                </c:pt>
                <c:pt idx="16">
                  <c:v>0.9</c:v>
                </c:pt>
                <c:pt idx="17">
                  <c:v>0.9</c:v>
                </c:pt>
                <c:pt idx="18">
                  <c:v>0.9</c:v>
                </c:pt>
                <c:pt idx="19">
                  <c:v>0.91</c:v>
                </c:pt>
                <c:pt idx="20">
                  <c:v>0.91</c:v>
                </c:pt>
                <c:pt idx="21">
                  <c:v>0.91</c:v>
                </c:pt>
                <c:pt idx="22">
                  <c:v>0.91</c:v>
                </c:pt>
                <c:pt idx="23">
                  <c:v>0.91</c:v>
                </c:pt>
                <c:pt idx="24">
                  <c:v>0.92</c:v>
                </c:pt>
                <c:pt idx="25">
                  <c:v>0.92</c:v>
                </c:pt>
                <c:pt idx="26">
                  <c:v>0.92</c:v>
                </c:pt>
                <c:pt idx="27">
                  <c:v>0.92</c:v>
                </c:pt>
                <c:pt idx="28">
                  <c:v>0.92</c:v>
                </c:pt>
                <c:pt idx="29">
                  <c:v>0.92</c:v>
                </c:pt>
                <c:pt idx="30">
                  <c:v>0.92</c:v>
                </c:pt>
                <c:pt idx="31">
                  <c:v>0.92</c:v>
                </c:pt>
                <c:pt idx="32">
                  <c:v>0.92</c:v>
                </c:pt>
                <c:pt idx="33">
                  <c:v>0.93</c:v>
                </c:pt>
                <c:pt idx="34">
                  <c:v>0.93</c:v>
                </c:pt>
                <c:pt idx="35">
                  <c:v>0.93</c:v>
                </c:pt>
                <c:pt idx="36">
                  <c:v>0.94</c:v>
                </c:pt>
                <c:pt idx="37">
                  <c:v>0.94</c:v>
                </c:pt>
                <c:pt idx="38">
                  <c:v>0.96</c:v>
                </c:pt>
                <c:pt idx="39">
                  <c:v>0.97</c:v>
                </c:pt>
                <c:pt idx="40">
                  <c:v>0.98</c:v>
                </c:pt>
                <c:pt idx="41">
                  <c:v>0.98</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0.9</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0498944"/>
        <c:axId val="90501504"/>
      </c:lineChart>
      <c:catAx>
        <c:axId val="9049894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0501504"/>
        <c:crosses val="autoZero"/>
        <c:auto val="1"/>
        <c:lblAlgn val="ctr"/>
        <c:lblOffset val="100"/>
        <c:noMultiLvlLbl val="0"/>
      </c:catAx>
      <c:valAx>
        <c:axId val="905015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0498944"/>
        <c:crosses val="autoZero"/>
        <c:crossBetween val="between"/>
      </c:valAx>
      <c:valAx>
        <c:axId val="90503040"/>
        <c:scaling>
          <c:orientation val="minMax"/>
          <c:max val="1"/>
          <c:min val="0"/>
        </c:scaling>
        <c:delete val="0"/>
        <c:axPos val="r"/>
        <c:numFmt formatCode="0%" sourceLinked="1"/>
        <c:majorTickMark val="none"/>
        <c:minorTickMark val="none"/>
        <c:tickLblPos val="none"/>
        <c:spPr>
          <a:ln>
            <a:noFill/>
          </a:ln>
        </c:spPr>
        <c:crossAx val="90504576"/>
        <c:crosses val="max"/>
        <c:crossBetween val="between"/>
      </c:valAx>
      <c:catAx>
        <c:axId val="90504576"/>
        <c:scaling>
          <c:orientation val="minMax"/>
        </c:scaling>
        <c:delete val="1"/>
        <c:axPos val="b"/>
        <c:numFmt formatCode="General" sourceLinked="1"/>
        <c:majorTickMark val="out"/>
        <c:minorTickMark val="none"/>
        <c:tickLblPos val="nextTo"/>
        <c:crossAx val="905030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17</c:v>
                </c:pt>
                <c:pt idx="1">
                  <c:v>29</c:v>
                </c:pt>
                <c:pt idx="2">
                  <c:v>6</c:v>
                </c:pt>
                <c:pt idx="3">
                  <c:v>14</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9948416"/>
        <c:axId val="99949952"/>
      </c:barChart>
      <c:catAx>
        <c:axId val="9994841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9949952"/>
        <c:crosses val="autoZero"/>
        <c:auto val="1"/>
        <c:lblAlgn val="ctr"/>
        <c:lblOffset val="100"/>
        <c:noMultiLvlLbl val="0"/>
      </c:catAx>
      <c:valAx>
        <c:axId val="9994995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994841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30</c:v>
                </c:pt>
                <c:pt idx="1">
                  <c:v>40</c:v>
                </c:pt>
                <c:pt idx="2">
                  <c:v>16</c:v>
                </c:pt>
                <c:pt idx="3">
                  <c:v>22</c:v>
                </c:pt>
                <c:pt idx="4">
                  <c:v>70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10</c:v>
                </c:pt>
                <c:pt idx="1">
                  <c:v>14</c:v>
                </c:pt>
                <c:pt idx="2">
                  <c:v>2</c:v>
                </c:pt>
                <c:pt idx="3">
                  <c:v>9</c:v>
                </c:pt>
                <c:pt idx="4">
                  <c:v>45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9978240"/>
        <c:axId val="99984128"/>
      </c:stockChart>
      <c:catAx>
        <c:axId val="99978240"/>
        <c:scaling>
          <c:orientation val="minMax"/>
        </c:scaling>
        <c:delete val="1"/>
        <c:axPos val="b"/>
        <c:numFmt formatCode="m/d/yyyy" sourceLinked="1"/>
        <c:majorTickMark val="out"/>
        <c:minorTickMark val="none"/>
        <c:tickLblPos val="nextTo"/>
        <c:crossAx val="99984128"/>
        <c:crosses val="autoZero"/>
        <c:auto val="1"/>
        <c:lblAlgn val="ctr"/>
        <c:lblOffset val="100"/>
        <c:noMultiLvlLbl val="0"/>
      </c:catAx>
      <c:valAx>
        <c:axId val="99984128"/>
        <c:scaling>
          <c:orientation val="minMax"/>
          <c:max val="100"/>
          <c:min val="0"/>
        </c:scaling>
        <c:delete val="1"/>
        <c:axPos val="l"/>
        <c:numFmt formatCode="m/d/yyyy" sourceLinked="1"/>
        <c:majorTickMark val="out"/>
        <c:minorTickMark val="none"/>
        <c:tickLblPos val="nextTo"/>
        <c:crossAx val="999782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26</c:v>
                </c:pt>
                <c:pt idx="1">
                  <c:v>52</c:v>
                </c:pt>
                <c:pt idx="2">
                  <c:v>15</c:v>
                </c:pt>
                <c:pt idx="3">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78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22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3251328"/>
        <c:axId val="103257216"/>
      </c:lineChart>
      <c:catAx>
        <c:axId val="10325132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3257216"/>
        <c:crosses val="autoZero"/>
        <c:auto val="1"/>
        <c:lblAlgn val="ctr"/>
        <c:lblOffset val="100"/>
        <c:noMultiLvlLbl val="0"/>
      </c:catAx>
      <c:valAx>
        <c:axId val="1032572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325132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2"/>
                <c:pt idx="0">
                  <c:v>CHORLEY AND SOUTH RIBBLE HEALTH PCN</c:v>
                </c:pt>
                <c:pt idx="1">
                  <c:v>BURNLEY WEST PCN</c:v>
                </c:pt>
                <c:pt idx="2">
                  <c:v>HYNDBURN CENTRAL PCN</c:v>
                </c:pt>
                <c:pt idx="3">
                  <c:v>PENDLE WEST PCN</c:v>
                </c:pt>
                <c:pt idx="4">
                  <c:v>BLACKBURN NORTH PCN</c:v>
                </c:pt>
                <c:pt idx="5">
                  <c:v>PRESTON NORTH &amp; EAST PCN</c:v>
                </c:pt>
                <c:pt idx="6">
                  <c:v>LANCASTER PCN</c:v>
                </c:pt>
                <c:pt idx="7">
                  <c:v>ROSSENDALE WEST PCN</c:v>
                </c:pt>
                <c:pt idx="8">
                  <c:v>CHORLEY EAST PCN</c:v>
                </c:pt>
                <c:pt idx="9">
                  <c:v>TORENTUM PCN</c:v>
                </c:pt>
                <c:pt idx="10">
                  <c:v>LYTHAM ST ANNE'S &amp; ANSDELL (LSA) PCN</c:v>
                </c:pt>
                <c:pt idx="11">
                  <c:v>SKELMERSDALE PCN</c:v>
                </c:pt>
                <c:pt idx="12">
                  <c:v>BLACKBURN EAST PCN</c:v>
                </c:pt>
                <c:pt idx="13">
                  <c:v>DARWEN PCN</c:v>
                </c:pt>
                <c:pt idx="14">
                  <c:v>ICS</c:v>
                </c:pt>
                <c:pt idx="15">
                  <c:v>SOUTH RIBBLE MEDICAL GROUP PCN</c:v>
                </c:pt>
                <c:pt idx="16">
                  <c:v>HYNDBURN RURAL PCN</c:v>
                </c:pt>
                <c:pt idx="17">
                  <c:v>BLACKBURN WEST PCN</c:v>
                </c:pt>
                <c:pt idx="18">
                  <c:v>CARNFORTH AND MILNTHORPE PCN</c:v>
                </c:pt>
                <c:pt idx="19">
                  <c:v>GREATER PRESTON PCN</c:v>
                </c:pt>
                <c:pt idx="20">
                  <c:v>BAY PCN</c:v>
                </c:pt>
                <c:pt idx="21">
                  <c:v>CHORLEY CENTRAL PCN</c:v>
                </c:pt>
                <c:pt idx="22">
                  <c:v>LEYLAND PCN</c:v>
                </c:pt>
                <c:pt idx="23">
                  <c:v>ORMSKIRK PCN</c:v>
                </c:pt>
                <c:pt idx="24">
                  <c:v>FLEETWOOD PCN</c:v>
                </c:pt>
                <c:pt idx="25">
                  <c:v>BLACKPOOL NORTH PCN</c:v>
                </c:pt>
                <c:pt idx="26">
                  <c:v>BLACKPOOL CENTRAL PCN</c:v>
                </c:pt>
                <c:pt idx="27">
                  <c:v>BURNLEY EAST PCN</c:v>
                </c:pt>
                <c:pt idx="28">
                  <c:v>BRIDGEDALE SOUTH RIBBLE PCN</c:v>
                </c:pt>
                <c:pt idx="29">
                  <c:v>KENDAL PCN</c:v>
                </c:pt>
                <c:pt idx="30">
                  <c:v>BARROW AND MILLOM PCN</c:v>
                </c:pt>
                <c:pt idx="31">
                  <c:v>PENDLE EAST PCN</c:v>
                </c:pt>
                <c:pt idx="32">
                  <c:v>BLACKPOOL CENTRAL WEST PCN</c:v>
                </c:pt>
                <c:pt idx="33">
                  <c:v>WYRE INTEGRATED NEIGHBOURHOOD PCN</c:v>
                </c:pt>
                <c:pt idx="34">
                  <c:v>ROSSENDALE EAST PCN</c:v>
                </c:pt>
                <c:pt idx="35">
                  <c:v>BLACKPOOL SOUTH PCN</c:v>
                </c:pt>
                <c:pt idx="36">
                  <c:v>GRANGE AND LAKES PCN</c:v>
                </c:pt>
                <c:pt idx="37">
                  <c:v>RIBBLESDALE PCN</c:v>
                </c:pt>
                <c:pt idx="38">
                  <c:v>MID FURNESS PCN</c:v>
                </c:pt>
                <c:pt idx="39">
                  <c:v>WYRE RURAL EXTENDED NEIGHBOURHOOD (WREN) PCN</c:v>
                </c:pt>
                <c:pt idx="40">
                  <c:v>NORTHERN PARISHES PCN</c:v>
                </c:pt>
                <c:pt idx="41">
                  <c:v>WESTERN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2"/>
                <c:pt idx="0">
                  <c:v>CHORLEY AND SOUTH RIBBLE HEALTH PCN</c:v>
                </c:pt>
                <c:pt idx="1">
                  <c:v>BURNLEY WEST PCN</c:v>
                </c:pt>
                <c:pt idx="2">
                  <c:v>HYNDBURN CENTRAL PCN</c:v>
                </c:pt>
                <c:pt idx="3">
                  <c:v>PENDLE WEST PCN</c:v>
                </c:pt>
                <c:pt idx="4">
                  <c:v>BLACKBURN NORTH PCN</c:v>
                </c:pt>
                <c:pt idx="5">
                  <c:v>PRESTON NORTH &amp; EAST PCN</c:v>
                </c:pt>
                <c:pt idx="6">
                  <c:v>LANCASTER PCN</c:v>
                </c:pt>
                <c:pt idx="7">
                  <c:v>ROSSENDALE WEST PCN</c:v>
                </c:pt>
                <c:pt idx="8">
                  <c:v>CHORLEY EAST PCN</c:v>
                </c:pt>
                <c:pt idx="9">
                  <c:v>TORENTUM PCN</c:v>
                </c:pt>
                <c:pt idx="10">
                  <c:v>LYTHAM ST ANNE'S &amp; ANSDELL (LSA) PCN</c:v>
                </c:pt>
                <c:pt idx="11">
                  <c:v>SKELMERSDALE PCN</c:v>
                </c:pt>
                <c:pt idx="12">
                  <c:v>BLACKBURN EAST PCN</c:v>
                </c:pt>
                <c:pt idx="13">
                  <c:v>DARWEN PCN</c:v>
                </c:pt>
                <c:pt idx="14">
                  <c:v>ICS</c:v>
                </c:pt>
                <c:pt idx="15">
                  <c:v>SOUTH RIBBLE MEDICAL GROUP PCN</c:v>
                </c:pt>
                <c:pt idx="16">
                  <c:v>HYNDBURN RURAL PCN</c:v>
                </c:pt>
                <c:pt idx="17">
                  <c:v>BLACKBURN WEST PCN</c:v>
                </c:pt>
                <c:pt idx="18">
                  <c:v>CARNFORTH AND MILNTHORPE PCN</c:v>
                </c:pt>
                <c:pt idx="19">
                  <c:v>GREATER PRESTON PCN</c:v>
                </c:pt>
                <c:pt idx="20">
                  <c:v>BAY PCN</c:v>
                </c:pt>
                <c:pt idx="21">
                  <c:v>CHORLEY CENTRAL PCN</c:v>
                </c:pt>
                <c:pt idx="22">
                  <c:v>LEYLAND PCN</c:v>
                </c:pt>
                <c:pt idx="23">
                  <c:v>ORMSKIRK PCN</c:v>
                </c:pt>
                <c:pt idx="24">
                  <c:v>FLEETWOOD PCN</c:v>
                </c:pt>
                <c:pt idx="25">
                  <c:v>BLACKPOOL NORTH PCN</c:v>
                </c:pt>
                <c:pt idx="26">
                  <c:v>BLACKPOOL CENTRAL PCN</c:v>
                </c:pt>
                <c:pt idx="27">
                  <c:v>BURNLEY EAST PCN</c:v>
                </c:pt>
                <c:pt idx="28">
                  <c:v>BRIDGEDALE SOUTH RIBBLE PCN</c:v>
                </c:pt>
                <c:pt idx="29">
                  <c:v>KENDAL PCN</c:v>
                </c:pt>
                <c:pt idx="30">
                  <c:v>BARROW AND MILLOM PCN</c:v>
                </c:pt>
                <c:pt idx="31">
                  <c:v>PENDLE EAST PCN</c:v>
                </c:pt>
                <c:pt idx="32">
                  <c:v>BLACKPOOL CENTRAL WEST PCN</c:v>
                </c:pt>
                <c:pt idx="33">
                  <c:v>WYRE INTEGRATED NEIGHBOURHOOD PCN</c:v>
                </c:pt>
                <c:pt idx="34">
                  <c:v>ROSSENDALE EAST PCN</c:v>
                </c:pt>
                <c:pt idx="35">
                  <c:v>BLACKPOOL SOUTH PCN</c:v>
                </c:pt>
                <c:pt idx="36">
                  <c:v>GRANGE AND LAKES PCN</c:v>
                </c:pt>
                <c:pt idx="37">
                  <c:v>RIBBLESDALE PCN</c:v>
                </c:pt>
                <c:pt idx="38">
                  <c:v>MID FURNESS PCN</c:v>
                </c:pt>
                <c:pt idx="39">
                  <c:v>WYRE RURAL EXTENDED NEIGHBOURHOOD (WREN) PCN</c:v>
                </c:pt>
                <c:pt idx="40">
                  <c:v>NORTHERN PARISHES PCN</c:v>
                </c:pt>
                <c:pt idx="41">
                  <c:v>WESTERN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2"/>
                <c:pt idx="0">
                  <c:v>CHORLEY AND SOUTH RIBBLE HEALTH PCN</c:v>
                </c:pt>
                <c:pt idx="1">
                  <c:v>BURNLEY WEST PCN</c:v>
                </c:pt>
                <c:pt idx="2">
                  <c:v>HYNDBURN CENTRAL PCN</c:v>
                </c:pt>
                <c:pt idx="3">
                  <c:v>PENDLE WEST PCN</c:v>
                </c:pt>
                <c:pt idx="4">
                  <c:v>BLACKBURN NORTH PCN</c:v>
                </c:pt>
                <c:pt idx="5">
                  <c:v>PRESTON NORTH &amp; EAST PCN</c:v>
                </c:pt>
                <c:pt idx="6">
                  <c:v>LANCASTER PCN</c:v>
                </c:pt>
                <c:pt idx="7">
                  <c:v>ROSSENDALE WEST PCN</c:v>
                </c:pt>
                <c:pt idx="8">
                  <c:v>CHORLEY EAST PCN</c:v>
                </c:pt>
                <c:pt idx="9">
                  <c:v>TORENTUM PCN</c:v>
                </c:pt>
                <c:pt idx="10">
                  <c:v>LYTHAM ST ANNE'S &amp; ANSDELL (LSA) PCN</c:v>
                </c:pt>
                <c:pt idx="11">
                  <c:v>SKELMERSDALE PCN</c:v>
                </c:pt>
                <c:pt idx="12">
                  <c:v>BLACKBURN EAST PCN</c:v>
                </c:pt>
                <c:pt idx="13">
                  <c:v>DARWEN PCN</c:v>
                </c:pt>
                <c:pt idx="14">
                  <c:v>ICS</c:v>
                </c:pt>
                <c:pt idx="15">
                  <c:v>SOUTH RIBBLE MEDICAL GROUP PCN</c:v>
                </c:pt>
                <c:pt idx="16">
                  <c:v>HYNDBURN RURAL PCN</c:v>
                </c:pt>
                <c:pt idx="17">
                  <c:v>BLACKBURN WEST PCN</c:v>
                </c:pt>
                <c:pt idx="18">
                  <c:v>CARNFORTH AND MILNTHORPE PCN</c:v>
                </c:pt>
                <c:pt idx="19">
                  <c:v>GREATER PRESTON PCN</c:v>
                </c:pt>
                <c:pt idx="20">
                  <c:v>BAY PCN</c:v>
                </c:pt>
                <c:pt idx="21">
                  <c:v>CHORLEY CENTRAL PCN</c:v>
                </c:pt>
                <c:pt idx="22">
                  <c:v>LEYLAND PCN</c:v>
                </c:pt>
                <c:pt idx="23">
                  <c:v>ORMSKIRK PCN</c:v>
                </c:pt>
                <c:pt idx="24">
                  <c:v>FLEETWOOD PCN</c:v>
                </c:pt>
                <c:pt idx="25">
                  <c:v>BLACKPOOL NORTH PCN</c:v>
                </c:pt>
                <c:pt idx="26">
                  <c:v>BLACKPOOL CENTRAL PCN</c:v>
                </c:pt>
                <c:pt idx="27">
                  <c:v>BURNLEY EAST PCN</c:v>
                </c:pt>
                <c:pt idx="28">
                  <c:v>BRIDGEDALE SOUTH RIBBLE PCN</c:v>
                </c:pt>
                <c:pt idx="29">
                  <c:v>KENDAL PCN</c:v>
                </c:pt>
                <c:pt idx="30">
                  <c:v>BARROW AND MILLOM PCN</c:v>
                </c:pt>
                <c:pt idx="31">
                  <c:v>PENDLE EAST PCN</c:v>
                </c:pt>
                <c:pt idx="32">
                  <c:v>BLACKPOOL CENTRAL WEST PCN</c:v>
                </c:pt>
                <c:pt idx="33">
                  <c:v>WYRE INTEGRATED NEIGHBOURHOOD PCN</c:v>
                </c:pt>
                <c:pt idx="34">
                  <c:v>ROSSENDALE EAST PCN</c:v>
                </c:pt>
                <c:pt idx="35">
                  <c:v>BLACKPOOL SOUTH PCN</c:v>
                </c:pt>
                <c:pt idx="36">
                  <c:v>GRANGE AND LAKES PCN</c:v>
                </c:pt>
                <c:pt idx="37">
                  <c:v>RIBBLESDALE PCN</c:v>
                </c:pt>
                <c:pt idx="38">
                  <c:v>MID FURNESS PCN</c:v>
                </c:pt>
                <c:pt idx="39">
                  <c:v>WYRE RURAL EXTENDED NEIGHBOURHOOD (WREN) PCN</c:v>
                </c:pt>
                <c:pt idx="40">
                  <c:v>NORTHERN PARISHES PCN</c:v>
                </c:pt>
                <c:pt idx="41">
                  <c:v>WESTERN DALES PCN</c:v>
                </c:pt>
              </c:strCache>
            </c:strRef>
          </c:cat>
          <c:val>
            <c:numRef>
              <c:f>Sheet1!$F$2:$F$45</c:f>
              <c:numCache>
                <c:formatCode>General</c:formatCode>
                <c:ptCount val="44"/>
                <c:pt idx="0">
                  <c:v>0.62</c:v>
                </c:pt>
                <c:pt idx="1">
                  <c:v>0.66</c:v>
                </c:pt>
                <c:pt idx="2">
                  <c:v>0.67</c:v>
                </c:pt>
                <c:pt idx="3">
                  <c:v>0.68</c:v>
                </c:pt>
                <c:pt idx="4">
                  <c:v>0.68</c:v>
                </c:pt>
                <c:pt idx="5">
                  <c:v>0.69</c:v>
                </c:pt>
                <c:pt idx="6">
                  <c:v>0.7</c:v>
                </c:pt>
                <c:pt idx="7">
                  <c:v>0.71</c:v>
                </c:pt>
                <c:pt idx="8">
                  <c:v>0.75</c:v>
                </c:pt>
                <c:pt idx="9">
                  <c:v>0.75</c:v>
                </c:pt>
                <c:pt idx="10">
                  <c:v>0.76</c:v>
                </c:pt>
                <c:pt idx="11">
                  <c:v>0.77</c:v>
                </c:pt>
                <c:pt idx="12">
                  <c:v>0.77</c:v>
                </c:pt>
                <c:pt idx="13">
                  <c:v>0.77</c:v>
                </c:pt>
                <c:pt idx="14">
                  <c:v>0.78</c:v>
                </c:pt>
                <c:pt idx="15">
                  <c:v>0.78</c:v>
                </c:pt>
                <c:pt idx="16">
                  <c:v>0.79</c:v>
                </c:pt>
                <c:pt idx="17">
                  <c:v>0.79</c:v>
                </c:pt>
                <c:pt idx="18">
                  <c:v>0.79</c:v>
                </c:pt>
                <c:pt idx="19">
                  <c:v>0.8</c:v>
                </c:pt>
                <c:pt idx="20">
                  <c:v>0.8</c:v>
                </c:pt>
                <c:pt idx="21">
                  <c:v>0.81</c:v>
                </c:pt>
                <c:pt idx="22">
                  <c:v>0.81</c:v>
                </c:pt>
                <c:pt idx="23">
                  <c:v>0.81</c:v>
                </c:pt>
                <c:pt idx="24">
                  <c:v>0.81</c:v>
                </c:pt>
                <c:pt idx="25">
                  <c:v>0.81</c:v>
                </c:pt>
                <c:pt idx="26">
                  <c:v>0.81</c:v>
                </c:pt>
                <c:pt idx="27">
                  <c:v>0.82</c:v>
                </c:pt>
                <c:pt idx="28">
                  <c:v>0.82</c:v>
                </c:pt>
                <c:pt idx="29">
                  <c:v>0.82</c:v>
                </c:pt>
                <c:pt idx="30">
                  <c:v>0.83</c:v>
                </c:pt>
                <c:pt idx="31">
                  <c:v>0.83</c:v>
                </c:pt>
                <c:pt idx="32">
                  <c:v>0.83</c:v>
                </c:pt>
                <c:pt idx="33">
                  <c:v>0.83</c:v>
                </c:pt>
                <c:pt idx="34">
                  <c:v>0.84</c:v>
                </c:pt>
                <c:pt idx="35">
                  <c:v>0.85</c:v>
                </c:pt>
                <c:pt idx="36">
                  <c:v>0.85</c:v>
                </c:pt>
                <c:pt idx="37">
                  <c:v>0.86</c:v>
                </c:pt>
                <c:pt idx="38">
                  <c:v>0.86</c:v>
                </c:pt>
                <c:pt idx="39">
                  <c:v>0.86</c:v>
                </c:pt>
                <c:pt idx="40">
                  <c:v>0.88</c:v>
                </c:pt>
                <c:pt idx="41">
                  <c:v>0.9</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2"/>
                <c:pt idx="0">
                  <c:v>CHORLEY AND SOUTH RIBBLE HEALTH PCN</c:v>
                </c:pt>
                <c:pt idx="1">
                  <c:v>BURNLEY WEST PCN</c:v>
                </c:pt>
                <c:pt idx="2">
                  <c:v>HYNDBURN CENTRAL PCN</c:v>
                </c:pt>
                <c:pt idx="3">
                  <c:v>PENDLE WEST PCN</c:v>
                </c:pt>
                <c:pt idx="4">
                  <c:v>BLACKBURN NORTH PCN</c:v>
                </c:pt>
                <c:pt idx="5">
                  <c:v>PRESTON NORTH &amp; EAST PCN</c:v>
                </c:pt>
                <c:pt idx="6">
                  <c:v>LANCASTER PCN</c:v>
                </c:pt>
                <c:pt idx="7">
                  <c:v>ROSSENDALE WEST PCN</c:v>
                </c:pt>
                <c:pt idx="8">
                  <c:v>CHORLEY EAST PCN</c:v>
                </c:pt>
                <c:pt idx="9">
                  <c:v>TORENTUM PCN</c:v>
                </c:pt>
                <c:pt idx="10">
                  <c:v>LYTHAM ST ANNE'S &amp; ANSDELL (LSA) PCN</c:v>
                </c:pt>
                <c:pt idx="11">
                  <c:v>SKELMERSDALE PCN</c:v>
                </c:pt>
                <c:pt idx="12">
                  <c:v>BLACKBURN EAST PCN</c:v>
                </c:pt>
                <c:pt idx="13">
                  <c:v>DARWEN PCN</c:v>
                </c:pt>
                <c:pt idx="14">
                  <c:v>ICS</c:v>
                </c:pt>
                <c:pt idx="15">
                  <c:v>SOUTH RIBBLE MEDICAL GROUP PCN</c:v>
                </c:pt>
                <c:pt idx="16">
                  <c:v>HYNDBURN RURAL PCN</c:v>
                </c:pt>
                <c:pt idx="17">
                  <c:v>BLACKBURN WEST PCN</c:v>
                </c:pt>
                <c:pt idx="18">
                  <c:v>CARNFORTH AND MILNTHORPE PCN</c:v>
                </c:pt>
                <c:pt idx="19">
                  <c:v>GREATER PRESTON PCN</c:v>
                </c:pt>
                <c:pt idx="20">
                  <c:v>BAY PCN</c:v>
                </c:pt>
                <c:pt idx="21">
                  <c:v>CHORLEY CENTRAL PCN</c:v>
                </c:pt>
                <c:pt idx="22">
                  <c:v>LEYLAND PCN</c:v>
                </c:pt>
                <c:pt idx="23">
                  <c:v>ORMSKIRK PCN</c:v>
                </c:pt>
                <c:pt idx="24">
                  <c:v>FLEETWOOD PCN</c:v>
                </c:pt>
                <c:pt idx="25">
                  <c:v>BLACKPOOL NORTH PCN</c:v>
                </c:pt>
                <c:pt idx="26">
                  <c:v>BLACKPOOL CENTRAL PCN</c:v>
                </c:pt>
                <c:pt idx="27">
                  <c:v>BURNLEY EAST PCN</c:v>
                </c:pt>
                <c:pt idx="28">
                  <c:v>BRIDGEDALE SOUTH RIBBLE PCN</c:v>
                </c:pt>
                <c:pt idx="29">
                  <c:v>KENDAL PCN</c:v>
                </c:pt>
                <c:pt idx="30">
                  <c:v>BARROW AND MILLOM PCN</c:v>
                </c:pt>
                <c:pt idx="31">
                  <c:v>PENDLE EAST PCN</c:v>
                </c:pt>
                <c:pt idx="32">
                  <c:v>BLACKPOOL CENTRAL WEST PCN</c:v>
                </c:pt>
                <c:pt idx="33">
                  <c:v>WYRE INTEGRATED NEIGHBOURHOOD PCN</c:v>
                </c:pt>
                <c:pt idx="34">
                  <c:v>ROSSENDALE EAST PCN</c:v>
                </c:pt>
                <c:pt idx="35">
                  <c:v>BLACKPOOL SOUTH PCN</c:v>
                </c:pt>
                <c:pt idx="36">
                  <c:v>GRANGE AND LAKES PCN</c:v>
                </c:pt>
                <c:pt idx="37">
                  <c:v>RIBBLESDALE PCN</c:v>
                </c:pt>
                <c:pt idx="38">
                  <c:v>MID FURNESS PCN</c:v>
                </c:pt>
                <c:pt idx="39">
                  <c:v>WYRE RURAL EXTENDED NEIGHBOURHOOD (WREN) PCN</c:v>
                </c:pt>
                <c:pt idx="40">
                  <c:v>NORTHERN PARISHES PCN</c:v>
                </c:pt>
                <c:pt idx="41">
                  <c:v>WESTERN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2"/>
                <c:pt idx="0">
                  <c:v>CHORLEY AND SOUTH RIBBLE HEALTH PCN</c:v>
                </c:pt>
                <c:pt idx="1">
                  <c:v>BURNLEY WEST PCN</c:v>
                </c:pt>
                <c:pt idx="2">
                  <c:v>HYNDBURN CENTRAL PCN</c:v>
                </c:pt>
                <c:pt idx="3">
                  <c:v>PENDLE WEST PCN</c:v>
                </c:pt>
                <c:pt idx="4">
                  <c:v>BLACKBURN NORTH PCN</c:v>
                </c:pt>
                <c:pt idx="5">
                  <c:v>PRESTON NORTH &amp; EAST PCN</c:v>
                </c:pt>
                <c:pt idx="6">
                  <c:v>LANCASTER PCN</c:v>
                </c:pt>
                <c:pt idx="7">
                  <c:v>ROSSENDALE WEST PCN</c:v>
                </c:pt>
                <c:pt idx="8">
                  <c:v>CHORLEY EAST PCN</c:v>
                </c:pt>
                <c:pt idx="9">
                  <c:v>TORENTUM PCN</c:v>
                </c:pt>
                <c:pt idx="10">
                  <c:v>LYTHAM ST ANNE'S &amp; ANSDELL (LSA) PCN</c:v>
                </c:pt>
                <c:pt idx="11">
                  <c:v>SKELMERSDALE PCN</c:v>
                </c:pt>
                <c:pt idx="12">
                  <c:v>BLACKBURN EAST PCN</c:v>
                </c:pt>
                <c:pt idx="13">
                  <c:v>DARWEN PCN</c:v>
                </c:pt>
                <c:pt idx="14">
                  <c:v>ICS</c:v>
                </c:pt>
                <c:pt idx="15">
                  <c:v>SOUTH RIBBLE MEDICAL GROUP PCN</c:v>
                </c:pt>
                <c:pt idx="16">
                  <c:v>HYNDBURN RURAL PCN</c:v>
                </c:pt>
                <c:pt idx="17">
                  <c:v>BLACKBURN WEST PCN</c:v>
                </c:pt>
                <c:pt idx="18">
                  <c:v>CARNFORTH AND MILNTHORPE PCN</c:v>
                </c:pt>
                <c:pt idx="19">
                  <c:v>GREATER PRESTON PCN</c:v>
                </c:pt>
                <c:pt idx="20">
                  <c:v>BAY PCN</c:v>
                </c:pt>
                <c:pt idx="21">
                  <c:v>CHORLEY CENTRAL PCN</c:v>
                </c:pt>
                <c:pt idx="22">
                  <c:v>LEYLAND PCN</c:v>
                </c:pt>
                <c:pt idx="23">
                  <c:v>ORMSKIRK PCN</c:v>
                </c:pt>
                <c:pt idx="24">
                  <c:v>FLEETWOOD PCN</c:v>
                </c:pt>
                <c:pt idx="25">
                  <c:v>BLACKPOOL NORTH PCN</c:v>
                </c:pt>
                <c:pt idx="26">
                  <c:v>BLACKPOOL CENTRAL PCN</c:v>
                </c:pt>
                <c:pt idx="27">
                  <c:v>BURNLEY EAST PCN</c:v>
                </c:pt>
                <c:pt idx="28">
                  <c:v>BRIDGEDALE SOUTH RIBBLE PCN</c:v>
                </c:pt>
                <c:pt idx="29">
                  <c:v>KENDAL PCN</c:v>
                </c:pt>
                <c:pt idx="30">
                  <c:v>BARROW AND MILLOM PCN</c:v>
                </c:pt>
                <c:pt idx="31">
                  <c:v>PENDLE EAST PCN</c:v>
                </c:pt>
                <c:pt idx="32">
                  <c:v>BLACKPOOL CENTRAL WEST PCN</c:v>
                </c:pt>
                <c:pt idx="33">
                  <c:v>WYRE INTEGRATED NEIGHBOURHOOD PCN</c:v>
                </c:pt>
                <c:pt idx="34">
                  <c:v>ROSSENDALE EAST PCN</c:v>
                </c:pt>
                <c:pt idx="35">
                  <c:v>BLACKPOOL SOUTH PCN</c:v>
                </c:pt>
                <c:pt idx="36">
                  <c:v>GRANGE AND LAKES PCN</c:v>
                </c:pt>
                <c:pt idx="37">
                  <c:v>RIBBLESDALE PCN</c:v>
                </c:pt>
                <c:pt idx="38">
                  <c:v>MID FURNESS PCN</c:v>
                </c:pt>
                <c:pt idx="39">
                  <c:v>WYRE RURAL EXTENDED NEIGHBOURHOOD (WREN) PCN</c:v>
                </c:pt>
                <c:pt idx="40">
                  <c:v>NORTHERN PARISHES PCN</c:v>
                </c:pt>
                <c:pt idx="41">
                  <c:v>WESTERN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389440"/>
        <c:axId val="1033879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2"/>
                <c:pt idx="0">
                  <c:v>CHORLEY AND SOUTH RIBBLE HEALTH PCN</c:v>
                </c:pt>
                <c:pt idx="1">
                  <c:v>BURNLEY WEST PCN</c:v>
                </c:pt>
                <c:pt idx="2">
                  <c:v>HYNDBURN CENTRAL PCN</c:v>
                </c:pt>
                <c:pt idx="3">
                  <c:v>PENDLE WEST PCN</c:v>
                </c:pt>
                <c:pt idx="4">
                  <c:v>BLACKBURN NORTH PCN</c:v>
                </c:pt>
                <c:pt idx="5">
                  <c:v>PRESTON NORTH &amp; EAST PCN</c:v>
                </c:pt>
                <c:pt idx="6">
                  <c:v>LANCASTER PCN</c:v>
                </c:pt>
                <c:pt idx="7">
                  <c:v>ROSSENDALE WEST PCN</c:v>
                </c:pt>
                <c:pt idx="8">
                  <c:v>CHORLEY EAST PCN</c:v>
                </c:pt>
                <c:pt idx="9">
                  <c:v>TORENTUM PCN</c:v>
                </c:pt>
                <c:pt idx="10">
                  <c:v>LYTHAM ST ANNE'S &amp; ANSDELL (LSA) PCN</c:v>
                </c:pt>
                <c:pt idx="11">
                  <c:v>SKELMERSDALE PCN</c:v>
                </c:pt>
                <c:pt idx="12">
                  <c:v>BLACKBURN EAST PCN</c:v>
                </c:pt>
                <c:pt idx="13">
                  <c:v>DARWEN PCN</c:v>
                </c:pt>
                <c:pt idx="14">
                  <c:v>ICS</c:v>
                </c:pt>
                <c:pt idx="15">
                  <c:v>SOUTH RIBBLE MEDICAL GROUP PCN</c:v>
                </c:pt>
                <c:pt idx="16">
                  <c:v>HYNDBURN RURAL PCN</c:v>
                </c:pt>
                <c:pt idx="17">
                  <c:v>BLACKBURN WEST PCN</c:v>
                </c:pt>
                <c:pt idx="18">
                  <c:v>CARNFORTH AND MILNTHORPE PCN</c:v>
                </c:pt>
                <c:pt idx="19">
                  <c:v>GREATER PRESTON PCN</c:v>
                </c:pt>
                <c:pt idx="20">
                  <c:v>BAY PCN</c:v>
                </c:pt>
                <c:pt idx="21">
                  <c:v>CHORLEY CENTRAL PCN</c:v>
                </c:pt>
                <c:pt idx="22">
                  <c:v>LEYLAND PCN</c:v>
                </c:pt>
                <c:pt idx="23">
                  <c:v>ORMSKIRK PCN</c:v>
                </c:pt>
                <c:pt idx="24">
                  <c:v>FLEETWOOD PCN</c:v>
                </c:pt>
                <c:pt idx="25">
                  <c:v>BLACKPOOL NORTH PCN</c:v>
                </c:pt>
                <c:pt idx="26">
                  <c:v>BLACKPOOL CENTRAL PCN</c:v>
                </c:pt>
                <c:pt idx="27">
                  <c:v>BURNLEY EAST PCN</c:v>
                </c:pt>
                <c:pt idx="28">
                  <c:v>BRIDGEDALE SOUTH RIBBLE PCN</c:v>
                </c:pt>
                <c:pt idx="29">
                  <c:v>KENDAL PCN</c:v>
                </c:pt>
                <c:pt idx="30">
                  <c:v>BARROW AND MILLOM PCN</c:v>
                </c:pt>
                <c:pt idx="31">
                  <c:v>PENDLE EAST PCN</c:v>
                </c:pt>
                <c:pt idx="32">
                  <c:v>BLACKPOOL CENTRAL WEST PCN</c:v>
                </c:pt>
                <c:pt idx="33">
                  <c:v>WYRE INTEGRATED NEIGHBOURHOOD PCN</c:v>
                </c:pt>
                <c:pt idx="34">
                  <c:v>ROSSENDALE EAST PCN</c:v>
                </c:pt>
                <c:pt idx="35">
                  <c:v>BLACKPOOL SOUTH PCN</c:v>
                </c:pt>
                <c:pt idx="36">
                  <c:v>GRANGE AND LAKES PCN</c:v>
                </c:pt>
                <c:pt idx="37">
                  <c:v>RIBBLESDALE PCN</c:v>
                </c:pt>
                <c:pt idx="38">
                  <c:v>MID FURNESS PCN</c:v>
                </c:pt>
                <c:pt idx="39">
                  <c:v>WYRE RURAL EXTENDED NEIGHBOURHOOD (WREN) PCN</c:v>
                </c:pt>
                <c:pt idx="40">
                  <c:v>NORTHERN PARISHES PCN</c:v>
                </c:pt>
                <c:pt idx="41">
                  <c:v>WESTERN DALES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2"/>
                <c:pt idx="0">
                  <c:v>CHORLEY AND SOUTH RIBBLE HEALTH PCN</c:v>
                </c:pt>
                <c:pt idx="1">
                  <c:v>BURNLEY WEST PCN</c:v>
                </c:pt>
                <c:pt idx="2">
                  <c:v>HYNDBURN CENTRAL PCN</c:v>
                </c:pt>
                <c:pt idx="3">
                  <c:v>PENDLE WEST PCN</c:v>
                </c:pt>
                <c:pt idx="4">
                  <c:v>BLACKBURN NORTH PCN</c:v>
                </c:pt>
                <c:pt idx="5">
                  <c:v>PRESTON NORTH &amp; EAST PCN</c:v>
                </c:pt>
                <c:pt idx="6">
                  <c:v>LANCASTER PCN</c:v>
                </c:pt>
                <c:pt idx="7">
                  <c:v>ROSSENDALE WEST PCN</c:v>
                </c:pt>
                <c:pt idx="8">
                  <c:v>CHORLEY EAST PCN</c:v>
                </c:pt>
                <c:pt idx="9">
                  <c:v>TORENTUM PCN</c:v>
                </c:pt>
                <c:pt idx="10">
                  <c:v>LYTHAM ST ANNE'S &amp; ANSDELL (LSA) PCN</c:v>
                </c:pt>
                <c:pt idx="11">
                  <c:v>SKELMERSDALE PCN</c:v>
                </c:pt>
                <c:pt idx="12">
                  <c:v>BLACKBURN EAST PCN</c:v>
                </c:pt>
                <c:pt idx="13">
                  <c:v>DARWEN PCN</c:v>
                </c:pt>
                <c:pt idx="14">
                  <c:v>ICS</c:v>
                </c:pt>
                <c:pt idx="15">
                  <c:v>SOUTH RIBBLE MEDICAL GROUP PCN</c:v>
                </c:pt>
                <c:pt idx="16">
                  <c:v>HYNDBURN RURAL PCN</c:v>
                </c:pt>
                <c:pt idx="17">
                  <c:v>BLACKBURN WEST PCN</c:v>
                </c:pt>
                <c:pt idx="18">
                  <c:v>CARNFORTH AND MILNTHORPE PCN</c:v>
                </c:pt>
                <c:pt idx="19">
                  <c:v>GREATER PRESTON PCN</c:v>
                </c:pt>
                <c:pt idx="20">
                  <c:v>BAY PCN</c:v>
                </c:pt>
                <c:pt idx="21">
                  <c:v>CHORLEY CENTRAL PCN</c:v>
                </c:pt>
                <c:pt idx="22">
                  <c:v>LEYLAND PCN</c:v>
                </c:pt>
                <c:pt idx="23">
                  <c:v>ORMSKIRK PCN</c:v>
                </c:pt>
                <c:pt idx="24">
                  <c:v>FLEETWOOD PCN</c:v>
                </c:pt>
                <c:pt idx="25">
                  <c:v>BLACKPOOL NORTH PCN</c:v>
                </c:pt>
                <c:pt idx="26">
                  <c:v>BLACKPOOL CENTRAL PCN</c:v>
                </c:pt>
                <c:pt idx="27">
                  <c:v>BURNLEY EAST PCN</c:v>
                </c:pt>
                <c:pt idx="28">
                  <c:v>BRIDGEDALE SOUTH RIBBLE PCN</c:v>
                </c:pt>
                <c:pt idx="29">
                  <c:v>KENDAL PCN</c:v>
                </c:pt>
                <c:pt idx="30">
                  <c:v>BARROW AND MILLOM PCN</c:v>
                </c:pt>
                <c:pt idx="31">
                  <c:v>PENDLE EAST PCN</c:v>
                </c:pt>
                <c:pt idx="32">
                  <c:v>BLACKPOOL CENTRAL WEST PCN</c:v>
                </c:pt>
                <c:pt idx="33">
                  <c:v>WYRE INTEGRATED NEIGHBOURHOOD PCN</c:v>
                </c:pt>
                <c:pt idx="34">
                  <c:v>ROSSENDALE EAST PCN</c:v>
                </c:pt>
                <c:pt idx="35">
                  <c:v>BLACKPOOL SOUTH PCN</c:v>
                </c:pt>
                <c:pt idx="36">
                  <c:v>GRANGE AND LAKES PCN</c:v>
                </c:pt>
                <c:pt idx="37">
                  <c:v>RIBBLESDALE PCN</c:v>
                </c:pt>
                <c:pt idx="38">
                  <c:v>MID FURNESS PCN</c:v>
                </c:pt>
                <c:pt idx="39">
                  <c:v>WYRE RURAL EXTENDED NEIGHBOURHOOD (WREN) PCN</c:v>
                </c:pt>
                <c:pt idx="40">
                  <c:v>NORTHERN PARISHES PCN</c:v>
                </c:pt>
                <c:pt idx="41">
                  <c:v>WESTERN DALES PCN</c:v>
                </c:pt>
              </c:strCache>
            </c:strRef>
          </c:cat>
          <c:val>
            <c:numRef>
              <c:f>Sheet1!$C$2:$C$45</c:f>
              <c:numCache>
                <c:formatCode>0%</c:formatCode>
                <c:ptCount val="44"/>
                <c:pt idx="0">
                  <c:v>0.62</c:v>
                </c:pt>
                <c:pt idx="1">
                  <c:v>0.66</c:v>
                </c:pt>
                <c:pt idx="2">
                  <c:v>0.67</c:v>
                </c:pt>
                <c:pt idx="3">
                  <c:v>0.68</c:v>
                </c:pt>
                <c:pt idx="4">
                  <c:v>0.68</c:v>
                </c:pt>
                <c:pt idx="5">
                  <c:v>0.69</c:v>
                </c:pt>
                <c:pt idx="6">
                  <c:v>0.7</c:v>
                </c:pt>
                <c:pt idx="7">
                  <c:v>0.71</c:v>
                </c:pt>
                <c:pt idx="8">
                  <c:v>0.75</c:v>
                </c:pt>
                <c:pt idx="9">
                  <c:v>0.75</c:v>
                </c:pt>
                <c:pt idx="10">
                  <c:v>0.76</c:v>
                </c:pt>
                <c:pt idx="11">
                  <c:v>0.77</c:v>
                </c:pt>
                <c:pt idx="12">
                  <c:v>0.77</c:v>
                </c:pt>
                <c:pt idx="13">
                  <c:v>0.77</c:v>
                </c:pt>
                <c:pt idx="14">
                  <c:v>-10</c:v>
                </c:pt>
                <c:pt idx="15">
                  <c:v>0.78</c:v>
                </c:pt>
                <c:pt idx="16">
                  <c:v>0.79</c:v>
                </c:pt>
                <c:pt idx="17">
                  <c:v>0.79</c:v>
                </c:pt>
                <c:pt idx="18">
                  <c:v>0.79</c:v>
                </c:pt>
                <c:pt idx="19">
                  <c:v>0.8</c:v>
                </c:pt>
                <c:pt idx="20">
                  <c:v>0.8</c:v>
                </c:pt>
                <c:pt idx="21">
                  <c:v>0.81</c:v>
                </c:pt>
                <c:pt idx="22">
                  <c:v>0.81</c:v>
                </c:pt>
                <c:pt idx="23">
                  <c:v>0.81</c:v>
                </c:pt>
                <c:pt idx="24">
                  <c:v>0.81</c:v>
                </c:pt>
                <c:pt idx="25">
                  <c:v>0.81</c:v>
                </c:pt>
                <c:pt idx="26">
                  <c:v>0.81</c:v>
                </c:pt>
                <c:pt idx="27">
                  <c:v>0.82</c:v>
                </c:pt>
                <c:pt idx="28">
                  <c:v>0.82</c:v>
                </c:pt>
                <c:pt idx="29">
                  <c:v>0.82</c:v>
                </c:pt>
                <c:pt idx="30">
                  <c:v>0.83</c:v>
                </c:pt>
                <c:pt idx="31">
                  <c:v>0.83</c:v>
                </c:pt>
                <c:pt idx="32">
                  <c:v>0.83</c:v>
                </c:pt>
                <c:pt idx="33">
                  <c:v>0.83</c:v>
                </c:pt>
                <c:pt idx="34">
                  <c:v>0.84</c:v>
                </c:pt>
                <c:pt idx="35">
                  <c:v>0.85</c:v>
                </c:pt>
                <c:pt idx="36">
                  <c:v>0.85</c:v>
                </c:pt>
                <c:pt idx="37">
                  <c:v>0.86</c:v>
                </c:pt>
                <c:pt idx="38">
                  <c:v>0.86</c:v>
                </c:pt>
                <c:pt idx="39">
                  <c:v>0.86</c:v>
                </c:pt>
                <c:pt idx="40">
                  <c:v>0.88</c:v>
                </c:pt>
                <c:pt idx="41">
                  <c:v>0.9</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0.78</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375616"/>
        <c:axId val="103377920"/>
      </c:lineChart>
      <c:catAx>
        <c:axId val="10337561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377920"/>
        <c:crosses val="autoZero"/>
        <c:auto val="1"/>
        <c:lblAlgn val="ctr"/>
        <c:lblOffset val="100"/>
        <c:noMultiLvlLbl val="0"/>
      </c:catAx>
      <c:valAx>
        <c:axId val="1033779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375616"/>
        <c:crosses val="autoZero"/>
        <c:crossBetween val="between"/>
      </c:valAx>
      <c:valAx>
        <c:axId val="103387904"/>
        <c:scaling>
          <c:orientation val="minMax"/>
          <c:max val="1"/>
          <c:min val="0"/>
        </c:scaling>
        <c:delete val="0"/>
        <c:axPos val="r"/>
        <c:numFmt formatCode="0%" sourceLinked="1"/>
        <c:majorTickMark val="none"/>
        <c:minorTickMark val="none"/>
        <c:tickLblPos val="none"/>
        <c:spPr>
          <a:ln>
            <a:noFill/>
          </a:ln>
        </c:spPr>
        <c:crossAx val="103389440"/>
        <c:crosses val="max"/>
        <c:crossBetween val="between"/>
      </c:valAx>
      <c:catAx>
        <c:axId val="103389440"/>
        <c:scaling>
          <c:orientation val="minMax"/>
        </c:scaling>
        <c:delete val="1"/>
        <c:axPos val="b"/>
        <c:numFmt formatCode="General" sourceLinked="1"/>
        <c:majorTickMark val="out"/>
        <c:minorTickMark val="none"/>
        <c:tickLblPos val="nextTo"/>
        <c:crossAx val="1033879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39</c:v>
                </c:pt>
                <c:pt idx="2">
                  <c:v>8</c:v>
                </c:pt>
                <c:pt idx="3">
                  <c:v>25</c:v>
                </c:pt>
                <c:pt idx="4">
                  <c:v>31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767360"/>
        <c:axId val="116765824"/>
      </c:barChart>
      <c:valAx>
        <c:axId val="116765824"/>
        <c:scaling>
          <c:orientation val="minMax"/>
        </c:scaling>
        <c:delete val="1"/>
        <c:axPos val="t"/>
        <c:numFmt formatCode="General" sourceLinked="1"/>
        <c:majorTickMark val="out"/>
        <c:minorTickMark val="none"/>
        <c:tickLblPos val="nextTo"/>
        <c:crossAx val="116767360"/>
        <c:crosses val="autoZero"/>
        <c:crossBetween val="between"/>
      </c:valAx>
      <c:catAx>
        <c:axId val="116767360"/>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76582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2"/>
                <c:pt idx="0">
                  <c:v>CHORLEY AND SOUTH RIBBLE HEALTH PCN</c:v>
                </c:pt>
                <c:pt idx="1">
                  <c:v>HYNDBURN CENTRAL PCN</c:v>
                </c:pt>
                <c:pt idx="2">
                  <c:v>CHORLEY EAST PCN</c:v>
                </c:pt>
                <c:pt idx="3">
                  <c:v>ORMSKIRK PCN</c:v>
                </c:pt>
                <c:pt idx="4">
                  <c:v>LYTHAM ST ANNE'S &amp; ANSDELL (LSA) PCN</c:v>
                </c:pt>
                <c:pt idx="5">
                  <c:v>BLACKPOOL NORTH PCN</c:v>
                </c:pt>
                <c:pt idx="6">
                  <c:v>PENDLE WEST PCN</c:v>
                </c:pt>
                <c:pt idx="7">
                  <c:v>ROSSENDALE WEST PCN</c:v>
                </c:pt>
                <c:pt idx="8">
                  <c:v>HYNDBURN RURAL PCN</c:v>
                </c:pt>
                <c:pt idx="9">
                  <c:v>BLACKBURN NORTH PCN</c:v>
                </c:pt>
                <c:pt idx="10">
                  <c:v>BURNLEY WEST PCN</c:v>
                </c:pt>
                <c:pt idx="11">
                  <c:v>BAY PCN</c:v>
                </c:pt>
                <c:pt idx="12">
                  <c:v>SKELMERSDALE PCN</c:v>
                </c:pt>
                <c:pt idx="13">
                  <c:v>PRESTON NORTH &amp; EAST PCN</c:v>
                </c:pt>
                <c:pt idx="14">
                  <c:v>ICS</c:v>
                </c:pt>
                <c:pt idx="15">
                  <c:v>CHORLEY CENTRAL PCN</c:v>
                </c:pt>
                <c:pt idx="16">
                  <c:v>BARROW AND MILLOM PCN</c:v>
                </c:pt>
                <c:pt idx="17">
                  <c:v>PENDLE EAST PCN</c:v>
                </c:pt>
                <c:pt idx="18">
                  <c:v>BRIDGEDALE SOUTH RIBBLE PCN</c:v>
                </c:pt>
                <c:pt idx="19">
                  <c:v>DARWEN PCN</c:v>
                </c:pt>
                <c:pt idx="20">
                  <c:v>LEYLAND PCN</c:v>
                </c:pt>
                <c:pt idx="21">
                  <c:v>BURNLEY EAST PCN</c:v>
                </c:pt>
                <c:pt idx="22">
                  <c:v>TORENTUM PCN</c:v>
                </c:pt>
                <c:pt idx="23">
                  <c:v>GREATER PRESTON PCN</c:v>
                </c:pt>
                <c:pt idx="24">
                  <c:v>LANCASTER PCN</c:v>
                </c:pt>
                <c:pt idx="25">
                  <c:v>BLACKBURN EAST PCN</c:v>
                </c:pt>
                <c:pt idx="26">
                  <c:v>WYRE INTEGRATED NEIGHBOURHOOD PCN</c:v>
                </c:pt>
                <c:pt idx="27">
                  <c:v>SOUTH RIBBLE MEDICAL GROUP PCN</c:v>
                </c:pt>
                <c:pt idx="28">
                  <c:v>BLACKBURN WEST PCN</c:v>
                </c:pt>
                <c:pt idx="29">
                  <c:v>WYRE RURAL EXTENDED NEIGHBOURHOOD (WREN) PCN</c:v>
                </c:pt>
                <c:pt idx="30">
                  <c:v>FLEETWOOD PCN</c:v>
                </c:pt>
                <c:pt idx="31">
                  <c:v>ROSSENDALE EAST PCN</c:v>
                </c:pt>
                <c:pt idx="32">
                  <c:v>BLACKPOOL CENTRAL PCN</c:v>
                </c:pt>
                <c:pt idx="33">
                  <c:v>BLACKPOOL CENTRAL WEST PCN</c:v>
                </c:pt>
                <c:pt idx="34">
                  <c:v>NORTHERN PARISHES PCN</c:v>
                </c:pt>
                <c:pt idx="35">
                  <c:v>RIBBLESDALE PCN</c:v>
                </c:pt>
                <c:pt idx="36">
                  <c:v>KENDAL PCN</c:v>
                </c:pt>
                <c:pt idx="37">
                  <c:v>MID FURNESS PCN</c:v>
                </c:pt>
                <c:pt idx="38">
                  <c:v>BLACKPOOL SOUTH PCN</c:v>
                </c:pt>
                <c:pt idx="39">
                  <c:v>CARNFORTH AND MILNTHORPE PCN</c:v>
                </c:pt>
                <c:pt idx="40">
                  <c:v>GRANGE AND LAKES PCN</c:v>
                </c:pt>
                <c:pt idx="41">
                  <c:v>WESTERN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2"/>
                <c:pt idx="0">
                  <c:v>CHORLEY AND SOUTH RIBBLE HEALTH PCN</c:v>
                </c:pt>
                <c:pt idx="1">
                  <c:v>HYNDBURN CENTRAL PCN</c:v>
                </c:pt>
                <c:pt idx="2">
                  <c:v>CHORLEY EAST PCN</c:v>
                </c:pt>
                <c:pt idx="3">
                  <c:v>ORMSKIRK PCN</c:v>
                </c:pt>
                <c:pt idx="4">
                  <c:v>LYTHAM ST ANNE'S &amp; ANSDELL (LSA) PCN</c:v>
                </c:pt>
                <c:pt idx="5">
                  <c:v>BLACKPOOL NORTH PCN</c:v>
                </c:pt>
                <c:pt idx="6">
                  <c:v>PENDLE WEST PCN</c:v>
                </c:pt>
                <c:pt idx="7">
                  <c:v>ROSSENDALE WEST PCN</c:v>
                </c:pt>
                <c:pt idx="8">
                  <c:v>HYNDBURN RURAL PCN</c:v>
                </c:pt>
                <c:pt idx="9">
                  <c:v>BLACKBURN NORTH PCN</c:v>
                </c:pt>
                <c:pt idx="10">
                  <c:v>BURNLEY WEST PCN</c:v>
                </c:pt>
                <c:pt idx="11">
                  <c:v>BAY PCN</c:v>
                </c:pt>
                <c:pt idx="12">
                  <c:v>SKELMERSDALE PCN</c:v>
                </c:pt>
                <c:pt idx="13">
                  <c:v>PRESTON NORTH &amp; EAST PCN</c:v>
                </c:pt>
                <c:pt idx="14">
                  <c:v>ICS</c:v>
                </c:pt>
                <c:pt idx="15">
                  <c:v>CHORLEY CENTRAL PCN</c:v>
                </c:pt>
                <c:pt idx="16">
                  <c:v>BARROW AND MILLOM PCN</c:v>
                </c:pt>
                <c:pt idx="17">
                  <c:v>PENDLE EAST PCN</c:v>
                </c:pt>
                <c:pt idx="18">
                  <c:v>BRIDGEDALE SOUTH RIBBLE PCN</c:v>
                </c:pt>
                <c:pt idx="19">
                  <c:v>DARWEN PCN</c:v>
                </c:pt>
                <c:pt idx="20">
                  <c:v>LEYLAND PCN</c:v>
                </c:pt>
                <c:pt idx="21">
                  <c:v>BURNLEY EAST PCN</c:v>
                </c:pt>
                <c:pt idx="22">
                  <c:v>TORENTUM PCN</c:v>
                </c:pt>
                <c:pt idx="23">
                  <c:v>GREATER PRESTON PCN</c:v>
                </c:pt>
                <c:pt idx="24">
                  <c:v>LANCASTER PCN</c:v>
                </c:pt>
                <c:pt idx="25">
                  <c:v>BLACKBURN EAST PCN</c:v>
                </c:pt>
                <c:pt idx="26">
                  <c:v>WYRE INTEGRATED NEIGHBOURHOOD PCN</c:v>
                </c:pt>
                <c:pt idx="27">
                  <c:v>SOUTH RIBBLE MEDICAL GROUP PCN</c:v>
                </c:pt>
                <c:pt idx="28">
                  <c:v>BLACKBURN WEST PCN</c:v>
                </c:pt>
                <c:pt idx="29">
                  <c:v>WYRE RURAL EXTENDED NEIGHBOURHOOD (WREN) PCN</c:v>
                </c:pt>
                <c:pt idx="30">
                  <c:v>FLEETWOOD PCN</c:v>
                </c:pt>
                <c:pt idx="31">
                  <c:v>ROSSENDALE EAST PCN</c:v>
                </c:pt>
                <c:pt idx="32">
                  <c:v>BLACKPOOL CENTRAL PCN</c:v>
                </c:pt>
                <c:pt idx="33">
                  <c:v>BLACKPOOL CENTRAL WEST PCN</c:v>
                </c:pt>
                <c:pt idx="34">
                  <c:v>NORTHERN PARISHES PCN</c:v>
                </c:pt>
                <c:pt idx="35">
                  <c:v>RIBBLESDALE PCN</c:v>
                </c:pt>
                <c:pt idx="36">
                  <c:v>KENDAL PCN</c:v>
                </c:pt>
                <c:pt idx="37">
                  <c:v>MID FURNESS PCN</c:v>
                </c:pt>
                <c:pt idx="38">
                  <c:v>BLACKPOOL SOUTH PCN</c:v>
                </c:pt>
                <c:pt idx="39">
                  <c:v>CARNFORTH AND MILNTHORPE PCN</c:v>
                </c:pt>
                <c:pt idx="40">
                  <c:v>GRANGE AND LAKES PCN</c:v>
                </c:pt>
                <c:pt idx="41">
                  <c:v>WESTERN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2"/>
                <c:pt idx="0">
                  <c:v>CHORLEY AND SOUTH RIBBLE HEALTH PCN</c:v>
                </c:pt>
                <c:pt idx="1">
                  <c:v>HYNDBURN CENTRAL PCN</c:v>
                </c:pt>
                <c:pt idx="2">
                  <c:v>CHORLEY EAST PCN</c:v>
                </c:pt>
                <c:pt idx="3">
                  <c:v>ORMSKIRK PCN</c:v>
                </c:pt>
                <c:pt idx="4">
                  <c:v>LYTHAM ST ANNE'S &amp; ANSDELL (LSA) PCN</c:v>
                </c:pt>
                <c:pt idx="5">
                  <c:v>BLACKPOOL NORTH PCN</c:v>
                </c:pt>
                <c:pt idx="6">
                  <c:v>PENDLE WEST PCN</c:v>
                </c:pt>
                <c:pt idx="7">
                  <c:v>ROSSENDALE WEST PCN</c:v>
                </c:pt>
                <c:pt idx="8">
                  <c:v>HYNDBURN RURAL PCN</c:v>
                </c:pt>
                <c:pt idx="9">
                  <c:v>BLACKBURN NORTH PCN</c:v>
                </c:pt>
                <c:pt idx="10">
                  <c:v>BURNLEY WEST PCN</c:v>
                </c:pt>
                <c:pt idx="11">
                  <c:v>BAY PCN</c:v>
                </c:pt>
                <c:pt idx="12">
                  <c:v>SKELMERSDALE PCN</c:v>
                </c:pt>
                <c:pt idx="13">
                  <c:v>PRESTON NORTH &amp; EAST PCN</c:v>
                </c:pt>
                <c:pt idx="14">
                  <c:v>ICS</c:v>
                </c:pt>
                <c:pt idx="15">
                  <c:v>CHORLEY CENTRAL PCN</c:v>
                </c:pt>
                <c:pt idx="16">
                  <c:v>BARROW AND MILLOM PCN</c:v>
                </c:pt>
                <c:pt idx="17">
                  <c:v>PENDLE EAST PCN</c:v>
                </c:pt>
                <c:pt idx="18">
                  <c:v>BRIDGEDALE SOUTH RIBBLE PCN</c:v>
                </c:pt>
                <c:pt idx="19">
                  <c:v>DARWEN PCN</c:v>
                </c:pt>
                <c:pt idx="20">
                  <c:v>LEYLAND PCN</c:v>
                </c:pt>
                <c:pt idx="21">
                  <c:v>BURNLEY EAST PCN</c:v>
                </c:pt>
                <c:pt idx="22">
                  <c:v>TORENTUM PCN</c:v>
                </c:pt>
                <c:pt idx="23">
                  <c:v>GREATER PRESTON PCN</c:v>
                </c:pt>
                <c:pt idx="24">
                  <c:v>LANCASTER PCN</c:v>
                </c:pt>
                <c:pt idx="25">
                  <c:v>BLACKBURN EAST PCN</c:v>
                </c:pt>
                <c:pt idx="26">
                  <c:v>WYRE INTEGRATED NEIGHBOURHOOD PCN</c:v>
                </c:pt>
                <c:pt idx="27">
                  <c:v>SOUTH RIBBLE MEDICAL GROUP PCN</c:v>
                </c:pt>
                <c:pt idx="28">
                  <c:v>BLACKBURN WEST PCN</c:v>
                </c:pt>
                <c:pt idx="29">
                  <c:v>WYRE RURAL EXTENDED NEIGHBOURHOOD (WREN) PCN</c:v>
                </c:pt>
                <c:pt idx="30">
                  <c:v>FLEETWOOD PCN</c:v>
                </c:pt>
                <c:pt idx="31">
                  <c:v>ROSSENDALE EAST PCN</c:v>
                </c:pt>
                <c:pt idx="32">
                  <c:v>BLACKPOOL CENTRAL PCN</c:v>
                </c:pt>
                <c:pt idx="33">
                  <c:v>BLACKPOOL CENTRAL WEST PCN</c:v>
                </c:pt>
                <c:pt idx="34">
                  <c:v>NORTHERN PARISHES PCN</c:v>
                </c:pt>
                <c:pt idx="35">
                  <c:v>RIBBLESDALE PCN</c:v>
                </c:pt>
                <c:pt idx="36">
                  <c:v>KENDAL PCN</c:v>
                </c:pt>
                <c:pt idx="37">
                  <c:v>MID FURNESS PCN</c:v>
                </c:pt>
                <c:pt idx="38">
                  <c:v>BLACKPOOL SOUTH PCN</c:v>
                </c:pt>
                <c:pt idx="39">
                  <c:v>CARNFORTH AND MILNTHORPE PCN</c:v>
                </c:pt>
                <c:pt idx="40">
                  <c:v>GRANGE AND LAKES PCN</c:v>
                </c:pt>
                <c:pt idx="41">
                  <c:v>WESTERN DALES PCN</c:v>
                </c:pt>
              </c:strCache>
            </c:strRef>
          </c:cat>
          <c:val>
            <c:numRef>
              <c:f>Sheet1!$F$2:$F$45</c:f>
              <c:numCache>
                <c:formatCode>General</c:formatCode>
                <c:ptCount val="44"/>
                <c:pt idx="0">
                  <c:v>0.55000000000000004</c:v>
                </c:pt>
                <c:pt idx="1">
                  <c:v>0.55000000000000004</c:v>
                </c:pt>
                <c:pt idx="2">
                  <c:v>0.6</c:v>
                </c:pt>
                <c:pt idx="3">
                  <c:v>0.62</c:v>
                </c:pt>
                <c:pt idx="4">
                  <c:v>0.62</c:v>
                </c:pt>
                <c:pt idx="5">
                  <c:v>0.62</c:v>
                </c:pt>
                <c:pt idx="6">
                  <c:v>0.63</c:v>
                </c:pt>
                <c:pt idx="7">
                  <c:v>0.63</c:v>
                </c:pt>
                <c:pt idx="8">
                  <c:v>0.64</c:v>
                </c:pt>
                <c:pt idx="9">
                  <c:v>0.64</c:v>
                </c:pt>
                <c:pt idx="10">
                  <c:v>0.66</c:v>
                </c:pt>
                <c:pt idx="11">
                  <c:v>0.67</c:v>
                </c:pt>
                <c:pt idx="12">
                  <c:v>0.68</c:v>
                </c:pt>
                <c:pt idx="13">
                  <c:v>0.68</c:v>
                </c:pt>
                <c:pt idx="14">
                  <c:v>0.69</c:v>
                </c:pt>
                <c:pt idx="15">
                  <c:v>0.69</c:v>
                </c:pt>
                <c:pt idx="16">
                  <c:v>0.69</c:v>
                </c:pt>
                <c:pt idx="17">
                  <c:v>0.69</c:v>
                </c:pt>
                <c:pt idx="18">
                  <c:v>0.69</c:v>
                </c:pt>
                <c:pt idx="19">
                  <c:v>0.69</c:v>
                </c:pt>
                <c:pt idx="20">
                  <c:v>0.7</c:v>
                </c:pt>
                <c:pt idx="21">
                  <c:v>0.7</c:v>
                </c:pt>
                <c:pt idx="22">
                  <c:v>0.7</c:v>
                </c:pt>
                <c:pt idx="23">
                  <c:v>0.71</c:v>
                </c:pt>
                <c:pt idx="24">
                  <c:v>0.71</c:v>
                </c:pt>
                <c:pt idx="25">
                  <c:v>0.71</c:v>
                </c:pt>
                <c:pt idx="26">
                  <c:v>0.71</c:v>
                </c:pt>
                <c:pt idx="27">
                  <c:v>0.72</c:v>
                </c:pt>
                <c:pt idx="28">
                  <c:v>0.72</c:v>
                </c:pt>
                <c:pt idx="29">
                  <c:v>0.72</c:v>
                </c:pt>
                <c:pt idx="30">
                  <c:v>0.72</c:v>
                </c:pt>
                <c:pt idx="31">
                  <c:v>0.72</c:v>
                </c:pt>
                <c:pt idx="32">
                  <c:v>0.72</c:v>
                </c:pt>
                <c:pt idx="33">
                  <c:v>0.73</c:v>
                </c:pt>
                <c:pt idx="34">
                  <c:v>0.73</c:v>
                </c:pt>
                <c:pt idx="35">
                  <c:v>0.75</c:v>
                </c:pt>
                <c:pt idx="36">
                  <c:v>0.75</c:v>
                </c:pt>
                <c:pt idx="37">
                  <c:v>0.76</c:v>
                </c:pt>
                <c:pt idx="38">
                  <c:v>0.79</c:v>
                </c:pt>
                <c:pt idx="39">
                  <c:v>0.79</c:v>
                </c:pt>
                <c:pt idx="40">
                  <c:v>0.86</c:v>
                </c:pt>
                <c:pt idx="41">
                  <c:v>0.89</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2"/>
                <c:pt idx="0">
                  <c:v>CHORLEY AND SOUTH RIBBLE HEALTH PCN</c:v>
                </c:pt>
                <c:pt idx="1">
                  <c:v>HYNDBURN CENTRAL PCN</c:v>
                </c:pt>
                <c:pt idx="2">
                  <c:v>CHORLEY EAST PCN</c:v>
                </c:pt>
                <c:pt idx="3">
                  <c:v>ORMSKIRK PCN</c:v>
                </c:pt>
                <c:pt idx="4">
                  <c:v>LYTHAM ST ANNE'S &amp; ANSDELL (LSA) PCN</c:v>
                </c:pt>
                <c:pt idx="5">
                  <c:v>BLACKPOOL NORTH PCN</c:v>
                </c:pt>
                <c:pt idx="6">
                  <c:v>PENDLE WEST PCN</c:v>
                </c:pt>
                <c:pt idx="7">
                  <c:v>ROSSENDALE WEST PCN</c:v>
                </c:pt>
                <c:pt idx="8">
                  <c:v>HYNDBURN RURAL PCN</c:v>
                </c:pt>
                <c:pt idx="9">
                  <c:v>BLACKBURN NORTH PCN</c:v>
                </c:pt>
                <c:pt idx="10">
                  <c:v>BURNLEY WEST PCN</c:v>
                </c:pt>
                <c:pt idx="11">
                  <c:v>BAY PCN</c:v>
                </c:pt>
                <c:pt idx="12">
                  <c:v>SKELMERSDALE PCN</c:v>
                </c:pt>
                <c:pt idx="13">
                  <c:v>PRESTON NORTH &amp; EAST PCN</c:v>
                </c:pt>
                <c:pt idx="14">
                  <c:v>ICS</c:v>
                </c:pt>
                <c:pt idx="15">
                  <c:v>CHORLEY CENTRAL PCN</c:v>
                </c:pt>
                <c:pt idx="16">
                  <c:v>BARROW AND MILLOM PCN</c:v>
                </c:pt>
                <c:pt idx="17">
                  <c:v>PENDLE EAST PCN</c:v>
                </c:pt>
                <c:pt idx="18">
                  <c:v>BRIDGEDALE SOUTH RIBBLE PCN</c:v>
                </c:pt>
                <c:pt idx="19">
                  <c:v>DARWEN PCN</c:v>
                </c:pt>
                <c:pt idx="20">
                  <c:v>LEYLAND PCN</c:v>
                </c:pt>
                <c:pt idx="21">
                  <c:v>BURNLEY EAST PCN</c:v>
                </c:pt>
                <c:pt idx="22">
                  <c:v>TORENTUM PCN</c:v>
                </c:pt>
                <c:pt idx="23">
                  <c:v>GREATER PRESTON PCN</c:v>
                </c:pt>
                <c:pt idx="24">
                  <c:v>LANCASTER PCN</c:v>
                </c:pt>
                <c:pt idx="25">
                  <c:v>BLACKBURN EAST PCN</c:v>
                </c:pt>
                <c:pt idx="26">
                  <c:v>WYRE INTEGRATED NEIGHBOURHOOD PCN</c:v>
                </c:pt>
                <c:pt idx="27">
                  <c:v>SOUTH RIBBLE MEDICAL GROUP PCN</c:v>
                </c:pt>
                <c:pt idx="28">
                  <c:v>BLACKBURN WEST PCN</c:v>
                </c:pt>
                <c:pt idx="29">
                  <c:v>WYRE RURAL EXTENDED NEIGHBOURHOOD (WREN) PCN</c:v>
                </c:pt>
                <c:pt idx="30">
                  <c:v>FLEETWOOD PCN</c:v>
                </c:pt>
                <c:pt idx="31">
                  <c:v>ROSSENDALE EAST PCN</c:v>
                </c:pt>
                <c:pt idx="32">
                  <c:v>BLACKPOOL CENTRAL PCN</c:v>
                </c:pt>
                <c:pt idx="33">
                  <c:v>BLACKPOOL CENTRAL WEST PCN</c:v>
                </c:pt>
                <c:pt idx="34">
                  <c:v>NORTHERN PARISHES PCN</c:v>
                </c:pt>
                <c:pt idx="35">
                  <c:v>RIBBLESDALE PCN</c:v>
                </c:pt>
                <c:pt idx="36">
                  <c:v>KENDAL PCN</c:v>
                </c:pt>
                <c:pt idx="37">
                  <c:v>MID FURNESS PCN</c:v>
                </c:pt>
                <c:pt idx="38">
                  <c:v>BLACKPOOL SOUTH PCN</c:v>
                </c:pt>
                <c:pt idx="39">
                  <c:v>CARNFORTH AND MILNTHORPE PCN</c:v>
                </c:pt>
                <c:pt idx="40">
                  <c:v>GRANGE AND LAKES PCN</c:v>
                </c:pt>
                <c:pt idx="41">
                  <c:v>WESTERN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2"/>
                <c:pt idx="0">
                  <c:v>CHORLEY AND SOUTH RIBBLE HEALTH PCN</c:v>
                </c:pt>
                <c:pt idx="1">
                  <c:v>HYNDBURN CENTRAL PCN</c:v>
                </c:pt>
                <c:pt idx="2">
                  <c:v>CHORLEY EAST PCN</c:v>
                </c:pt>
                <c:pt idx="3">
                  <c:v>ORMSKIRK PCN</c:v>
                </c:pt>
                <c:pt idx="4">
                  <c:v>LYTHAM ST ANNE'S &amp; ANSDELL (LSA) PCN</c:v>
                </c:pt>
                <c:pt idx="5">
                  <c:v>BLACKPOOL NORTH PCN</c:v>
                </c:pt>
                <c:pt idx="6">
                  <c:v>PENDLE WEST PCN</c:v>
                </c:pt>
                <c:pt idx="7">
                  <c:v>ROSSENDALE WEST PCN</c:v>
                </c:pt>
                <c:pt idx="8">
                  <c:v>HYNDBURN RURAL PCN</c:v>
                </c:pt>
                <c:pt idx="9">
                  <c:v>BLACKBURN NORTH PCN</c:v>
                </c:pt>
                <c:pt idx="10">
                  <c:v>BURNLEY WEST PCN</c:v>
                </c:pt>
                <c:pt idx="11">
                  <c:v>BAY PCN</c:v>
                </c:pt>
                <c:pt idx="12">
                  <c:v>SKELMERSDALE PCN</c:v>
                </c:pt>
                <c:pt idx="13">
                  <c:v>PRESTON NORTH &amp; EAST PCN</c:v>
                </c:pt>
                <c:pt idx="14">
                  <c:v>ICS</c:v>
                </c:pt>
                <c:pt idx="15">
                  <c:v>CHORLEY CENTRAL PCN</c:v>
                </c:pt>
                <c:pt idx="16">
                  <c:v>BARROW AND MILLOM PCN</c:v>
                </c:pt>
                <c:pt idx="17">
                  <c:v>PENDLE EAST PCN</c:v>
                </c:pt>
                <c:pt idx="18">
                  <c:v>BRIDGEDALE SOUTH RIBBLE PCN</c:v>
                </c:pt>
                <c:pt idx="19">
                  <c:v>DARWEN PCN</c:v>
                </c:pt>
                <c:pt idx="20">
                  <c:v>LEYLAND PCN</c:v>
                </c:pt>
                <c:pt idx="21">
                  <c:v>BURNLEY EAST PCN</c:v>
                </c:pt>
                <c:pt idx="22">
                  <c:v>TORENTUM PCN</c:v>
                </c:pt>
                <c:pt idx="23">
                  <c:v>GREATER PRESTON PCN</c:v>
                </c:pt>
                <c:pt idx="24">
                  <c:v>LANCASTER PCN</c:v>
                </c:pt>
                <c:pt idx="25">
                  <c:v>BLACKBURN EAST PCN</c:v>
                </c:pt>
                <c:pt idx="26">
                  <c:v>WYRE INTEGRATED NEIGHBOURHOOD PCN</c:v>
                </c:pt>
                <c:pt idx="27">
                  <c:v>SOUTH RIBBLE MEDICAL GROUP PCN</c:v>
                </c:pt>
                <c:pt idx="28">
                  <c:v>BLACKBURN WEST PCN</c:v>
                </c:pt>
                <c:pt idx="29">
                  <c:v>WYRE RURAL EXTENDED NEIGHBOURHOOD (WREN) PCN</c:v>
                </c:pt>
                <c:pt idx="30">
                  <c:v>FLEETWOOD PCN</c:v>
                </c:pt>
                <c:pt idx="31">
                  <c:v>ROSSENDALE EAST PCN</c:v>
                </c:pt>
                <c:pt idx="32">
                  <c:v>BLACKPOOL CENTRAL PCN</c:v>
                </c:pt>
                <c:pt idx="33">
                  <c:v>BLACKPOOL CENTRAL WEST PCN</c:v>
                </c:pt>
                <c:pt idx="34">
                  <c:v>NORTHERN PARISHES PCN</c:v>
                </c:pt>
                <c:pt idx="35">
                  <c:v>RIBBLESDALE PCN</c:v>
                </c:pt>
                <c:pt idx="36">
                  <c:v>KENDAL PCN</c:v>
                </c:pt>
                <c:pt idx="37">
                  <c:v>MID FURNESS PCN</c:v>
                </c:pt>
                <c:pt idx="38">
                  <c:v>BLACKPOOL SOUTH PCN</c:v>
                </c:pt>
                <c:pt idx="39">
                  <c:v>CARNFORTH AND MILNTHORPE PCN</c:v>
                </c:pt>
                <c:pt idx="40">
                  <c:v>GRANGE AND LAKES PCN</c:v>
                </c:pt>
                <c:pt idx="41">
                  <c:v>WESTERN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144000"/>
        <c:axId val="1181424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2"/>
                <c:pt idx="0">
                  <c:v>CHORLEY AND SOUTH RIBBLE HEALTH PCN</c:v>
                </c:pt>
                <c:pt idx="1">
                  <c:v>HYNDBURN CENTRAL PCN</c:v>
                </c:pt>
                <c:pt idx="2">
                  <c:v>CHORLEY EAST PCN</c:v>
                </c:pt>
                <c:pt idx="3">
                  <c:v>ORMSKIRK PCN</c:v>
                </c:pt>
                <c:pt idx="4">
                  <c:v>LYTHAM ST ANNE'S &amp; ANSDELL (LSA) PCN</c:v>
                </c:pt>
                <c:pt idx="5">
                  <c:v>BLACKPOOL NORTH PCN</c:v>
                </c:pt>
                <c:pt idx="6">
                  <c:v>PENDLE WEST PCN</c:v>
                </c:pt>
                <c:pt idx="7">
                  <c:v>ROSSENDALE WEST PCN</c:v>
                </c:pt>
                <c:pt idx="8">
                  <c:v>HYNDBURN RURAL PCN</c:v>
                </c:pt>
                <c:pt idx="9">
                  <c:v>BLACKBURN NORTH PCN</c:v>
                </c:pt>
                <c:pt idx="10">
                  <c:v>BURNLEY WEST PCN</c:v>
                </c:pt>
                <c:pt idx="11">
                  <c:v>BAY PCN</c:v>
                </c:pt>
                <c:pt idx="12">
                  <c:v>SKELMERSDALE PCN</c:v>
                </c:pt>
                <c:pt idx="13">
                  <c:v>PRESTON NORTH &amp; EAST PCN</c:v>
                </c:pt>
                <c:pt idx="14">
                  <c:v>ICS</c:v>
                </c:pt>
                <c:pt idx="15">
                  <c:v>CHORLEY CENTRAL PCN</c:v>
                </c:pt>
                <c:pt idx="16">
                  <c:v>BARROW AND MILLOM PCN</c:v>
                </c:pt>
                <c:pt idx="17">
                  <c:v>PENDLE EAST PCN</c:v>
                </c:pt>
                <c:pt idx="18">
                  <c:v>BRIDGEDALE SOUTH RIBBLE PCN</c:v>
                </c:pt>
                <c:pt idx="19">
                  <c:v>DARWEN PCN</c:v>
                </c:pt>
                <c:pt idx="20">
                  <c:v>LEYLAND PCN</c:v>
                </c:pt>
                <c:pt idx="21">
                  <c:v>BURNLEY EAST PCN</c:v>
                </c:pt>
                <c:pt idx="22">
                  <c:v>TORENTUM PCN</c:v>
                </c:pt>
                <c:pt idx="23">
                  <c:v>GREATER PRESTON PCN</c:v>
                </c:pt>
                <c:pt idx="24">
                  <c:v>LANCASTER PCN</c:v>
                </c:pt>
                <c:pt idx="25">
                  <c:v>BLACKBURN EAST PCN</c:v>
                </c:pt>
                <c:pt idx="26">
                  <c:v>WYRE INTEGRATED NEIGHBOURHOOD PCN</c:v>
                </c:pt>
                <c:pt idx="27">
                  <c:v>SOUTH RIBBLE MEDICAL GROUP PCN</c:v>
                </c:pt>
                <c:pt idx="28">
                  <c:v>BLACKBURN WEST PCN</c:v>
                </c:pt>
                <c:pt idx="29">
                  <c:v>WYRE RURAL EXTENDED NEIGHBOURHOOD (WREN) PCN</c:v>
                </c:pt>
                <c:pt idx="30">
                  <c:v>FLEETWOOD PCN</c:v>
                </c:pt>
                <c:pt idx="31">
                  <c:v>ROSSENDALE EAST PCN</c:v>
                </c:pt>
                <c:pt idx="32">
                  <c:v>BLACKPOOL CENTRAL PCN</c:v>
                </c:pt>
                <c:pt idx="33">
                  <c:v>BLACKPOOL CENTRAL WEST PCN</c:v>
                </c:pt>
                <c:pt idx="34">
                  <c:v>NORTHERN PARISHES PCN</c:v>
                </c:pt>
                <c:pt idx="35">
                  <c:v>RIBBLESDALE PCN</c:v>
                </c:pt>
                <c:pt idx="36">
                  <c:v>KENDAL PCN</c:v>
                </c:pt>
                <c:pt idx="37">
                  <c:v>MID FURNESS PCN</c:v>
                </c:pt>
                <c:pt idx="38">
                  <c:v>BLACKPOOL SOUTH PCN</c:v>
                </c:pt>
                <c:pt idx="39">
                  <c:v>CARNFORTH AND MILNTHORPE PCN</c:v>
                </c:pt>
                <c:pt idx="40">
                  <c:v>GRANGE AND LAKES PCN</c:v>
                </c:pt>
                <c:pt idx="41">
                  <c:v>WESTERN DALES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2"/>
                <c:pt idx="0">
                  <c:v>CHORLEY AND SOUTH RIBBLE HEALTH PCN</c:v>
                </c:pt>
                <c:pt idx="1">
                  <c:v>HYNDBURN CENTRAL PCN</c:v>
                </c:pt>
                <c:pt idx="2">
                  <c:v>CHORLEY EAST PCN</c:v>
                </c:pt>
                <c:pt idx="3">
                  <c:v>ORMSKIRK PCN</c:v>
                </c:pt>
                <c:pt idx="4">
                  <c:v>LYTHAM ST ANNE'S &amp; ANSDELL (LSA) PCN</c:v>
                </c:pt>
                <c:pt idx="5">
                  <c:v>BLACKPOOL NORTH PCN</c:v>
                </c:pt>
                <c:pt idx="6">
                  <c:v>PENDLE WEST PCN</c:v>
                </c:pt>
                <c:pt idx="7">
                  <c:v>ROSSENDALE WEST PCN</c:v>
                </c:pt>
                <c:pt idx="8">
                  <c:v>HYNDBURN RURAL PCN</c:v>
                </c:pt>
                <c:pt idx="9">
                  <c:v>BLACKBURN NORTH PCN</c:v>
                </c:pt>
                <c:pt idx="10">
                  <c:v>BURNLEY WEST PCN</c:v>
                </c:pt>
                <c:pt idx="11">
                  <c:v>BAY PCN</c:v>
                </c:pt>
                <c:pt idx="12">
                  <c:v>SKELMERSDALE PCN</c:v>
                </c:pt>
                <c:pt idx="13">
                  <c:v>PRESTON NORTH &amp; EAST PCN</c:v>
                </c:pt>
                <c:pt idx="14">
                  <c:v>ICS</c:v>
                </c:pt>
                <c:pt idx="15">
                  <c:v>CHORLEY CENTRAL PCN</c:v>
                </c:pt>
                <c:pt idx="16">
                  <c:v>BARROW AND MILLOM PCN</c:v>
                </c:pt>
                <c:pt idx="17">
                  <c:v>PENDLE EAST PCN</c:v>
                </c:pt>
                <c:pt idx="18">
                  <c:v>BRIDGEDALE SOUTH RIBBLE PCN</c:v>
                </c:pt>
                <c:pt idx="19">
                  <c:v>DARWEN PCN</c:v>
                </c:pt>
                <c:pt idx="20">
                  <c:v>LEYLAND PCN</c:v>
                </c:pt>
                <c:pt idx="21">
                  <c:v>BURNLEY EAST PCN</c:v>
                </c:pt>
                <c:pt idx="22">
                  <c:v>TORENTUM PCN</c:v>
                </c:pt>
                <c:pt idx="23">
                  <c:v>GREATER PRESTON PCN</c:v>
                </c:pt>
                <c:pt idx="24">
                  <c:v>LANCASTER PCN</c:v>
                </c:pt>
                <c:pt idx="25">
                  <c:v>BLACKBURN EAST PCN</c:v>
                </c:pt>
                <c:pt idx="26">
                  <c:v>WYRE INTEGRATED NEIGHBOURHOOD PCN</c:v>
                </c:pt>
                <c:pt idx="27">
                  <c:v>SOUTH RIBBLE MEDICAL GROUP PCN</c:v>
                </c:pt>
                <c:pt idx="28">
                  <c:v>BLACKBURN WEST PCN</c:v>
                </c:pt>
                <c:pt idx="29">
                  <c:v>WYRE RURAL EXTENDED NEIGHBOURHOOD (WREN) PCN</c:v>
                </c:pt>
                <c:pt idx="30">
                  <c:v>FLEETWOOD PCN</c:v>
                </c:pt>
                <c:pt idx="31">
                  <c:v>ROSSENDALE EAST PCN</c:v>
                </c:pt>
                <c:pt idx="32">
                  <c:v>BLACKPOOL CENTRAL PCN</c:v>
                </c:pt>
                <c:pt idx="33">
                  <c:v>BLACKPOOL CENTRAL WEST PCN</c:v>
                </c:pt>
                <c:pt idx="34">
                  <c:v>NORTHERN PARISHES PCN</c:v>
                </c:pt>
                <c:pt idx="35">
                  <c:v>RIBBLESDALE PCN</c:v>
                </c:pt>
                <c:pt idx="36">
                  <c:v>KENDAL PCN</c:v>
                </c:pt>
                <c:pt idx="37">
                  <c:v>MID FURNESS PCN</c:v>
                </c:pt>
                <c:pt idx="38">
                  <c:v>BLACKPOOL SOUTH PCN</c:v>
                </c:pt>
                <c:pt idx="39">
                  <c:v>CARNFORTH AND MILNTHORPE PCN</c:v>
                </c:pt>
                <c:pt idx="40">
                  <c:v>GRANGE AND LAKES PCN</c:v>
                </c:pt>
                <c:pt idx="41">
                  <c:v>WESTERN DALES PCN</c:v>
                </c:pt>
              </c:strCache>
            </c:strRef>
          </c:cat>
          <c:val>
            <c:numRef>
              <c:f>Sheet1!$C$2:$C$45</c:f>
              <c:numCache>
                <c:formatCode>0%</c:formatCode>
                <c:ptCount val="44"/>
                <c:pt idx="0">
                  <c:v>0.55000000000000004</c:v>
                </c:pt>
                <c:pt idx="1">
                  <c:v>0.55000000000000004</c:v>
                </c:pt>
                <c:pt idx="2">
                  <c:v>0.6</c:v>
                </c:pt>
                <c:pt idx="3">
                  <c:v>0.62</c:v>
                </c:pt>
                <c:pt idx="4">
                  <c:v>0.62</c:v>
                </c:pt>
                <c:pt idx="5">
                  <c:v>0.62</c:v>
                </c:pt>
                <c:pt idx="6">
                  <c:v>0.63</c:v>
                </c:pt>
                <c:pt idx="7">
                  <c:v>0.63</c:v>
                </c:pt>
                <c:pt idx="8">
                  <c:v>0.64</c:v>
                </c:pt>
                <c:pt idx="9">
                  <c:v>0.64</c:v>
                </c:pt>
                <c:pt idx="10">
                  <c:v>0.66</c:v>
                </c:pt>
                <c:pt idx="11">
                  <c:v>0.67</c:v>
                </c:pt>
                <c:pt idx="12">
                  <c:v>0.68</c:v>
                </c:pt>
                <c:pt idx="13">
                  <c:v>0.68</c:v>
                </c:pt>
                <c:pt idx="14">
                  <c:v>-10</c:v>
                </c:pt>
                <c:pt idx="15">
                  <c:v>0.69</c:v>
                </c:pt>
                <c:pt idx="16">
                  <c:v>0.69</c:v>
                </c:pt>
                <c:pt idx="17">
                  <c:v>0.69</c:v>
                </c:pt>
                <c:pt idx="18">
                  <c:v>0.69</c:v>
                </c:pt>
                <c:pt idx="19">
                  <c:v>0.69</c:v>
                </c:pt>
                <c:pt idx="20">
                  <c:v>0.7</c:v>
                </c:pt>
                <c:pt idx="21">
                  <c:v>0.7</c:v>
                </c:pt>
                <c:pt idx="22">
                  <c:v>0.7</c:v>
                </c:pt>
                <c:pt idx="23">
                  <c:v>0.71</c:v>
                </c:pt>
                <c:pt idx="24">
                  <c:v>0.71</c:v>
                </c:pt>
                <c:pt idx="25">
                  <c:v>0.71</c:v>
                </c:pt>
                <c:pt idx="26">
                  <c:v>0.71</c:v>
                </c:pt>
                <c:pt idx="27">
                  <c:v>0.72</c:v>
                </c:pt>
                <c:pt idx="28">
                  <c:v>0.72</c:v>
                </c:pt>
                <c:pt idx="29">
                  <c:v>0.72</c:v>
                </c:pt>
                <c:pt idx="30">
                  <c:v>0.72</c:v>
                </c:pt>
                <c:pt idx="31">
                  <c:v>0.72</c:v>
                </c:pt>
                <c:pt idx="32">
                  <c:v>0.72</c:v>
                </c:pt>
                <c:pt idx="33">
                  <c:v>0.73</c:v>
                </c:pt>
                <c:pt idx="34">
                  <c:v>0.73</c:v>
                </c:pt>
                <c:pt idx="35">
                  <c:v>0.75</c:v>
                </c:pt>
                <c:pt idx="36">
                  <c:v>0.75</c:v>
                </c:pt>
                <c:pt idx="37">
                  <c:v>0.76</c:v>
                </c:pt>
                <c:pt idx="38">
                  <c:v>0.79</c:v>
                </c:pt>
                <c:pt idx="39">
                  <c:v>0.79</c:v>
                </c:pt>
                <c:pt idx="40">
                  <c:v>0.86</c:v>
                </c:pt>
                <c:pt idx="41">
                  <c:v>0.89</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0.69</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8138368"/>
        <c:axId val="118140928"/>
      </c:lineChart>
      <c:catAx>
        <c:axId val="11813836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8140928"/>
        <c:crosses val="autoZero"/>
        <c:auto val="1"/>
        <c:lblAlgn val="ctr"/>
        <c:lblOffset val="100"/>
        <c:noMultiLvlLbl val="0"/>
      </c:catAx>
      <c:valAx>
        <c:axId val="1181409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138368"/>
        <c:crosses val="autoZero"/>
        <c:crossBetween val="between"/>
      </c:valAx>
      <c:valAx>
        <c:axId val="118142464"/>
        <c:scaling>
          <c:orientation val="minMax"/>
          <c:max val="1"/>
          <c:min val="0"/>
        </c:scaling>
        <c:delete val="0"/>
        <c:axPos val="r"/>
        <c:numFmt formatCode="0%" sourceLinked="1"/>
        <c:majorTickMark val="none"/>
        <c:minorTickMark val="none"/>
        <c:tickLblPos val="none"/>
        <c:spPr>
          <a:ln>
            <a:noFill/>
          </a:ln>
        </c:spPr>
        <c:crossAx val="118144000"/>
        <c:crosses val="max"/>
        <c:crossBetween val="between"/>
      </c:valAx>
      <c:catAx>
        <c:axId val="118144000"/>
        <c:scaling>
          <c:orientation val="minMax"/>
        </c:scaling>
        <c:delete val="1"/>
        <c:axPos val="b"/>
        <c:numFmt formatCode="General" sourceLinked="1"/>
        <c:majorTickMark val="out"/>
        <c:minorTickMark val="none"/>
        <c:tickLblPos val="nextTo"/>
        <c:crossAx val="1181424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82</c:v>
                </c:pt>
                <c:pt idx="1">
                  <c:v>16</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2"/>
                <c:pt idx="0">
                  <c:v>BLACKBURN NORTH PCN</c:v>
                </c:pt>
                <c:pt idx="1">
                  <c:v>CHORLEY AND SOUTH RIBBLE HEALTH PCN</c:v>
                </c:pt>
                <c:pt idx="2">
                  <c:v>BLACKPOOL NORTH PCN</c:v>
                </c:pt>
                <c:pt idx="3">
                  <c:v>DARWEN PCN</c:v>
                </c:pt>
                <c:pt idx="4">
                  <c:v>HYNDBURN CENTRAL PCN</c:v>
                </c:pt>
                <c:pt idx="5">
                  <c:v>SKELMERSDALE PCN</c:v>
                </c:pt>
                <c:pt idx="6">
                  <c:v>CHORLEY EAST PCN</c:v>
                </c:pt>
                <c:pt idx="7">
                  <c:v>PENDLE WEST PCN</c:v>
                </c:pt>
                <c:pt idx="8">
                  <c:v>LANCASTER PCN</c:v>
                </c:pt>
                <c:pt idx="9">
                  <c:v>BRIDGEDALE SOUTH RIBBLE PCN</c:v>
                </c:pt>
                <c:pt idx="10">
                  <c:v>BURNLEY WEST PCN</c:v>
                </c:pt>
                <c:pt idx="11">
                  <c:v>PRESTON NORTH &amp; EAST PCN</c:v>
                </c:pt>
                <c:pt idx="12">
                  <c:v>HYNDBURN RURAL PCN</c:v>
                </c:pt>
                <c:pt idx="13">
                  <c:v>LYTHAM ST ANNE'S &amp; ANSDELL (LSA) PCN</c:v>
                </c:pt>
                <c:pt idx="14">
                  <c:v>ROSSENDALE WEST PCN</c:v>
                </c:pt>
                <c:pt idx="15">
                  <c:v>BLACKPOOL CENTRAL WEST PCN</c:v>
                </c:pt>
                <c:pt idx="16">
                  <c:v>BLACKBURN EAST PCN</c:v>
                </c:pt>
                <c:pt idx="17">
                  <c:v>LEYLAND PCN</c:v>
                </c:pt>
                <c:pt idx="18">
                  <c:v>GREATER PRESTON PCN</c:v>
                </c:pt>
                <c:pt idx="19">
                  <c:v>SOUTH RIBBLE MEDICAL GROUP PCN</c:v>
                </c:pt>
                <c:pt idx="20">
                  <c:v>ROSSENDALE EAST PCN</c:v>
                </c:pt>
                <c:pt idx="21">
                  <c:v>BLACKPOOL CENTRAL PCN</c:v>
                </c:pt>
                <c:pt idx="22">
                  <c:v>ICS</c:v>
                </c:pt>
                <c:pt idx="23">
                  <c:v>CHORLEY CENTRAL PCN</c:v>
                </c:pt>
                <c:pt idx="24">
                  <c:v>RIBBLESDALE PCN</c:v>
                </c:pt>
                <c:pt idx="25">
                  <c:v>BURNLEY EAST PCN</c:v>
                </c:pt>
                <c:pt idx="26">
                  <c:v>ORMSKIRK PCN</c:v>
                </c:pt>
                <c:pt idx="27">
                  <c:v>FLEETWOOD PCN</c:v>
                </c:pt>
                <c:pt idx="28">
                  <c:v>PENDLE EAST PCN</c:v>
                </c:pt>
                <c:pt idx="29">
                  <c:v>BLACKBURN WEST PCN</c:v>
                </c:pt>
                <c:pt idx="30">
                  <c:v>KENDAL PCN</c:v>
                </c:pt>
                <c:pt idx="31">
                  <c:v>TORENTUM PCN</c:v>
                </c:pt>
                <c:pt idx="32">
                  <c:v>BARROW AND MILLOM PCN</c:v>
                </c:pt>
                <c:pt idx="33">
                  <c:v>WYRE RURAL EXTENDED NEIGHBOURHOOD (WREN) PCN</c:v>
                </c:pt>
                <c:pt idx="34">
                  <c:v>NORTHERN PARISHES PCN</c:v>
                </c:pt>
                <c:pt idx="35">
                  <c:v>BAY PCN</c:v>
                </c:pt>
                <c:pt idx="36">
                  <c:v>CARNFORTH AND MILNTHORPE PCN</c:v>
                </c:pt>
                <c:pt idx="37">
                  <c:v>BLACKPOOL SOUTH PCN</c:v>
                </c:pt>
                <c:pt idx="38">
                  <c:v>WYRE INTEGRATED NEIGHBOURHOOD PCN</c:v>
                </c:pt>
                <c:pt idx="39">
                  <c:v>MID FURNESS PCN</c:v>
                </c:pt>
                <c:pt idx="40">
                  <c:v>GRANGE AND LAKES PCN</c:v>
                </c:pt>
                <c:pt idx="41">
                  <c:v>WESTERN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2"/>
                <c:pt idx="0">
                  <c:v>BLACKBURN NORTH PCN</c:v>
                </c:pt>
                <c:pt idx="1">
                  <c:v>CHORLEY AND SOUTH RIBBLE HEALTH PCN</c:v>
                </c:pt>
                <c:pt idx="2">
                  <c:v>BLACKPOOL NORTH PCN</c:v>
                </c:pt>
                <c:pt idx="3">
                  <c:v>DARWEN PCN</c:v>
                </c:pt>
                <c:pt idx="4">
                  <c:v>HYNDBURN CENTRAL PCN</c:v>
                </c:pt>
                <c:pt idx="5">
                  <c:v>SKELMERSDALE PCN</c:v>
                </c:pt>
                <c:pt idx="6">
                  <c:v>CHORLEY EAST PCN</c:v>
                </c:pt>
                <c:pt idx="7">
                  <c:v>PENDLE WEST PCN</c:v>
                </c:pt>
                <c:pt idx="8">
                  <c:v>LANCASTER PCN</c:v>
                </c:pt>
                <c:pt idx="9">
                  <c:v>BRIDGEDALE SOUTH RIBBLE PCN</c:v>
                </c:pt>
                <c:pt idx="10">
                  <c:v>BURNLEY WEST PCN</c:v>
                </c:pt>
                <c:pt idx="11">
                  <c:v>PRESTON NORTH &amp; EAST PCN</c:v>
                </c:pt>
                <c:pt idx="12">
                  <c:v>HYNDBURN RURAL PCN</c:v>
                </c:pt>
                <c:pt idx="13">
                  <c:v>LYTHAM ST ANNE'S &amp; ANSDELL (LSA) PCN</c:v>
                </c:pt>
                <c:pt idx="14">
                  <c:v>ROSSENDALE WEST PCN</c:v>
                </c:pt>
                <c:pt idx="15">
                  <c:v>BLACKPOOL CENTRAL WEST PCN</c:v>
                </c:pt>
                <c:pt idx="16">
                  <c:v>BLACKBURN EAST PCN</c:v>
                </c:pt>
                <c:pt idx="17">
                  <c:v>LEYLAND PCN</c:v>
                </c:pt>
                <c:pt idx="18">
                  <c:v>GREATER PRESTON PCN</c:v>
                </c:pt>
                <c:pt idx="19">
                  <c:v>SOUTH RIBBLE MEDICAL GROUP PCN</c:v>
                </c:pt>
                <c:pt idx="20">
                  <c:v>ROSSENDALE EAST PCN</c:v>
                </c:pt>
                <c:pt idx="21">
                  <c:v>BLACKPOOL CENTRAL PCN</c:v>
                </c:pt>
                <c:pt idx="22">
                  <c:v>ICS</c:v>
                </c:pt>
                <c:pt idx="23">
                  <c:v>CHORLEY CENTRAL PCN</c:v>
                </c:pt>
                <c:pt idx="24">
                  <c:v>RIBBLESDALE PCN</c:v>
                </c:pt>
                <c:pt idx="25">
                  <c:v>BURNLEY EAST PCN</c:v>
                </c:pt>
                <c:pt idx="26">
                  <c:v>ORMSKIRK PCN</c:v>
                </c:pt>
                <c:pt idx="27">
                  <c:v>FLEETWOOD PCN</c:v>
                </c:pt>
                <c:pt idx="28">
                  <c:v>PENDLE EAST PCN</c:v>
                </c:pt>
                <c:pt idx="29">
                  <c:v>BLACKBURN WEST PCN</c:v>
                </c:pt>
                <c:pt idx="30">
                  <c:v>KENDAL PCN</c:v>
                </c:pt>
                <c:pt idx="31">
                  <c:v>TORENTUM PCN</c:v>
                </c:pt>
                <c:pt idx="32">
                  <c:v>BARROW AND MILLOM PCN</c:v>
                </c:pt>
                <c:pt idx="33">
                  <c:v>WYRE RURAL EXTENDED NEIGHBOURHOOD (WREN) PCN</c:v>
                </c:pt>
                <c:pt idx="34">
                  <c:v>NORTHERN PARISHES PCN</c:v>
                </c:pt>
                <c:pt idx="35">
                  <c:v>BAY PCN</c:v>
                </c:pt>
                <c:pt idx="36">
                  <c:v>CARNFORTH AND MILNTHORPE PCN</c:v>
                </c:pt>
                <c:pt idx="37">
                  <c:v>BLACKPOOL SOUTH PCN</c:v>
                </c:pt>
                <c:pt idx="38">
                  <c:v>WYRE INTEGRATED NEIGHBOURHOOD PCN</c:v>
                </c:pt>
                <c:pt idx="39">
                  <c:v>MID FURNESS PCN</c:v>
                </c:pt>
                <c:pt idx="40">
                  <c:v>GRANGE AND LAKES PCN</c:v>
                </c:pt>
                <c:pt idx="41">
                  <c:v>WESTERN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2"/>
                <c:pt idx="0">
                  <c:v>BLACKBURN NORTH PCN</c:v>
                </c:pt>
                <c:pt idx="1">
                  <c:v>CHORLEY AND SOUTH RIBBLE HEALTH PCN</c:v>
                </c:pt>
                <c:pt idx="2">
                  <c:v>BLACKPOOL NORTH PCN</c:v>
                </c:pt>
                <c:pt idx="3">
                  <c:v>DARWEN PCN</c:v>
                </c:pt>
                <c:pt idx="4">
                  <c:v>HYNDBURN CENTRAL PCN</c:v>
                </c:pt>
                <c:pt idx="5">
                  <c:v>SKELMERSDALE PCN</c:v>
                </c:pt>
                <c:pt idx="6">
                  <c:v>CHORLEY EAST PCN</c:v>
                </c:pt>
                <c:pt idx="7">
                  <c:v>PENDLE WEST PCN</c:v>
                </c:pt>
                <c:pt idx="8">
                  <c:v>LANCASTER PCN</c:v>
                </c:pt>
                <c:pt idx="9">
                  <c:v>BRIDGEDALE SOUTH RIBBLE PCN</c:v>
                </c:pt>
                <c:pt idx="10">
                  <c:v>BURNLEY WEST PCN</c:v>
                </c:pt>
                <c:pt idx="11">
                  <c:v>PRESTON NORTH &amp; EAST PCN</c:v>
                </c:pt>
                <c:pt idx="12">
                  <c:v>HYNDBURN RURAL PCN</c:v>
                </c:pt>
                <c:pt idx="13">
                  <c:v>LYTHAM ST ANNE'S &amp; ANSDELL (LSA) PCN</c:v>
                </c:pt>
                <c:pt idx="14">
                  <c:v>ROSSENDALE WEST PCN</c:v>
                </c:pt>
                <c:pt idx="15">
                  <c:v>BLACKPOOL CENTRAL WEST PCN</c:v>
                </c:pt>
                <c:pt idx="16">
                  <c:v>BLACKBURN EAST PCN</c:v>
                </c:pt>
                <c:pt idx="17">
                  <c:v>LEYLAND PCN</c:v>
                </c:pt>
                <c:pt idx="18">
                  <c:v>GREATER PRESTON PCN</c:v>
                </c:pt>
                <c:pt idx="19">
                  <c:v>SOUTH RIBBLE MEDICAL GROUP PCN</c:v>
                </c:pt>
                <c:pt idx="20">
                  <c:v>ROSSENDALE EAST PCN</c:v>
                </c:pt>
                <c:pt idx="21">
                  <c:v>BLACKPOOL CENTRAL PCN</c:v>
                </c:pt>
                <c:pt idx="22">
                  <c:v>ICS</c:v>
                </c:pt>
                <c:pt idx="23">
                  <c:v>CHORLEY CENTRAL PCN</c:v>
                </c:pt>
                <c:pt idx="24">
                  <c:v>RIBBLESDALE PCN</c:v>
                </c:pt>
                <c:pt idx="25">
                  <c:v>BURNLEY EAST PCN</c:v>
                </c:pt>
                <c:pt idx="26">
                  <c:v>ORMSKIRK PCN</c:v>
                </c:pt>
                <c:pt idx="27">
                  <c:v>FLEETWOOD PCN</c:v>
                </c:pt>
                <c:pt idx="28">
                  <c:v>PENDLE EAST PCN</c:v>
                </c:pt>
                <c:pt idx="29">
                  <c:v>BLACKBURN WEST PCN</c:v>
                </c:pt>
                <c:pt idx="30">
                  <c:v>KENDAL PCN</c:v>
                </c:pt>
                <c:pt idx="31">
                  <c:v>TORENTUM PCN</c:v>
                </c:pt>
                <c:pt idx="32">
                  <c:v>BARROW AND MILLOM PCN</c:v>
                </c:pt>
                <c:pt idx="33">
                  <c:v>WYRE RURAL EXTENDED NEIGHBOURHOOD (WREN) PCN</c:v>
                </c:pt>
                <c:pt idx="34">
                  <c:v>NORTHERN PARISHES PCN</c:v>
                </c:pt>
                <c:pt idx="35">
                  <c:v>BAY PCN</c:v>
                </c:pt>
                <c:pt idx="36">
                  <c:v>CARNFORTH AND MILNTHORPE PCN</c:v>
                </c:pt>
                <c:pt idx="37">
                  <c:v>BLACKPOOL SOUTH PCN</c:v>
                </c:pt>
                <c:pt idx="38">
                  <c:v>WYRE INTEGRATED NEIGHBOURHOOD PCN</c:v>
                </c:pt>
                <c:pt idx="39">
                  <c:v>MID FURNESS PCN</c:v>
                </c:pt>
                <c:pt idx="40">
                  <c:v>GRANGE AND LAKES PCN</c:v>
                </c:pt>
                <c:pt idx="41">
                  <c:v>WESTERN DALES PCN</c:v>
                </c:pt>
              </c:strCache>
            </c:strRef>
          </c:cat>
          <c:val>
            <c:numRef>
              <c:f>Sheet1!$F$2:$F$45</c:f>
              <c:numCache>
                <c:formatCode>General</c:formatCode>
                <c:ptCount val="44"/>
                <c:pt idx="0">
                  <c:v>0.7</c:v>
                </c:pt>
                <c:pt idx="1">
                  <c:v>0.73</c:v>
                </c:pt>
                <c:pt idx="2">
                  <c:v>0.74</c:v>
                </c:pt>
                <c:pt idx="3">
                  <c:v>0.75</c:v>
                </c:pt>
                <c:pt idx="4">
                  <c:v>0.76</c:v>
                </c:pt>
                <c:pt idx="5">
                  <c:v>0.77</c:v>
                </c:pt>
                <c:pt idx="6">
                  <c:v>0.77</c:v>
                </c:pt>
                <c:pt idx="7">
                  <c:v>0.78</c:v>
                </c:pt>
                <c:pt idx="8">
                  <c:v>0.78</c:v>
                </c:pt>
                <c:pt idx="9">
                  <c:v>0.78</c:v>
                </c:pt>
                <c:pt idx="10">
                  <c:v>0.78</c:v>
                </c:pt>
                <c:pt idx="11">
                  <c:v>0.78</c:v>
                </c:pt>
                <c:pt idx="12">
                  <c:v>0.79</c:v>
                </c:pt>
                <c:pt idx="13">
                  <c:v>0.79</c:v>
                </c:pt>
                <c:pt idx="14">
                  <c:v>0.79</c:v>
                </c:pt>
                <c:pt idx="15">
                  <c:v>0.79</c:v>
                </c:pt>
                <c:pt idx="16">
                  <c:v>0.79</c:v>
                </c:pt>
                <c:pt idx="17">
                  <c:v>0.8</c:v>
                </c:pt>
                <c:pt idx="18">
                  <c:v>0.8</c:v>
                </c:pt>
                <c:pt idx="19">
                  <c:v>0.8</c:v>
                </c:pt>
                <c:pt idx="20">
                  <c:v>0.81</c:v>
                </c:pt>
                <c:pt idx="21">
                  <c:v>0.81</c:v>
                </c:pt>
                <c:pt idx="22">
                  <c:v>0.82</c:v>
                </c:pt>
                <c:pt idx="23">
                  <c:v>0.83</c:v>
                </c:pt>
                <c:pt idx="24">
                  <c:v>0.83</c:v>
                </c:pt>
                <c:pt idx="25">
                  <c:v>0.83</c:v>
                </c:pt>
                <c:pt idx="26">
                  <c:v>0.84</c:v>
                </c:pt>
                <c:pt idx="27">
                  <c:v>0.84</c:v>
                </c:pt>
                <c:pt idx="28">
                  <c:v>0.85</c:v>
                </c:pt>
                <c:pt idx="29">
                  <c:v>0.85</c:v>
                </c:pt>
                <c:pt idx="30">
                  <c:v>0.85</c:v>
                </c:pt>
                <c:pt idx="31">
                  <c:v>0.85</c:v>
                </c:pt>
                <c:pt idx="32">
                  <c:v>0.86</c:v>
                </c:pt>
                <c:pt idx="33">
                  <c:v>0.86</c:v>
                </c:pt>
                <c:pt idx="34">
                  <c:v>0.86</c:v>
                </c:pt>
                <c:pt idx="35">
                  <c:v>0.88</c:v>
                </c:pt>
                <c:pt idx="36">
                  <c:v>0.88</c:v>
                </c:pt>
                <c:pt idx="37">
                  <c:v>0.89</c:v>
                </c:pt>
                <c:pt idx="38">
                  <c:v>0.9</c:v>
                </c:pt>
                <c:pt idx="39">
                  <c:v>0.91</c:v>
                </c:pt>
                <c:pt idx="40">
                  <c:v>0.93</c:v>
                </c:pt>
                <c:pt idx="41">
                  <c:v>0.96</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2"/>
                <c:pt idx="0">
                  <c:v>BLACKBURN NORTH PCN</c:v>
                </c:pt>
                <c:pt idx="1">
                  <c:v>CHORLEY AND SOUTH RIBBLE HEALTH PCN</c:v>
                </c:pt>
                <c:pt idx="2">
                  <c:v>BLACKPOOL NORTH PCN</c:v>
                </c:pt>
                <c:pt idx="3">
                  <c:v>DARWEN PCN</c:v>
                </c:pt>
                <c:pt idx="4">
                  <c:v>HYNDBURN CENTRAL PCN</c:v>
                </c:pt>
                <c:pt idx="5">
                  <c:v>SKELMERSDALE PCN</c:v>
                </c:pt>
                <c:pt idx="6">
                  <c:v>CHORLEY EAST PCN</c:v>
                </c:pt>
                <c:pt idx="7">
                  <c:v>PENDLE WEST PCN</c:v>
                </c:pt>
                <c:pt idx="8">
                  <c:v>LANCASTER PCN</c:v>
                </c:pt>
                <c:pt idx="9">
                  <c:v>BRIDGEDALE SOUTH RIBBLE PCN</c:v>
                </c:pt>
                <c:pt idx="10">
                  <c:v>BURNLEY WEST PCN</c:v>
                </c:pt>
                <c:pt idx="11">
                  <c:v>PRESTON NORTH &amp; EAST PCN</c:v>
                </c:pt>
                <c:pt idx="12">
                  <c:v>HYNDBURN RURAL PCN</c:v>
                </c:pt>
                <c:pt idx="13">
                  <c:v>LYTHAM ST ANNE'S &amp; ANSDELL (LSA) PCN</c:v>
                </c:pt>
                <c:pt idx="14">
                  <c:v>ROSSENDALE WEST PCN</c:v>
                </c:pt>
                <c:pt idx="15">
                  <c:v>BLACKPOOL CENTRAL WEST PCN</c:v>
                </c:pt>
                <c:pt idx="16">
                  <c:v>BLACKBURN EAST PCN</c:v>
                </c:pt>
                <c:pt idx="17">
                  <c:v>LEYLAND PCN</c:v>
                </c:pt>
                <c:pt idx="18">
                  <c:v>GREATER PRESTON PCN</c:v>
                </c:pt>
                <c:pt idx="19">
                  <c:v>SOUTH RIBBLE MEDICAL GROUP PCN</c:v>
                </c:pt>
                <c:pt idx="20">
                  <c:v>ROSSENDALE EAST PCN</c:v>
                </c:pt>
                <c:pt idx="21">
                  <c:v>BLACKPOOL CENTRAL PCN</c:v>
                </c:pt>
                <c:pt idx="22">
                  <c:v>ICS</c:v>
                </c:pt>
                <c:pt idx="23">
                  <c:v>CHORLEY CENTRAL PCN</c:v>
                </c:pt>
                <c:pt idx="24">
                  <c:v>RIBBLESDALE PCN</c:v>
                </c:pt>
                <c:pt idx="25">
                  <c:v>BURNLEY EAST PCN</c:v>
                </c:pt>
                <c:pt idx="26">
                  <c:v>ORMSKIRK PCN</c:v>
                </c:pt>
                <c:pt idx="27">
                  <c:v>FLEETWOOD PCN</c:v>
                </c:pt>
                <c:pt idx="28">
                  <c:v>PENDLE EAST PCN</c:v>
                </c:pt>
                <c:pt idx="29">
                  <c:v>BLACKBURN WEST PCN</c:v>
                </c:pt>
                <c:pt idx="30">
                  <c:v>KENDAL PCN</c:v>
                </c:pt>
                <c:pt idx="31">
                  <c:v>TORENTUM PCN</c:v>
                </c:pt>
                <c:pt idx="32">
                  <c:v>BARROW AND MILLOM PCN</c:v>
                </c:pt>
                <c:pt idx="33">
                  <c:v>WYRE RURAL EXTENDED NEIGHBOURHOOD (WREN) PCN</c:v>
                </c:pt>
                <c:pt idx="34">
                  <c:v>NORTHERN PARISHES PCN</c:v>
                </c:pt>
                <c:pt idx="35">
                  <c:v>BAY PCN</c:v>
                </c:pt>
                <c:pt idx="36">
                  <c:v>CARNFORTH AND MILNTHORPE PCN</c:v>
                </c:pt>
                <c:pt idx="37">
                  <c:v>BLACKPOOL SOUTH PCN</c:v>
                </c:pt>
                <c:pt idx="38">
                  <c:v>WYRE INTEGRATED NEIGHBOURHOOD PCN</c:v>
                </c:pt>
                <c:pt idx="39">
                  <c:v>MID FURNESS PCN</c:v>
                </c:pt>
                <c:pt idx="40">
                  <c:v>GRANGE AND LAKES PCN</c:v>
                </c:pt>
                <c:pt idx="41">
                  <c:v>WESTERN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2"/>
                <c:pt idx="0">
                  <c:v>BLACKBURN NORTH PCN</c:v>
                </c:pt>
                <c:pt idx="1">
                  <c:v>CHORLEY AND SOUTH RIBBLE HEALTH PCN</c:v>
                </c:pt>
                <c:pt idx="2">
                  <c:v>BLACKPOOL NORTH PCN</c:v>
                </c:pt>
                <c:pt idx="3">
                  <c:v>DARWEN PCN</c:v>
                </c:pt>
                <c:pt idx="4">
                  <c:v>HYNDBURN CENTRAL PCN</c:v>
                </c:pt>
                <c:pt idx="5">
                  <c:v>SKELMERSDALE PCN</c:v>
                </c:pt>
                <c:pt idx="6">
                  <c:v>CHORLEY EAST PCN</c:v>
                </c:pt>
                <c:pt idx="7">
                  <c:v>PENDLE WEST PCN</c:v>
                </c:pt>
                <c:pt idx="8">
                  <c:v>LANCASTER PCN</c:v>
                </c:pt>
                <c:pt idx="9">
                  <c:v>BRIDGEDALE SOUTH RIBBLE PCN</c:v>
                </c:pt>
                <c:pt idx="10">
                  <c:v>BURNLEY WEST PCN</c:v>
                </c:pt>
                <c:pt idx="11">
                  <c:v>PRESTON NORTH &amp; EAST PCN</c:v>
                </c:pt>
                <c:pt idx="12">
                  <c:v>HYNDBURN RURAL PCN</c:v>
                </c:pt>
                <c:pt idx="13">
                  <c:v>LYTHAM ST ANNE'S &amp; ANSDELL (LSA) PCN</c:v>
                </c:pt>
                <c:pt idx="14">
                  <c:v>ROSSENDALE WEST PCN</c:v>
                </c:pt>
                <c:pt idx="15">
                  <c:v>BLACKPOOL CENTRAL WEST PCN</c:v>
                </c:pt>
                <c:pt idx="16">
                  <c:v>BLACKBURN EAST PCN</c:v>
                </c:pt>
                <c:pt idx="17">
                  <c:v>LEYLAND PCN</c:v>
                </c:pt>
                <c:pt idx="18">
                  <c:v>GREATER PRESTON PCN</c:v>
                </c:pt>
                <c:pt idx="19">
                  <c:v>SOUTH RIBBLE MEDICAL GROUP PCN</c:v>
                </c:pt>
                <c:pt idx="20">
                  <c:v>ROSSENDALE EAST PCN</c:v>
                </c:pt>
                <c:pt idx="21">
                  <c:v>BLACKPOOL CENTRAL PCN</c:v>
                </c:pt>
                <c:pt idx="22">
                  <c:v>ICS</c:v>
                </c:pt>
                <c:pt idx="23">
                  <c:v>CHORLEY CENTRAL PCN</c:v>
                </c:pt>
                <c:pt idx="24">
                  <c:v>RIBBLESDALE PCN</c:v>
                </c:pt>
                <c:pt idx="25">
                  <c:v>BURNLEY EAST PCN</c:v>
                </c:pt>
                <c:pt idx="26">
                  <c:v>ORMSKIRK PCN</c:v>
                </c:pt>
                <c:pt idx="27">
                  <c:v>FLEETWOOD PCN</c:v>
                </c:pt>
                <c:pt idx="28">
                  <c:v>PENDLE EAST PCN</c:v>
                </c:pt>
                <c:pt idx="29">
                  <c:v>BLACKBURN WEST PCN</c:v>
                </c:pt>
                <c:pt idx="30">
                  <c:v>KENDAL PCN</c:v>
                </c:pt>
                <c:pt idx="31">
                  <c:v>TORENTUM PCN</c:v>
                </c:pt>
                <c:pt idx="32">
                  <c:v>BARROW AND MILLOM PCN</c:v>
                </c:pt>
                <c:pt idx="33">
                  <c:v>WYRE RURAL EXTENDED NEIGHBOURHOOD (WREN) PCN</c:v>
                </c:pt>
                <c:pt idx="34">
                  <c:v>NORTHERN PARISHES PCN</c:v>
                </c:pt>
                <c:pt idx="35">
                  <c:v>BAY PCN</c:v>
                </c:pt>
                <c:pt idx="36">
                  <c:v>CARNFORTH AND MILNTHORPE PCN</c:v>
                </c:pt>
                <c:pt idx="37">
                  <c:v>BLACKPOOL SOUTH PCN</c:v>
                </c:pt>
                <c:pt idx="38">
                  <c:v>WYRE INTEGRATED NEIGHBOURHOOD PCN</c:v>
                </c:pt>
                <c:pt idx="39">
                  <c:v>MID FURNESS PCN</c:v>
                </c:pt>
                <c:pt idx="40">
                  <c:v>GRANGE AND LAKES PCN</c:v>
                </c:pt>
                <c:pt idx="41">
                  <c:v>WESTERN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648256"/>
        <c:axId val="1216464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2"/>
                <c:pt idx="0">
                  <c:v>BLACKBURN NORTH PCN</c:v>
                </c:pt>
                <c:pt idx="1">
                  <c:v>CHORLEY AND SOUTH RIBBLE HEALTH PCN</c:v>
                </c:pt>
                <c:pt idx="2">
                  <c:v>BLACKPOOL NORTH PCN</c:v>
                </c:pt>
                <c:pt idx="3">
                  <c:v>DARWEN PCN</c:v>
                </c:pt>
                <c:pt idx="4">
                  <c:v>HYNDBURN CENTRAL PCN</c:v>
                </c:pt>
                <c:pt idx="5">
                  <c:v>SKELMERSDALE PCN</c:v>
                </c:pt>
                <c:pt idx="6">
                  <c:v>CHORLEY EAST PCN</c:v>
                </c:pt>
                <c:pt idx="7">
                  <c:v>PENDLE WEST PCN</c:v>
                </c:pt>
                <c:pt idx="8">
                  <c:v>LANCASTER PCN</c:v>
                </c:pt>
                <c:pt idx="9">
                  <c:v>BRIDGEDALE SOUTH RIBBLE PCN</c:v>
                </c:pt>
                <c:pt idx="10">
                  <c:v>BURNLEY WEST PCN</c:v>
                </c:pt>
                <c:pt idx="11">
                  <c:v>PRESTON NORTH &amp; EAST PCN</c:v>
                </c:pt>
                <c:pt idx="12">
                  <c:v>HYNDBURN RURAL PCN</c:v>
                </c:pt>
                <c:pt idx="13">
                  <c:v>LYTHAM ST ANNE'S &amp; ANSDELL (LSA) PCN</c:v>
                </c:pt>
                <c:pt idx="14">
                  <c:v>ROSSENDALE WEST PCN</c:v>
                </c:pt>
                <c:pt idx="15">
                  <c:v>BLACKPOOL CENTRAL WEST PCN</c:v>
                </c:pt>
                <c:pt idx="16">
                  <c:v>BLACKBURN EAST PCN</c:v>
                </c:pt>
                <c:pt idx="17">
                  <c:v>LEYLAND PCN</c:v>
                </c:pt>
                <c:pt idx="18">
                  <c:v>GREATER PRESTON PCN</c:v>
                </c:pt>
                <c:pt idx="19">
                  <c:v>SOUTH RIBBLE MEDICAL GROUP PCN</c:v>
                </c:pt>
                <c:pt idx="20">
                  <c:v>ROSSENDALE EAST PCN</c:v>
                </c:pt>
                <c:pt idx="21">
                  <c:v>BLACKPOOL CENTRAL PCN</c:v>
                </c:pt>
                <c:pt idx="22">
                  <c:v>ICS</c:v>
                </c:pt>
                <c:pt idx="23">
                  <c:v>CHORLEY CENTRAL PCN</c:v>
                </c:pt>
                <c:pt idx="24">
                  <c:v>RIBBLESDALE PCN</c:v>
                </c:pt>
                <c:pt idx="25">
                  <c:v>BURNLEY EAST PCN</c:v>
                </c:pt>
                <c:pt idx="26">
                  <c:v>ORMSKIRK PCN</c:v>
                </c:pt>
                <c:pt idx="27">
                  <c:v>FLEETWOOD PCN</c:v>
                </c:pt>
                <c:pt idx="28">
                  <c:v>PENDLE EAST PCN</c:v>
                </c:pt>
                <c:pt idx="29">
                  <c:v>BLACKBURN WEST PCN</c:v>
                </c:pt>
                <c:pt idx="30">
                  <c:v>KENDAL PCN</c:v>
                </c:pt>
                <c:pt idx="31">
                  <c:v>TORENTUM PCN</c:v>
                </c:pt>
                <c:pt idx="32">
                  <c:v>BARROW AND MILLOM PCN</c:v>
                </c:pt>
                <c:pt idx="33">
                  <c:v>WYRE RURAL EXTENDED NEIGHBOURHOOD (WREN) PCN</c:v>
                </c:pt>
                <c:pt idx="34">
                  <c:v>NORTHERN PARISHES PCN</c:v>
                </c:pt>
                <c:pt idx="35">
                  <c:v>BAY PCN</c:v>
                </c:pt>
                <c:pt idx="36">
                  <c:v>CARNFORTH AND MILNTHORPE PCN</c:v>
                </c:pt>
                <c:pt idx="37">
                  <c:v>BLACKPOOL SOUTH PCN</c:v>
                </c:pt>
                <c:pt idx="38">
                  <c:v>WYRE INTEGRATED NEIGHBOURHOOD PCN</c:v>
                </c:pt>
                <c:pt idx="39">
                  <c:v>MID FURNESS PCN</c:v>
                </c:pt>
                <c:pt idx="40">
                  <c:v>GRANGE AND LAKES PCN</c:v>
                </c:pt>
                <c:pt idx="41">
                  <c:v>WESTERN DALES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2"/>
                <c:pt idx="0">
                  <c:v>BLACKBURN NORTH PCN</c:v>
                </c:pt>
                <c:pt idx="1">
                  <c:v>CHORLEY AND SOUTH RIBBLE HEALTH PCN</c:v>
                </c:pt>
                <c:pt idx="2">
                  <c:v>BLACKPOOL NORTH PCN</c:v>
                </c:pt>
                <c:pt idx="3">
                  <c:v>DARWEN PCN</c:v>
                </c:pt>
                <c:pt idx="4">
                  <c:v>HYNDBURN CENTRAL PCN</c:v>
                </c:pt>
                <c:pt idx="5">
                  <c:v>SKELMERSDALE PCN</c:v>
                </c:pt>
                <c:pt idx="6">
                  <c:v>CHORLEY EAST PCN</c:v>
                </c:pt>
                <c:pt idx="7">
                  <c:v>PENDLE WEST PCN</c:v>
                </c:pt>
                <c:pt idx="8">
                  <c:v>LANCASTER PCN</c:v>
                </c:pt>
                <c:pt idx="9">
                  <c:v>BRIDGEDALE SOUTH RIBBLE PCN</c:v>
                </c:pt>
                <c:pt idx="10">
                  <c:v>BURNLEY WEST PCN</c:v>
                </c:pt>
                <c:pt idx="11">
                  <c:v>PRESTON NORTH &amp; EAST PCN</c:v>
                </c:pt>
                <c:pt idx="12">
                  <c:v>HYNDBURN RURAL PCN</c:v>
                </c:pt>
                <c:pt idx="13">
                  <c:v>LYTHAM ST ANNE'S &amp; ANSDELL (LSA) PCN</c:v>
                </c:pt>
                <c:pt idx="14">
                  <c:v>ROSSENDALE WEST PCN</c:v>
                </c:pt>
                <c:pt idx="15">
                  <c:v>BLACKPOOL CENTRAL WEST PCN</c:v>
                </c:pt>
                <c:pt idx="16">
                  <c:v>BLACKBURN EAST PCN</c:v>
                </c:pt>
                <c:pt idx="17">
                  <c:v>LEYLAND PCN</c:v>
                </c:pt>
                <c:pt idx="18">
                  <c:v>GREATER PRESTON PCN</c:v>
                </c:pt>
                <c:pt idx="19">
                  <c:v>SOUTH RIBBLE MEDICAL GROUP PCN</c:v>
                </c:pt>
                <c:pt idx="20">
                  <c:v>ROSSENDALE EAST PCN</c:v>
                </c:pt>
                <c:pt idx="21">
                  <c:v>BLACKPOOL CENTRAL PCN</c:v>
                </c:pt>
                <c:pt idx="22">
                  <c:v>ICS</c:v>
                </c:pt>
                <c:pt idx="23">
                  <c:v>CHORLEY CENTRAL PCN</c:v>
                </c:pt>
                <c:pt idx="24">
                  <c:v>RIBBLESDALE PCN</c:v>
                </c:pt>
                <c:pt idx="25">
                  <c:v>BURNLEY EAST PCN</c:v>
                </c:pt>
                <c:pt idx="26">
                  <c:v>ORMSKIRK PCN</c:v>
                </c:pt>
                <c:pt idx="27">
                  <c:v>FLEETWOOD PCN</c:v>
                </c:pt>
                <c:pt idx="28">
                  <c:v>PENDLE EAST PCN</c:v>
                </c:pt>
                <c:pt idx="29">
                  <c:v>BLACKBURN WEST PCN</c:v>
                </c:pt>
                <c:pt idx="30">
                  <c:v>KENDAL PCN</c:v>
                </c:pt>
                <c:pt idx="31">
                  <c:v>TORENTUM PCN</c:v>
                </c:pt>
                <c:pt idx="32">
                  <c:v>BARROW AND MILLOM PCN</c:v>
                </c:pt>
                <c:pt idx="33">
                  <c:v>WYRE RURAL EXTENDED NEIGHBOURHOOD (WREN) PCN</c:v>
                </c:pt>
                <c:pt idx="34">
                  <c:v>NORTHERN PARISHES PCN</c:v>
                </c:pt>
                <c:pt idx="35">
                  <c:v>BAY PCN</c:v>
                </c:pt>
                <c:pt idx="36">
                  <c:v>CARNFORTH AND MILNTHORPE PCN</c:v>
                </c:pt>
                <c:pt idx="37">
                  <c:v>BLACKPOOL SOUTH PCN</c:v>
                </c:pt>
                <c:pt idx="38">
                  <c:v>WYRE INTEGRATED NEIGHBOURHOOD PCN</c:v>
                </c:pt>
                <c:pt idx="39">
                  <c:v>MID FURNESS PCN</c:v>
                </c:pt>
                <c:pt idx="40">
                  <c:v>GRANGE AND LAKES PCN</c:v>
                </c:pt>
                <c:pt idx="41">
                  <c:v>WESTERN DALES PCN</c:v>
                </c:pt>
              </c:strCache>
            </c:strRef>
          </c:cat>
          <c:val>
            <c:numRef>
              <c:f>Sheet1!$C$2:$C$45</c:f>
              <c:numCache>
                <c:formatCode>0%</c:formatCode>
                <c:ptCount val="44"/>
                <c:pt idx="0">
                  <c:v>0.7</c:v>
                </c:pt>
                <c:pt idx="1">
                  <c:v>0.73</c:v>
                </c:pt>
                <c:pt idx="2">
                  <c:v>0.74</c:v>
                </c:pt>
                <c:pt idx="3">
                  <c:v>0.75</c:v>
                </c:pt>
                <c:pt idx="4">
                  <c:v>0.76</c:v>
                </c:pt>
                <c:pt idx="5">
                  <c:v>0.77</c:v>
                </c:pt>
                <c:pt idx="6">
                  <c:v>0.77</c:v>
                </c:pt>
                <c:pt idx="7">
                  <c:v>0.78</c:v>
                </c:pt>
                <c:pt idx="8">
                  <c:v>0.78</c:v>
                </c:pt>
                <c:pt idx="9">
                  <c:v>0.78</c:v>
                </c:pt>
                <c:pt idx="10">
                  <c:v>0.78</c:v>
                </c:pt>
                <c:pt idx="11">
                  <c:v>0.78</c:v>
                </c:pt>
                <c:pt idx="12">
                  <c:v>0.79</c:v>
                </c:pt>
                <c:pt idx="13">
                  <c:v>0.79</c:v>
                </c:pt>
                <c:pt idx="14">
                  <c:v>0.79</c:v>
                </c:pt>
                <c:pt idx="15">
                  <c:v>0.79</c:v>
                </c:pt>
                <c:pt idx="16">
                  <c:v>0.79</c:v>
                </c:pt>
                <c:pt idx="17">
                  <c:v>0.8</c:v>
                </c:pt>
                <c:pt idx="18">
                  <c:v>0.8</c:v>
                </c:pt>
                <c:pt idx="19">
                  <c:v>0.8</c:v>
                </c:pt>
                <c:pt idx="20">
                  <c:v>0.81</c:v>
                </c:pt>
                <c:pt idx="21">
                  <c:v>0.81</c:v>
                </c:pt>
                <c:pt idx="22">
                  <c:v>-10</c:v>
                </c:pt>
                <c:pt idx="23">
                  <c:v>0.83</c:v>
                </c:pt>
                <c:pt idx="24">
                  <c:v>0.83</c:v>
                </c:pt>
                <c:pt idx="25">
                  <c:v>0.83</c:v>
                </c:pt>
                <c:pt idx="26">
                  <c:v>0.84</c:v>
                </c:pt>
                <c:pt idx="27">
                  <c:v>0.84</c:v>
                </c:pt>
                <c:pt idx="28">
                  <c:v>0.85</c:v>
                </c:pt>
                <c:pt idx="29">
                  <c:v>0.85</c:v>
                </c:pt>
                <c:pt idx="30">
                  <c:v>0.85</c:v>
                </c:pt>
                <c:pt idx="31">
                  <c:v>0.85</c:v>
                </c:pt>
                <c:pt idx="32">
                  <c:v>0.86</c:v>
                </c:pt>
                <c:pt idx="33">
                  <c:v>0.86</c:v>
                </c:pt>
                <c:pt idx="34">
                  <c:v>0.86</c:v>
                </c:pt>
                <c:pt idx="35">
                  <c:v>0.88</c:v>
                </c:pt>
                <c:pt idx="36">
                  <c:v>0.88</c:v>
                </c:pt>
                <c:pt idx="37">
                  <c:v>0.89</c:v>
                </c:pt>
                <c:pt idx="38">
                  <c:v>0.9</c:v>
                </c:pt>
                <c:pt idx="39">
                  <c:v>0.91</c:v>
                </c:pt>
                <c:pt idx="40">
                  <c:v>0.93</c:v>
                </c:pt>
                <c:pt idx="41">
                  <c:v>0.96</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0.82</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568640"/>
        <c:axId val="121644928"/>
      </c:lineChart>
      <c:catAx>
        <c:axId val="12156864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644928"/>
        <c:crosses val="autoZero"/>
        <c:auto val="1"/>
        <c:lblAlgn val="ctr"/>
        <c:lblOffset val="100"/>
        <c:noMultiLvlLbl val="0"/>
      </c:catAx>
      <c:valAx>
        <c:axId val="1216449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568640"/>
        <c:crosses val="autoZero"/>
        <c:crossBetween val="between"/>
      </c:valAx>
      <c:valAx>
        <c:axId val="121646464"/>
        <c:scaling>
          <c:orientation val="minMax"/>
          <c:max val="1"/>
          <c:min val="0"/>
        </c:scaling>
        <c:delete val="0"/>
        <c:axPos val="r"/>
        <c:numFmt formatCode="0%" sourceLinked="1"/>
        <c:majorTickMark val="none"/>
        <c:minorTickMark val="none"/>
        <c:tickLblPos val="none"/>
        <c:spPr>
          <a:ln>
            <a:noFill/>
          </a:ln>
        </c:spPr>
        <c:crossAx val="121648256"/>
        <c:crosses val="max"/>
        <c:crossBetween val="between"/>
      </c:valAx>
      <c:catAx>
        <c:axId val="121648256"/>
        <c:scaling>
          <c:orientation val="minMax"/>
        </c:scaling>
        <c:delete val="1"/>
        <c:axPos val="b"/>
        <c:numFmt formatCode="General" sourceLinked="1"/>
        <c:majorTickMark val="out"/>
        <c:minorTickMark val="none"/>
        <c:tickLblPos val="nextTo"/>
        <c:crossAx val="1216464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7</c:v>
                </c:pt>
                <c:pt idx="1">
                  <c:v>8</c:v>
                </c:pt>
                <c:pt idx="2">
                  <c:v>3</c:v>
                </c:pt>
                <c:pt idx="3">
                  <c:v>3</c:v>
                </c:pt>
                <c:pt idx="4">
                  <c:v>9</c:v>
                </c:pt>
                <c:pt idx="5">
                  <c:v>13</c:v>
                </c:pt>
                <c:pt idx="6">
                  <c:v>7</c:v>
                </c:pt>
                <c:pt idx="7">
                  <c:v>3</c:v>
                </c:pt>
                <c:pt idx="8">
                  <c:v>15</c:v>
                </c:pt>
                <c:pt idx="9">
                  <c:v>11</c:v>
                </c:pt>
                <c:pt idx="10">
                  <c:v>13</c:v>
                </c:pt>
                <c:pt idx="11">
                  <c:v>33</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83648"/>
        <c:axId val="121910016"/>
      </c:barChart>
      <c:catAx>
        <c:axId val="12188364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910016"/>
        <c:crosses val="autoZero"/>
        <c:auto val="1"/>
        <c:lblAlgn val="ctr"/>
        <c:lblOffset val="100"/>
        <c:noMultiLvlLbl val="0"/>
      </c:catAx>
      <c:valAx>
        <c:axId val="12191001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8364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39</c:v>
                </c:pt>
                <c:pt idx="2">
                  <c:v>15</c:v>
                </c:pt>
                <c:pt idx="3">
                  <c:v>8</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67</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597184"/>
        <c:axId val="125598720"/>
      </c:lineChart>
      <c:catAx>
        <c:axId val="12559718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598720"/>
        <c:crosses val="autoZero"/>
        <c:auto val="1"/>
        <c:lblAlgn val="ctr"/>
        <c:lblOffset val="100"/>
        <c:noMultiLvlLbl val="0"/>
      </c:catAx>
      <c:valAx>
        <c:axId val="12559872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59718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CHORLEY EAST PCN</c:v>
                </c:pt>
                <c:pt idx="7">
                  <c:v>ROSSENDALE WEST PCN</c:v>
                </c:pt>
                <c:pt idx="8">
                  <c:v>BLACKBURN NORTH PCN</c:v>
                </c:pt>
                <c:pt idx="9">
                  <c:v>PRESTON NORTH &amp; EAST PCN</c:v>
                </c:pt>
                <c:pt idx="10">
                  <c:v>LANCASTER PCN</c:v>
                </c:pt>
                <c:pt idx="11">
                  <c:v>LYTHAM ST ANNE'S &amp; ANSDELL (LSA) PCN</c:v>
                </c:pt>
                <c:pt idx="12">
                  <c:v>CHORLEY CENTRAL PCN</c:v>
                </c:pt>
                <c:pt idx="13">
                  <c:v>HYNDBURN RURAL PCN</c:v>
                </c:pt>
                <c:pt idx="14">
                  <c:v>ICS</c:v>
                </c:pt>
                <c:pt idx="15">
                  <c:v>GREATER PRESTON PCN</c:v>
                </c:pt>
                <c:pt idx="16">
                  <c:v>SOUTH RIBBLE MEDICAL GROUP PCN</c:v>
                </c:pt>
                <c:pt idx="17">
                  <c:v>BURNLEY EAST PCN</c:v>
                </c:pt>
                <c:pt idx="18">
                  <c:v>BLACKPOOL CENTRAL WEST PCN</c:v>
                </c:pt>
                <c:pt idx="19">
                  <c:v>BLACKBURN EAST PCN</c:v>
                </c:pt>
                <c:pt idx="20">
                  <c:v>LEYLAND PCN</c:v>
                </c:pt>
                <c:pt idx="21">
                  <c:v>BARROW AND MILLOM PCN</c:v>
                </c:pt>
                <c:pt idx="22">
                  <c:v>ORMSKIRK PCN</c:v>
                </c:pt>
                <c:pt idx="23">
                  <c:v>ROSSENDALE EAST PCN</c:v>
                </c:pt>
                <c:pt idx="24">
                  <c:v>BLACKPOOL CENTRAL PCN</c:v>
                </c:pt>
                <c:pt idx="25">
                  <c:v>BRIDGEDALE SOUTH RIBBLE PCN</c:v>
                </c:pt>
                <c:pt idx="26">
                  <c:v>BAY PCN</c:v>
                </c:pt>
                <c:pt idx="27">
                  <c:v>WYRE RURAL EXTENDED NEIGHBOURHOOD (WREN) PCN</c:v>
                </c:pt>
                <c:pt idx="28">
                  <c:v>PENDLE EAST PCN</c:v>
                </c:pt>
                <c:pt idx="29">
                  <c:v>NORTHERN PARISHES PCN</c:v>
                </c:pt>
                <c:pt idx="30">
                  <c:v>DARWEN PCN</c:v>
                </c:pt>
                <c:pt idx="31">
                  <c:v>RIBBLESDALE PCN</c:v>
                </c:pt>
                <c:pt idx="32">
                  <c:v>BLACKBURN WEST PCN</c:v>
                </c:pt>
                <c:pt idx="33">
                  <c:v>KENDAL PCN</c:v>
                </c:pt>
                <c:pt idx="34">
                  <c:v>FLEETWOOD PCN</c:v>
                </c:pt>
                <c:pt idx="35">
                  <c:v>BLACKPOOL SOUTH PCN</c:v>
                </c:pt>
                <c:pt idx="36">
                  <c:v>WYRE INTEGRATED NEIGHBOURHOOD PCN</c:v>
                </c:pt>
                <c:pt idx="37">
                  <c:v>TORENTUM PCN</c:v>
                </c:pt>
                <c:pt idx="38">
                  <c:v>MID FURNESS PCN</c:v>
                </c:pt>
                <c:pt idx="39">
                  <c:v>CARNFORTH AND MILNTHORPE PCN</c:v>
                </c:pt>
                <c:pt idx="40">
                  <c:v>GRANGE AND LAKES PCN</c:v>
                </c:pt>
                <c:pt idx="41">
                  <c:v>WESTERN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CHORLEY EAST PCN</c:v>
                </c:pt>
                <c:pt idx="7">
                  <c:v>ROSSENDALE WEST PCN</c:v>
                </c:pt>
                <c:pt idx="8">
                  <c:v>BLACKBURN NORTH PCN</c:v>
                </c:pt>
                <c:pt idx="9">
                  <c:v>PRESTON NORTH &amp; EAST PCN</c:v>
                </c:pt>
                <c:pt idx="10">
                  <c:v>LANCASTER PCN</c:v>
                </c:pt>
                <c:pt idx="11">
                  <c:v>LYTHAM ST ANNE'S &amp; ANSDELL (LSA) PCN</c:v>
                </c:pt>
                <c:pt idx="12">
                  <c:v>CHORLEY CENTRAL PCN</c:v>
                </c:pt>
                <c:pt idx="13">
                  <c:v>HYNDBURN RURAL PCN</c:v>
                </c:pt>
                <c:pt idx="14">
                  <c:v>ICS</c:v>
                </c:pt>
                <c:pt idx="15">
                  <c:v>GREATER PRESTON PCN</c:v>
                </c:pt>
                <c:pt idx="16">
                  <c:v>SOUTH RIBBLE MEDICAL GROUP PCN</c:v>
                </c:pt>
                <c:pt idx="17">
                  <c:v>BURNLEY EAST PCN</c:v>
                </c:pt>
                <c:pt idx="18">
                  <c:v>BLACKPOOL CENTRAL WEST PCN</c:v>
                </c:pt>
                <c:pt idx="19">
                  <c:v>BLACKBURN EAST PCN</c:v>
                </c:pt>
                <c:pt idx="20">
                  <c:v>LEYLAND PCN</c:v>
                </c:pt>
                <c:pt idx="21">
                  <c:v>BARROW AND MILLOM PCN</c:v>
                </c:pt>
                <c:pt idx="22">
                  <c:v>ORMSKIRK PCN</c:v>
                </c:pt>
                <c:pt idx="23">
                  <c:v>ROSSENDALE EAST PCN</c:v>
                </c:pt>
                <c:pt idx="24">
                  <c:v>BLACKPOOL CENTRAL PCN</c:v>
                </c:pt>
                <c:pt idx="25">
                  <c:v>BRIDGEDALE SOUTH RIBBLE PCN</c:v>
                </c:pt>
                <c:pt idx="26">
                  <c:v>BAY PCN</c:v>
                </c:pt>
                <c:pt idx="27">
                  <c:v>WYRE RURAL EXTENDED NEIGHBOURHOOD (WREN) PCN</c:v>
                </c:pt>
                <c:pt idx="28">
                  <c:v>PENDLE EAST PCN</c:v>
                </c:pt>
                <c:pt idx="29">
                  <c:v>NORTHERN PARISHES PCN</c:v>
                </c:pt>
                <c:pt idx="30">
                  <c:v>DARWEN PCN</c:v>
                </c:pt>
                <c:pt idx="31">
                  <c:v>RIBBLESDALE PCN</c:v>
                </c:pt>
                <c:pt idx="32">
                  <c:v>BLACKBURN WEST PCN</c:v>
                </c:pt>
                <c:pt idx="33">
                  <c:v>KENDAL PCN</c:v>
                </c:pt>
                <c:pt idx="34">
                  <c:v>FLEETWOOD PCN</c:v>
                </c:pt>
                <c:pt idx="35">
                  <c:v>BLACKPOOL SOUTH PCN</c:v>
                </c:pt>
                <c:pt idx="36">
                  <c:v>WYRE INTEGRATED NEIGHBOURHOOD PCN</c:v>
                </c:pt>
                <c:pt idx="37">
                  <c:v>TORENTUM PCN</c:v>
                </c:pt>
                <c:pt idx="38">
                  <c:v>MID FURNESS PCN</c:v>
                </c:pt>
                <c:pt idx="39">
                  <c:v>CARNFORTH AND MILNTHORPE PCN</c:v>
                </c:pt>
                <c:pt idx="40">
                  <c:v>GRANGE AND LAKES PCN</c:v>
                </c:pt>
                <c:pt idx="41">
                  <c:v>WESTERN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CHORLEY EAST PCN</c:v>
                </c:pt>
                <c:pt idx="7">
                  <c:v>ROSSENDALE WEST PCN</c:v>
                </c:pt>
                <c:pt idx="8">
                  <c:v>BLACKBURN NORTH PCN</c:v>
                </c:pt>
                <c:pt idx="9">
                  <c:v>PRESTON NORTH &amp; EAST PCN</c:v>
                </c:pt>
                <c:pt idx="10">
                  <c:v>LANCASTER PCN</c:v>
                </c:pt>
                <c:pt idx="11">
                  <c:v>LYTHAM ST ANNE'S &amp; ANSDELL (LSA) PCN</c:v>
                </c:pt>
                <c:pt idx="12">
                  <c:v>CHORLEY CENTRAL PCN</c:v>
                </c:pt>
                <c:pt idx="13">
                  <c:v>HYNDBURN RURAL PCN</c:v>
                </c:pt>
                <c:pt idx="14">
                  <c:v>ICS</c:v>
                </c:pt>
                <c:pt idx="15">
                  <c:v>GREATER PRESTON PCN</c:v>
                </c:pt>
                <c:pt idx="16">
                  <c:v>SOUTH RIBBLE MEDICAL GROUP PCN</c:v>
                </c:pt>
                <c:pt idx="17">
                  <c:v>BURNLEY EAST PCN</c:v>
                </c:pt>
                <c:pt idx="18">
                  <c:v>BLACKPOOL CENTRAL WEST PCN</c:v>
                </c:pt>
                <c:pt idx="19">
                  <c:v>BLACKBURN EAST PCN</c:v>
                </c:pt>
                <c:pt idx="20">
                  <c:v>LEYLAND PCN</c:v>
                </c:pt>
                <c:pt idx="21">
                  <c:v>BARROW AND MILLOM PCN</c:v>
                </c:pt>
                <c:pt idx="22">
                  <c:v>ORMSKIRK PCN</c:v>
                </c:pt>
                <c:pt idx="23">
                  <c:v>ROSSENDALE EAST PCN</c:v>
                </c:pt>
                <c:pt idx="24">
                  <c:v>BLACKPOOL CENTRAL PCN</c:v>
                </c:pt>
                <c:pt idx="25">
                  <c:v>BRIDGEDALE SOUTH RIBBLE PCN</c:v>
                </c:pt>
                <c:pt idx="26">
                  <c:v>BAY PCN</c:v>
                </c:pt>
                <c:pt idx="27">
                  <c:v>WYRE RURAL EXTENDED NEIGHBOURHOOD (WREN) PCN</c:v>
                </c:pt>
                <c:pt idx="28">
                  <c:v>PENDLE EAST PCN</c:v>
                </c:pt>
                <c:pt idx="29">
                  <c:v>NORTHERN PARISHES PCN</c:v>
                </c:pt>
                <c:pt idx="30">
                  <c:v>DARWEN PCN</c:v>
                </c:pt>
                <c:pt idx="31">
                  <c:v>RIBBLESDALE PCN</c:v>
                </c:pt>
                <c:pt idx="32">
                  <c:v>BLACKBURN WEST PCN</c:v>
                </c:pt>
                <c:pt idx="33">
                  <c:v>KENDAL PCN</c:v>
                </c:pt>
                <c:pt idx="34">
                  <c:v>FLEETWOOD PCN</c:v>
                </c:pt>
                <c:pt idx="35">
                  <c:v>BLACKPOOL SOUTH PCN</c:v>
                </c:pt>
                <c:pt idx="36">
                  <c:v>WYRE INTEGRATED NEIGHBOURHOOD PCN</c:v>
                </c:pt>
                <c:pt idx="37">
                  <c:v>TORENTUM PCN</c:v>
                </c:pt>
                <c:pt idx="38">
                  <c:v>MID FURNESS PCN</c:v>
                </c:pt>
                <c:pt idx="39">
                  <c:v>CARNFORTH AND MILNTHORPE PCN</c:v>
                </c:pt>
                <c:pt idx="40">
                  <c:v>GRANGE AND LAKES PCN</c:v>
                </c:pt>
                <c:pt idx="41">
                  <c:v>WESTERN DALES PCN</c:v>
                </c:pt>
              </c:strCache>
            </c:strRef>
          </c:cat>
          <c:val>
            <c:numRef>
              <c:f>Sheet1!$F$2:$F$45</c:f>
              <c:numCache>
                <c:formatCode>General</c:formatCode>
                <c:ptCount val="44"/>
                <c:pt idx="0">
                  <c:v>0.51</c:v>
                </c:pt>
                <c:pt idx="1">
                  <c:v>0.6</c:v>
                </c:pt>
                <c:pt idx="2">
                  <c:v>0.64</c:v>
                </c:pt>
                <c:pt idx="3">
                  <c:v>0.64</c:v>
                </c:pt>
                <c:pt idx="4">
                  <c:v>0.64</c:v>
                </c:pt>
                <c:pt idx="5">
                  <c:v>0.65</c:v>
                </c:pt>
                <c:pt idx="6">
                  <c:v>0.65</c:v>
                </c:pt>
                <c:pt idx="7">
                  <c:v>0.66</c:v>
                </c:pt>
                <c:pt idx="8">
                  <c:v>0.66</c:v>
                </c:pt>
                <c:pt idx="9">
                  <c:v>0.66</c:v>
                </c:pt>
                <c:pt idx="10">
                  <c:v>0.67</c:v>
                </c:pt>
                <c:pt idx="11">
                  <c:v>0.68</c:v>
                </c:pt>
                <c:pt idx="12">
                  <c:v>0.69</c:v>
                </c:pt>
                <c:pt idx="13">
                  <c:v>0.69</c:v>
                </c:pt>
                <c:pt idx="14">
                  <c:v>0.72</c:v>
                </c:pt>
                <c:pt idx="15">
                  <c:v>0.72</c:v>
                </c:pt>
                <c:pt idx="16">
                  <c:v>0.72</c:v>
                </c:pt>
                <c:pt idx="17">
                  <c:v>0.72</c:v>
                </c:pt>
                <c:pt idx="18">
                  <c:v>0.72</c:v>
                </c:pt>
                <c:pt idx="19">
                  <c:v>0.72</c:v>
                </c:pt>
                <c:pt idx="20">
                  <c:v>0.74</c:v>
                </c:pt>
                <c:pt idx="21">
                  <c:v>0.74</c:v>
                </c:pt>
                <c:pt idx="22">
                  <c:v>0.74</c:v>
                </c:pt>
                <c:pt idx="23">
                  <c:v>0.74</c:v>
                </c:pt>
                <c:pt idx="24">
                  <c:v>0.74</c:v>
                </c:pt>
                <c:pt idx="25">
                  <c:v>0.75</c:v>
                </c:pt>
                <c:pt idx="26">
                  <c:v>0.76</c:v>
                </c:pt>
                <c:pt idx="27">
                  <c:v>0.76</c:v>
                </c:pt>
                <c:pt idx="28">
                  <c:v>0.77</c:v>
                </c:pt>
                <c:pt idx="29">
                  <c:v>0.77</c:v>
                </c:pt>
                <c:pt idx="30">
                  <c:v>0.77</c:v>
                </c:pt>
                <c:pt idx="31">
                  <c:v>0.78</c:v>
                </c:pt>
                <c:pt idx="32">
                  <c:v>0.78</c:v>
                </c:pt>
                <c:pt idx="33">
                  <c:v>0.78</c:v>
                </c:pt>
                <c:pt idx="34">
                  <c:v>0.78</c:v>
                </c:pt>
                <c:pt idx="35">
                  <c:v>0.79</c:v>
                </c:pt>
                <c:pt idx="36">
                  <c:v>0.79</c:v>
                </c:pt>
                <c:pt idx="37">
                  <c:v>0.81</c:v>
                </c:pt>
                <c:pt idx="38">
                  <c:v>0.82</c:v>
                </c:pt>
                <c:pt idx="39">
                  <c:v>0.83</c:v>
                </c:pt>
                <c:pt idx="40">
                  <c:v>0.9</c:v>
                </c:pt>
                <c:pt idx="41">
                  <c:v>0.94</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CHORLEY EAST PCN</c:v>
                </c:pt>
                <c:pt idx="7">
                  <c:v>ROSSENDALE WEST PCN</c:v>
                </c:pt>
                <c:pt idx="8">
                  <c:v>BLACKBURN NORTH PCN</c:v>
                </c:pt>
                <c:pt idx="9">
                  <c:v>PRESTON NORTH &amp; EAST PCN</c:v>
                </c:pt>
                <c:pt idx="10">
                  <c:v>LANCASTER PCN</c:v>
                </c:pt>
                <c:pt idx="11">
                  <c:v>LYTHAM ST ANNE'S &amp; ANSDELL (LSA) PCN</c:v>
                </c:pt>
                <c:pt idx="12">
                  <c:v>CHORLEY CENTRAL PCN</c:v>
                </c:pt>
                <c:pt idx="13">
                  <c:v>HYNDBURN RURAL PCN</c:v>
                </c:pt>
                <c:pt idx="14">
                  <c:v>ICS</c:v>
                </c:pt>
                <c:pt idx="15">
                  <c:v>GREATER PRESTON PCN</c:v>
                </c:pt>
                <c:pt idx="16">
                  <c:v>SOUTH RIBBLE MEDICAL GROUP PCN</c:v>
                </c:pt>
                <c:pt idx="17">
                  <c:v>BURNLEY EAST PCN</c:v>
                </c:pt>
                <c:pt idx="18">
                  <c:v>BLACKPOOL CENTRAL WEST PCN</c:v>
                </c:pt>
                <c:pt idx="19">
                  <c:v>BLACKBURN EAST PCN</c:v>
                </c:pt>
                <c:pt idx="20">
                  <c:v>LEYLAND PCN</c:v>
                </c:pt>
                <c:pt idx="21">
                  <c:v>BARROW AND MILLOM PCN</c:v>
                </c:pt>
                <c:pt idx="22">
                  <c:v>ORMSKIRK PCN</c:v>
                </c:pt>
                <c:pt idx="23">
                  <c:v>ROSSENDALE EAST PCN</c:v>
                </c:pt>
                <c:pt idx="24">
                  <c:v>BLACKPOOL CENTRAL PCN</c:v>
                </c:pt>
                <c:pt idx="25">
                  <c:v>BRIDGEDALE SOUTH RIBBLE PCN</c:v>
                </c:pt>
                <c:pt idx="26">
                  <c:v>BAY PCN</c:v>
                </c:pt>
                <c:pt idx="27">
                  <c:v>WYRE RURAL EXTENDED NEIGHBOURHOOD (WREN) PCN</c:v>
                </c:pt>
                <c:pt idx="28">
                  <c:v>PENDLE EAST PCN</c:v>
                </c:pt>
                <c:pt idx="29">
                  <c:v>NORTHERN PARISHES PCN</c:v>
                </c:pt>
                <c:pt idx="30">
                  <c:v>DARWEN PCN</c:v>
                </c:pt>
                <c:pt idx="31">
                  <c:v>RIBBLESDALE PCN</c:v>
                </c:pt>
                <c:pt idx="32">
                  <c:v>BLACKBURN WEST PCN</c:v>
                </c:pt>
                <c:pt idx="33">
                  <c:v>KENDAL PCN</c:v>
                </c:pt>
                <c:pt idx="34">
                  <c:v>FLEETWOOD PCN</c:v>
                </c:pt>
                <c:pt idx="35">
                  <c:v>BLACKPOOL SOUTH PCN</c:v>
                </c:pt>
                <c:pt idx="36">
                  <c:v>WYRE INTEGRATED NEIGHBOURHOOD PCN</c:v>
                </c:pt>
                <c:pt idx="37">
                  <c:v>TORENTUM PCN</c:v>
                </c:pt>
                <c:pt idx="38">
                  <c:v>MID FURNESS PCN</c:v>
                </c:pt>
                <c:pt idx="39">
                  <c:v>CARNFORTH AND MILNTHORPE PCN</c:v>
                </c:pt>
                <c:pt idx="40">
                  <c:v>GRANGE AND LAKES PCN</c:v>
                </c:pt>
                <c:pt idx="41">
                  <c:v>WESTERN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CHORLEY EAST PCN</c:v>
                </c:pt>
                <c:pt idx="7">
                  <c:v>ROSSENDALE WEST PCN</c:v>
                </c:pt>
                <c:pt idx="8">
                  <c:v>BLACKBURN NORTH PCN</c:v>
                </c:pt>
                <c:pt idx="9">
                  <c:v>PRESTON NORTH &amp; EAST PCN</c:v>
                </c:pt>
                <c:pt idx="10">
                  <c:v>LANCASTER PCN</c:v>
                </c:pt>
                <c:pt idx="11">
                  <c:v>LYTHAM ST ANNE'S &amp; ANSDELL (LSA) PCN</c:v>
                </c:pt>
                <c:pt idx="12">
                  <c:v>CHORLEY CENTRAL PCN</c:v>
                </c:pt>
                <c:pt idx="13">
                  <c:v>HYNDBURN RURAL PCN</c:v>
                </c:pt>
                <c:pt idx="14">
                  <c:v>ICS</c:v>
                </c:pt>
                <c:pt idx="15">
                  <c:v>GREATER PRESTON PCN</c:v>
                </c:pt>
                <c:pt idx="16">
                  <c:v>SOUTH RIBBLE MEDICAL GROUP PCN</c:v>
                </c:pt>
                <c:pt idx="17">
                  <c:v>BURNLEY EAST PCN</c:v>
                </c:pt>
                <c:pt idx="18">
                  <c:v>BLACKPOOL CENTRAL WEST PCN</c:v>
                </c:pt>
                <c:pt idx="19">
                  <c:v>BLACKBURN EAST PCN</c:v>
                </c:pt>
                <c:pt idx="20">
                  <c:v>LEYLAND PCN</c:v>
                </c:pt>
                <c:pt idx="21">
                  <c:v>BARROW AND MILLOM PCN</c:v>
                </c:pt>
                <c:pt idx="22">
                  <c:v>ORMSKIRK PCN</c:v>
                </c:pt>
                <c:pt idx="23">
                  <c:v>ROSSENDALE EAST PCN</c:v>
                </c:pt>
                <c:pt idx="24">
                  <c:v>BLACKPOOL CENTRAL PCN</c:v>
                </c:pt>
                <c:pt idx="25">
                  <c:v>BRIDGEDALE SOUTH RIBBLE PCN</c:v>
                </c:pt>
                <c:pt idx="26">
                  <c:v>BAY PCN</c:v>
                </c:pt>
                <c:pt idx="27">
                  <c:v>WYRE RURAL EXTENDED NEIGHBOURHOOD (WREN) PCN</c:v>
                </c:pt>
                <c:pt idx="28">
                  <c:v>PENDLE EAST PCN</c:v>
                </c:pt>
                <c:pt idx="29">
                  <c:v>NORTHERN PARISHES PCN</c:v>
                </c:pt>
                <c:pt idx="30">
                  <c:v>DARWEN PCN</c:v>
                </c:pt>
                <c:pt idx="31">
                  <c:v>RIBBLESDALE PCN</c:v>
                </c:pt>
                <c:pt idx="32">
                  <c:v>BLACKBURN WEST PCN</c:v>
                </c:pt>
                <c:pt idx="33">
                  <c:v>KENDAL PCN</c:v>
                </c:pt>
                <c:pt idx="34">
                  <c:v>FLEETWOOD PCN</c:v>
                </c:pt>
                <c:pt idx="35">
                  <c:v>BLACKPOOL SOUTH PCN</c:v>
                </c:pt>
                <c:pt idx="36">
                  <c:v>WYRE INTEGRATED NEIGHBOURHOOD PCN</c:v>
                </c:pt>
                <c:pt idx="37">
                  <c:v>TORENTUM PCN</c:v>
                </c:pt>
                <c:pt idx="38">
                  <c:v>MID FURNESS PCN</c:v>
                </c:pt>
                <c:pt idx="39">
                  <c:v>CARNFORTH AND MILNTHORPE PCN</c:v>
                </c:pt>
                <c:pt idx="40">
                  <c:v>GRANGE AND LAKES PCN</c:v>
                </c:pt>
                <c:pt idx="41">
                  <c:v>WESTERN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739008"/>
        <c:axId val="12573721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CHORLEY EAST PCN</c:v>
                </c:pt>
                <c:pt idx="7">
                  <c:v>ROSSENDALE WEST PCN</c:v>
                </c:pt>
                <c:pt idx="8">
                  <c:v>BLACKBURN NORTH PCN</c:v>
                </c:pt>
                <c:pt idx="9">
                  <c:v>PRESTON NORTH &amp; EAST PCN</c:v>
                </c:pt>
                <c:pt idx="10">
                  <c:v>LANCASTER PCN</c:v>
                </c:pt>
                <c:pt idx="11">
                  <c:v>LYTHAM ST ANNE'S &amp; ANSDELL (LSA) PCN</c:v>
                </c:pt>
                <c:pt idx="12">
                  <c:v>CHORLEY CENTRAL PCN</c:v>
                </c:pt>
                <c:pt idx="13">
                  <c:v>HYNDBURN RURAL PCN</c:v>
                </c:pt>
                <c:pt idx="14">
                  <c:v>ICS</c:v>
                </c:pt>
                <c:pt idx="15">
                  <c:v>GREATER PRESTON PCN</c:v>
                </c:pt>
                <c:pt idx="16">
                  <c:v>SOUTH RIBBLE MEDICAL GROUP PCN</c:v>
                </c:pt>
                <c:pt idx="17">
                  <c:v>BURNLEY EAST PCN</c:v>
                </c:pt>
                <c:pt idx="18">
                  <c:v>BLACKPOOL CENTRAL WEST PCN</c:v>
                </c:pt>
                <c:pt idx="19">
                  <c:v>BLACKBURN EAST PCN</c:v>
                </c:pt>
                <c:pt idx="20">
                  <c:v>LEYLAND PCN</c:v>
                </c:pt>
                <c:pt idx="21">
                  <c:v>BARROW AND MILLOM PCN</c:v>
                </c:pt>
                <c:pt idx="22">
                  <c:v>ORMSKIRK PCN</c:v>
                </c:pt>
                <c:pt idx="23">
                  <c:v>ROSSENDALE EAST PCN</c:v>
                </c:pt>
                <c:pt idx="24">
                  <c:v>BLACKPOOL CENTRAL PCN</c:v>
                </c:pt>
                <c:pt idx="25">
                  <c:v>BRIDGEDALE SOUTH RIBBLE PCN</c:v>
                </c:pt>
                <c:pt idx="26">
                  <c:v>BAY PCN</c:v>
                </c:pt>
                <c:pt idx="27">
                  <c:v>WYRE RURAL EXTENDED NEIGHBOURHOOD (WREN) PCN</c:v>
                </c:pt>
                <c:pt idx="28">
                  <c:v>PENDLE EAST PCN</c:v>
                </c:pt>
                <c:pt idx="29">
                  <c:v>NORTHERN PARISHES PCN</c:v>
                </c:pt>
                <c:pt idx="30">
                  <c:v>DARWEN PCN</c:v>
                </c:pt>
                <c:pt idx="31">
                  <c:v>RIBBLESDALE PCN</c:v>
                </c:pt>
                <c:pt idx="32">
                  <c:v>BLACKBURN WEST PCN</c:v>
                </c:pt>
                <c:pt idx="33">
                  <c:v>KENDAL PCN</c:v>
                </c:pt>
                <c:pt idx="34">
                  <c:v>FLEETWOOD PCN</c:v>
                </c:pt>
                <c:pt idx="35">
                  <c:v>BLACKPOOL SOUTH PCN</c:v>
                </c:pt>
                <c:pt idx="36">
                  <c:v>WYRE INTEGRATED NEIGHBOURHOOD PCN</c:v>
                </c:pt>
                <c:pt idx="37">
                  <c:v>TORENTUM PCN</c:v>
                </c:pt>
                <c:pt idx="38">
                  <c:v>MID FURNESS PCN</c:v>
                </c:pt>
                <c:pt idx="39">
                  <c:v>CARNFORTH AND MILNTHORPE PCN</c:v>
                </c:pt>
                <c:pt idx="40">
                  <c:v>GRANGE AND LAKES PCN</c:v>
                </c:pt>
                <c:pt idx="41">
                  <c:v>WESTERN DALES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CHORLEY EAST PCN</c:v>
                </c:pt>
                <c:pt idx="7">
                  <c:v>ROSSENDALE WEST PCN</c:v>
                </c:pt>
                <c:pt idx="8">
                  <c:v>BLACKBURN NORTH PCN</c:v>
                </c:pt>
                <c:pt idx="9">
                  <c:v>PRESTON NORTH &amp; EAST PCN</c:v>
                </c:pt>
                <c:pt idx="10">
                  <c:v>LANCASTER PCN</c:v>
                </c:pt>
                <c:pt idx="11">
                  <c:v>LYTHAM ST ANNE'S &amp; ANSDELL (LSA) PCN</c:v>
                </c:pt>
                <c:pt idx="12">
                  <c:v>CHORLEY CENTRAL PCN</c:v>
                </c:pt>
                <c:pt idx="13">
                  <c:v>HYNDBURN RURAL PCN</c:v>
                </c:pt>
                <c:pt idx="14">
                  <c:v>ICS</c:v>
                </c:pt>
                <c:pt idx="15">
                  <c:v>GREATER PRESTON PCN</c:v>
                </c:pt>
                <c:pt idx="16">
                  <c:v>SOUTH RIBBLE MEDICAL GROUP PCN</c:v>
                </c:pt>
                <c:pt idx="17">
                  <c:v>BURNLEY EAST PCN</c:v>
                </c:pt>
                <c:pt idx="18">
                  <c:v>BLACKPOOL CENTRAL WEST PCN</c:v>
                </c:pt>
                <c:pt idx="19">
                  <c:v>BLACKBURN EAST PCN</c:v>
                </c:pt>
                <c:pt idx="20">
                  <c:v>LEYLAND PCN</c:v>
                </c:pt>
                <c:pt idx="21">
                  <c:v>BARROW AND MILLOM PCN</c:v>
                </c:pt>
                <c:pt idx="22">
                  <c:v>ORMSKIRK PCN</c:v>
                </c:pt>
                <c:pt idx="23">
                  <c:v>ROSSENDALE EAST PCN</c:v>
                </c:pt>
                <c:pt idx="24">
                  <c:v>BLACKPOOL CENTRAL PCN</c:v>
                </c:pt>
                <c:pt idx="25">
                  <c:v>BRIDGEDALE SOUTH RIBBLE PCN</c:v>
                </c:pt>
                <c:pt idx="26">
                  <c:v>BAY PCN</c:v>
                </c:pt>
                <c:pt idx="27">
                  <c:v>WYRE RURAL EXTENDED NEIGHBOURHOOD (WREN) PCN</c:v>
                </c:pt>
                <c:pt idx="28">
                  <c:v>PENDLE EAST PCN</c:v>
                </c:pt>
                <c:pt idx="29">
                  <c:v>NORTHERN PARISHES PCN</c:v>
                </c:pt>
                <c:pt idx="30">
                  <c:v>DARWEN PCN</c:v>
                </c:pt>
                <c:pt idx="31">
                  <c:v>RIBBLESDALE PCN</c:v>
                </c:pt>
                <c:pt idx="32">
                  <c:v>BLACKBURN WEST PCN</c:v>
                </c:pt>
                <c:pt idx="33">
                  <c:v>KENDAL PCN</c:v>
                </c:pt>
                <c:pt idx="34">
                  <c:v>FLEETWOOD PCN</c:v>
                </c:pt>
                <c:pt idx="35">
                  <c:v>BLACKPOOL SOUTH PCN</c:v>
                </c:pt>
                <c:pt idx="36">
                  <c:v>WYRE INTEGRATED NEIGHBOURHOOD PCN</c:v>
                </c:pt>
                <c:pt idx="37">
                  <c:v>TORENTUM PCN</c:v>
                </c:pt>
                <c:pt idx="38">
                  <c:v>MID FURNESS PCN</c:v>
                </c:pt>
                <c:pt idx="39">
                  <c:v>CARNFORTH AND MILNTHORPE PCN</c:v>
                </c:pt>
                <c:pt idx="40">
                  <c:v>GRANGE AND LAKES PCN</c:v>
                </c:pt>
                <c:pt idx="41">
                  <c:v>WESTERN DALES PCN</c:v>
                </c:pt>
              </c:strCache>
            </c:strRef>
          </c:cat>
          <c:val>
            <c:numRef>
              <c:f>Sheet1!$C$2:$C$45</c:f>
              <c:numCache>
                <c:formatCode>0%</c:formatCode>
                <c:ptCount val="44"/>
                <c:pt idx="0">
                  <c:v>0.51</c:v>
                </c:pt>
                <c:pt idx="1">
                  <c:v>0.6</c:v>
                </c:pt>
                <c:pt idx="2">
                  <c:v>0.64</c:v>
                </c:pt>
                <c:pt idx="3">
                  <c:v>0.64</c:v>
                </c:pt>
                <c:pt idx="4">
                  <c:v>0.64</c:v>
                </c:pt>
                <c:pt idx="5">
                  <c:v>0.65</c:v>
                </c:pt>
                <c:pt idx="6">
                  <c:v>0.65</c:v>
                </c:pt>
                <c:pt idx="7">
                  <c:v>0.66</c:v>
                </c:pt>
                <c:pt idx="8">
                  <c:v>0.66</c:v>
                </c:pt>
                <c:pt idx="9">
                  <c:v>0.66</c:v>
                </c:pt>
                <c:pt idx="10">
                  <c:v>0.67</c:v>
                </c:pt>
                <c:pt idx="11">
                  <c:v>0.68</c:v>
                </c:pt>
                <c:pt idx="12">
                  <c:v>0.69</c:v>
                </c:pt>
                <c:pt idx="13">
                  <c:v>0.69</c:v>
                </c:pt>
                <c:pt idx="14">
                  <c:v>-10</c:v>
                </c:pt>
                <c:pt idx="15">
                  <c:v>0.72</c:v>
                </c:pt>
                <c:pt idx="16">
                  <c:v>0.72</c:v>
                </c:pt>
                <c:pt idx="17">
                  <c:v>0.72</c:v>
                </c:pt>
                <c:pt idx="18">
                  <c:v>0.72</c:v>
                </c:pt>
                <c:pt idx="19">
                  <c:v>0.72</c:v>
                </c:pt>
                <c:pt idx="20">
                  <c:v>0.74</c:v>
                </c:pt>
                <c:pt idx="21">
                  <c:v>0.74</c:v>
                </c:pt>
                <c:pt idx="22">
                  <c:v>0.74</c:v>
                </c:pt>
                <c:pt idx="23">
                  <c:v>0.74</c:v>
                </c:pt>
                <c:pt idx="24">
                  <c:v>0.74</c:v>
                </c:pt>
                <c:pt idx="25">
                  <c:v>0.75</c:v>
                </c:pt>
                <c:pt idx="26">
                  <c:v>0.76</c:v>
                </c:pt>
                <c:pt idx="27">
                  <c:v>0.76</c:v>
                </c:pt>
                <c:pt idx="28">
                  <c:v>0.77</c:v>
                </c:pt>
                <c:pt idx="29">
                  <c:v>0.77</c:v>
                </c:pt>
                <c:pt idx="30">
                  <c:v>0.77</c:v>
                </c:pt>
                <c:pt idx="31">
                  <c:v>0.78</c:v>
                </c:pt>
                <c:pt idx="32">
                  <c:v>0.78</c:v>
                </c:pt>
                <c:pt idx="33">
                  <c:v>0.78</c:v>
                </c:pt>
                <c:pt idx="34">
                  <c:v>0.78</c:v>
                </c:pt>
                <c:pt idx="35">
                  <c:v>0.79</c:v>
                </c:pt>
                <c:pt idx="36">
                  <c:v>0.79</c:v>
                </c:pt>
                <c:pt idx="37">
                  <c:v>0.81</c:v>
                </c:pt>
                <c:pt idx="38">
                  <c:v>0.82</c:v>
                </c:pt>
                <c:pt idx="39">
                  <c:v>0.83</c:v>
                </c:pt>
                <c:pt idx="40">
                  <c:v>0.9</c:v>
                </c:pt>
                <c:pt idx="41">
                  <c:v>0.94</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0.72</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720832"/>
        <c:axId val="125735680"/>
      </c:lineChart>
      <c:catAx>
        <c:axId val="12572083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735680"/>
        <c:crosses val="autoZero"/>
        <c:auto val="1"/>
        <c:lblAlgn val="ctr"/>
        <c:lblOffset val="100"/>
        <c:noMultiLvlLbl val="0"/>
      </c:catAx>
      <c:valAx>
        <c:axId val="12573568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720832"/>
        <c:crosses val="autoZero"/>
        <c:crossBetween val="between"/>
      </c:valAx>
      <c:valAx>
        <c:axId val="125737216"/>
        <c:scaling>
          <c:orientation val="minMax"/>
          <c:max val="1"/>
          <c:min val="0"/>
        </c:scaling>
        <c:delete val="0"/>
        <c:axPos val="r"/>
        <c:numFmt formatCode="0%" sourceLinked="1"/>
        <c:majorTickMark val="none"/>
        <c:minorTickMark val="none"/>
        <c:tickLblPos val="none"/>
        <c:spPr>
          <a:ln>
            <a:noFill/>
          </a:ln>
        </c:spPr>
        <c:crossAx val="125739008"/>
        <c:crosses val="max"/>
        <c:crossBetween val="between"/>
      </c:valAx>
      <c:catAx>
        <c:axId val="125739008"/>
        <c:scaling>
          <c:orientation val="minMax"/>
        </c:scaling>
        <c:delete val="1"/>
        <c:axPos val="b"/>
        <c:numFmt formatCode="General" sourceLinked="1"/>
        <c:majorTickMark val="out"/>
        <c:minorTickMark val="none"/>
        <c:tickLblPos val="nextTo"/>
        <c:crossAx val="12573721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35</c:v>
                </c:pt>
                <c:pt idx="1">
                  <c:v>60</c:v>
                </c:pt>
                <c:pt idx="2">
                  <c:v>4</c:v>
                </c:pt>
                <c:pt idx="3">
                  <c:v>1</c:v>
                </c:pt>
                <c:pt idx="4">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991936"/>
        <c:axId val="125993728"/>
      </c:barChart>
      <c:catAx>
        <c:axId val="12599193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993728"/>
        <c:crosses val="autoZero"/>
        <c:auto val="1"/>
        <c:lblAlgn val="ctr"/>
        <c:lblOffset val="100"/>
        <c:noMultiLvlLbl val="0"/>
      </c:catAx>
      <c:valAx>
        <c:axId val="12599372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99193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45</c:v>
                </c:pt>
                <c:pt idx="1">
                  <c:v>72</c:v>
                </c:pt>
                <c:pt idx="2">
                  <c:v>14</c:v>
                </c:pt>
                <c:pt idx="3">
                  <c:v>8</c:v>
                </c:pt>
                <c:pt idx="4">
                  <c:v>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24</c:v>
                </c:pt>
                <c:pt idx="1">
                  <c:v>46</c:v>
                </c:pt>
                <c:pt idx="2">
                  <c:v>1</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6108032"/>
        <c:axId val="126109568"/>
      </c:stockChart>
      <c:catAx>
        <c:axId val="126108032"/>
        <c:scaling>
          <c:orientation val="minMax"/>
        </c:scaling>
        <c:delete val="1"/>
        <c:axPos val="b"/>
        <c:numFmt formatCode="m/d/yyyy" sourceLinked="1"/>
        <c:majorTickMark val="out"/>
        <c:minorTickMark val="none"/>
        <c:tickLblPos val="nextTo"/>
        <c:crossAx val="126109568"/>
        <c:crosses val="autoZero"/>
        <c:auto val="1"/>
        <c:lblAlgn val="ctr"/>
        <c:lblOffset val="100"/>
        <c:noMultiLvlLbl val="0"/>
      </c:catAx>
      <c:valAx>
        <c:axId val="126109568"/>
        <c:scaling>
          <c:orientation val="minMax"/>
          <c:max val="100"/>
          <c:min val="0"/>
        </c:scaling>
        <c:delete val="1"/>
        <c:axPos val="l"/>
        <c:numFmt formatCode="m/d/yyyy" sourceLinked="1"/>
        <c:majorTickMark val="out"/>
        <c:minorTickMark val="none"/>
        <c:tickLblPos val="nextTo"/>
        <c:crossAx val="12610803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77</c:v>
                </c:pt>
                <c:pt idx="1">
                  <c:v>17</c:v>
                </c:pt>
                <c:pt idx="2">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2"/>
                <c:pt idx="0">
                  <c:v>HYNDBURN CENTRAL PCN</c:v>
                </c:pt>
                <c:pt idx="1">
                  <c:v>BLACKBURN NORTH PCN</c:v>
                </c:pt>
                <c:pt idx="2">
                  <c:v>PENDLE WEST PCN</c:v>
                </c:pt>
                <c:pt idx="3">
                  <c:v>HYNDBURN RURAL PCN</c:v>
                </c:pt>
                <c:pt idx="4">
                  <c:v>BARROW AND MILLOM PCN</c:v>
                </c:pt>
                <c:pt idx="5">
                  <c:v>ROSSENDALE WEST PCN</c:v>
                </c:pt>
                <c:pt idx="6">
                  <c:v>BLACKBURN WEST PCN</c:v>
                </c:pt>
                <c:pt idx="7">
                  <c:v>BLACKPOOL SOUTH PCN</c:v>
                </c:pt>
                <c:pt idx="8">
                  <c:v>BURNLEY WEST PCN</c:v>
                </c:pt>
                <c:pt idx="9">
                  <c:v>BAY PCN</c:v>
                </c:pt>
                <c:pt idx="10">
                  <c:v>CARNFORTH AND MILNTHORPE PCN</c:v>
                </c:pt>
                <c:pt idx="11">
                  <c:v>ICS</c:v>
                </c:pt>
                <c:pt idx="12">
                  <c:v>CHORLEY AND SOUTH RIBBLE HEALTH PCN</c:v>
                </c:pt>
                <c:pt idx="13">
                  <c:v>PENDLE EAST PCN</c:v>
                </c:pt>
                <c:pt idx="14">
                  <c:v>LYTHAM ST ANNE'S &amp; ANSDELL (LSA) PCN</c:v>
                </c:pt>
                <c:pt idx="15">
                  <c:v>BURNLEY EAST PCN</c:v>
                </c:pt>
                <c:pt idx="16">
                  <c:v>BRIDGEDALE SOUTH RIBBLE PCN</c:v>
                </c:pt>
                <c:pt idx="17">
                  <c:v>SKELMERSDALE PCN</c:v>
                </c:pt>
                <c:pt idx="18">
                  <c:v>FLEETWOOD PCN</c:v>
                </c:pt>
                <c:pt idx="19">
                  <c:v>ROSSENDALE EAST PCN</c:v>
                </c:pt>
                <c:pt idx="20">
                  <c:v>BLACKPOOL NORTH PCN</c:v>
                </c:pt>
                <c:pt idx="21">
                  <c:v>PRESTON NORTH &amp; EAST PCN</c:v>
                </c:pt>
                <c:pt idx="22">
                  <c:v>BLACKPOOL CENTRAL PCN</c:v>
                </c:pt>
                <c:pt idx="23">
                  <c:v>GREATER PRESTON PCN</c:v>
                </c:pt>
                <c:pt idx="24">
                  <c:v>RIBBLESDALE PCN</c:v>
                </c:pt>
                <c:pt idx="25">
                  <c:v>ORMSKIRK PCN</c:v>
                </c:pt>
                <c:pt idx="26">
                  <c:v>SOUTH RIBBLE MEDICAL GROUP PCN</c:v>
                </c:pt>
                <c:pt idx="27">
                  <c:v>BLACKPOOL CENTRAL WEST PCN</c:v>
                </c:pt>
                <c:pt idx="28">
                  <c:v>BLACKBURN EAST PCN</c:v>
                </c:pt>
                <c:pt idx="29">
                  <c:v>NORTHERN PARISHES PCN</c:v>
                </c:pt>
                <c:pt idx="30">
                  <c:v>CHORLEY CENTRAL PCN</c:v>
                </c:pt>
                <c:pt idx="31">
                  <c:v>LEYLAND PCN</c:v>
                </c:pt>
                <c:pt idx="32">
                  <c:v>GRANGE AND LAKES PCN</c:v>
                </c:pt>
                <c:pt idx="33">
                  <c:v>WYRE RURAL EXTENDED NEIGHBOURHOOD (WREN) PCN</c:v>
                </c:pt>
                <c:pt idx="34">
                  <c:v>WYRE INTEGRATED NEIGHBOURHOOD PCN</c:v>
                </c:pt>
                <c:pt idx="35">
                  <c:v>CHORLEY EAST PCN</c:v>
                </c:pt>
                <c:pt idx="36">
                  <c:v>DARWEN PCN</c:v>
                </c:pt>
                <c:pt idx="37">
                  <c:v>MID FURNESS PCN</c:v>
                </c:pt>
                <c:pt idx="38">
                  <c:v>TORENTUM PCN</c:v>
                </c:pt>
                <c:pt idx="39">
                  <c:v>KENDAL PCN</c:v>
                </c:pt>
                <c:pt idx="40">
                  <c:v>WESTERN DALES PCN</c:v>
                </c:pt>
                <c:pt idx="41">
                  <c:v>LANCASTER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2"/>
                <c:pt idx="0">
                  <c:v>HYNDBURN CENTRAL PCN</c:v>
                </c:pt>
                <c:pt idx="1">
                  <c:v>BLACKBURN NORTH PCN</c:v>
                </c:pt>
                <c:pt idx="2">
                  <c:v>PENDLE WEST PCN</c:v>
                </c:pt>
                <c:pt idx="3">
                  <c:v>HYNDBURN RURAL PCN</c:v>
                </c:pt>
                <c:pt idx="4">
                  <c:v>BARROW AND MILLOM PCN</c:v>
                </c:pt>
                <c:pt idx="5">
                  <c:v>ROSSENDALE WEST PCN</c:v>
                </c:pt>
                <c:pt idx="6">
                  <c:v>BLACKBURN WEST PCN</c:v>
                </c:pt>
                <c:pt idx="7">
                  <c:v>BLACKPOOL SOUTH PCN</c:v>
                </c:pt>
                <c:pt idx="8">
                  <c:v>BURNLEY WEST PCN</c:v>
                </c:pt>
                <c:pt idx="9">
                  <c:v>BAY PCN</c:v>
                </c:pt>
                <c:pt idx="10">
                  <c:v>CARNFORTH AND MILNTHORPE PCN</c:v>
                </c:pt>
                <c:pt idx="11">
                  <c:v>ICS</c:v>
                </c:pt>
                <c:pt idx="12">
                  <c:v>CHORLEY AND SOUTH RIBBLE HEALTH PCN</c:v>
                </c:pt>
                <c:pt idx="13">
                  <c:v>PENDLE EAST PCN</c:v>
                </c:pt>
                <c:pt idx="14">
                  <c:v>LYTHAM ST ANNE'S &amp; ANSDELL (LSA) PCN</c:v>
                </c:pt>
                <c:pt idx="15">
                  <c:v>BURNLEY EAST PCN</c:v>
                </c:pt>
                <c:pt idx="16">
                  <c:v>BRIDGEDALE SOUTH RIBBLE PCN</c:v>
                </c:pt>
                <c:pt idx="17">
                  <c:v>SKELMERSDALE PCN</c:v>
                </c:pt>
                <c:pt idx="18">
                  <c:v>FLEETWOOD PCN</c:v>
                </c:pt>
                <c:pt idx="19">
                  <c:v>ROSSENDALE EAST PCN</c:v>
                </c:pt>
                <c:pt idx="20">
                  <c:v>BLACKPOOL NORTH PCN</c:v>
                </c:pt>
                <c:pt idx="21">
                  <c:v>PRESTON NORTH &amp; EAST PCN</c:v>
                </c:pt>
                <c:pt idx="22">
                  <c:v>BLACKPOOL CENTRAL PCN</c:v>
                </c:pt>
                <c:pt idx="23">
                  <c:v>GREATER PRESTON PCN</c:v>
                </c:pt>
                <c:pt idx="24">
                  <c:v>RIBBLESDALE PCN</c:v>
                </c:pt>
                <c:pt idx="25">
                  <c:v>ORMSKIRK PCN</c:v>
                </c:pt>
                <c:pt idx="26">
                  <c:v>SOUTH RIBBLE MEDICAL GROUP PCN</c:v>
                </c:pt>
                <c:pt idx="27">
                  <c:v>BLACKPOOL CENTRAL WEST PCN</c:v>
                </c:pt>
                <c:pt idx="28">
                  <c:v>BLACKBURN EAST PCN</c:v>
                </c:pt>
                <c:pt idx="29">
                  <c:v>NORTHERN PARISHES PCN</c:v>
                </c:pt>
                <c:pt idx="30">
                  <c:v>CHORLEY CENTRAL PCN</c:v>
                </c:pt>
                <c:pt idx="31">
                  <c:v>LEYLAND PCN</c:v>
                </c:pt>
                <c:pt idx="32">
                  <c:v>GRANGE AND LAKES PCN</c:v>
                </c:pt>
                <c:pt idx="33">
                  <c:v>WYRE RURAL EXTENDED NEIGHBOURHOOD (WREN) PCN</c:v>
                </c:pt>
                <c:pt idx="34">
                  <c:v>WYRE INTEGRATED NEIGHBOURHOOD PCN</c:v>
                </c:pt>
                <c:pt idx="35">
                  <c:v>CHORLEY EAST PCN</c:v>
                </c:pt>
                <c:pt idx="36">
                  <c:v>DARWEN PCN</c:v>
                </c:pt>
                <c:pt idx="37">
                  <c:v>MID FURNESS PCN</c:v>
                </c:pt>
                <c:pt idx="38">
                  <c:v>TORENTUM PCN</c:v>
                </c:pt>
                <c:pt idx="39">
                  <c:v>KENDAL PCN</c:v>
                </c:pt>
                <c:pt idx="40">
                  <c:v>WESTERN DALES PCN</c:v>
                </c:pt>
                <c:pt idx="41">
                  <c:v>LANCASTER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2"/>
                <c:pt idx="0">
                  <c:v>HYNDBURN CENTRAL PCN</c:v>
                </c:pt>
                <c:pt idx="1">
                  <c:v>BLACKBURN NORTH PCN</c:v>
                </c:pt>
                <c:pt idx="2">
                  <c:v>PENDLE WEST PCN</c:v>
                </c:pt>
                <c:pt idx="3">
                  <c:v>HYNDBURN RURAL PCN</c:v>
                </c:pt>
                <c:pt idx="4">
                  <c:v>BARROW AND MILLOM PCN</c:v>
                </c:pt>
                <c:pt idx="5">
                  <c:v>ROSSENDALE WEST PCN</c:v>
                </c:pt>
                <c:pt idx="6">
                  <c:v>BLACKBURN WEST PCN</c:v>
                </c:pt>
                <c:pt idx="7">
                  <c:v>BLACKPOOL SOUTH PCN</c:v>
                </c:pt>
                <c:pt idx="8">
                  <c:v>BURNLEY WEST PCN</c:v>
                </c:pt>
                <c:pt idx="9">
                  <c:v>BAY PCN</c:v>
                </c:pt>
                <c:pt idx="10">
                  <c:v>CARNFORTH AND MILNTHORPE PCN</c:v>
                </c:pt>
                <c:pt idx="11">
                  <c:v>ICS</c:v>
                </c:pt>
                <c:pt idx="12">
                  <c:v>CHORLEY AND SOUTH RIBBLE HEALTH PCN</c:v>
                </c:pt>
                <c:pt idx="13">
                  <c:v>PENDLE EAST PCN</c:v>
                </c:pt>
                <c:pt idx="14">
                  <c:v>LYTHAM ST ANNE'S &amp; ANSDELL (LSA) PCN</c:v>
                </c:pt>
                <c:pt idx="15">
                  <c:v>BURNLEY EAST PCN</c:v>
                </c:pt>
                <c:pt idx="16">
                  <c:v>BRIDGEDALE SOUTH RIBBLE PCN</c:v>
                </c:pt>
                <c:pt idx="17">
                  <c:v>SKELMERSDALE PCN</c:v>
                </c:pt>
                <c:pt idx="18">
                  <c:v>FLEETWOOD PCN</c:v>
                </c:pt>
                <c:pt idx="19">
                  <c:v>ROSSENDALE EAST PCN</c:v>
                </c:pt>
                <c:pt idx="20">
                  <c:v>BLACKPOOL NORTH PCN</c:v>
                </c:pt>
                <c:pt idx="21">
                  <c:v>PRESTON NORTH &amp; EAST PCN</c:v>
                </c:pt>
                <c:pt idx="22">
                  <c:v>BLACKPOOL CENTRAL PCN</c:v>
                </c:pt>
                <c:pt idx="23">
                  <c:v>GREATER PRESTON PCN</c:v>
                </c:pt>
                <c:pt idx="24">
                  <c:v>RIBBLESDALE PCN</c:v>
                </c:pt>
                <c:pt idx="25">
                  <c:v>ORMSKIRK PCN</c:v>
                </c:pt>
                <c:pt idx="26">
                  <c:v>SOUTH RIBBLE MEDICAL GROUP PCN</c:v>
                </c:pt>
                <c:pt idx="27">
                  <c:v>BLACKPOOL CENTRAL WEST PCN</c:v>
                </c:pt>
                <c:pt idx="28">
                  <c:v>BLACKBURN EAST PCN</c:v>
                </c:pt>
                <c:pt idx="29">
                  <c:v>NORTHERN PARISHES PCN</c:v>
                </c:pt>
                <c:pt idx="30">
                  <c:v>CHORLEY CENTRAL PCN</c:v>
                </c:pt>
                <c:pt idx="31">
                  <c:v>LEYLAND PCN</c:v>
                </c:pt>
                <c:pt idx="32">
                  <c:v>GRANGE AND LAKES PCN</c:v>
                </c:pt>
                <c:pt idx="33">
                  <c:v>WYRE RURAL EXTENDED NEIGHBOURHOOD (WREN) PCN</c:v>
                </c:pt>
                <c:pt idx="34">
                  <c:v>WYRE INTEGRATED NEIGHBOURHOOD PCN</c:v>
                </c:pt>
                <c:pt idx="35">
                  <c:v>CHORLEY EAST PCN</c:v>
                </c:pt>
                <c:pt idx="36">
                  <c:v>DARWEN PCN</c:v>
                </c:pt>
                <c:pt idx="37">
                  <c:v>MID FURNESS PCN</c:v>
                </c:pt>
                <c:pt idx="38">
                  <c:v>TORENTUM PCN</c:v>
                </c:pt>
                <c:pt idx="39">
                  <c:v>KENDAL PCN</c:v>
                </c:pt>
                <c:pt idx="40">
                  <c:v>WESTERN DALES PCN</c:v>
                </c:pt>
                <c:pt idx="41">
                  <c:v>LANCASTER PCN</c:v>
                </c:pt>
              </c:strCache>
            </c:strRef>
          </c:cat>
          <c:val>
            <c:numRef>
              <c:f>Sheet1!$F$2:$F$45</c:f>
              <c:numCache>
                <c:formatCode>General</c:formatCode>
                <c:ptCount val="44"/>
                <c:pt idx="0">
                  <c:v>0.85</c:v>
                </c:pt>
                <c:pt idx="1">
                  <c:v>0.86</c:v>
                </c:pt>
                <c:pt idx="2">
                  <c:v>0.88</c:v>
                </c:pt>
                <c:pt idx="3">
                  <c:v>0.89</c:v>
                </c:pt>
                <c:pt idx="4">
                  <c:v>0.89</c:v>
                </c:pt>
                <c:pt idx="5">
                  <c:v>0.89</c:v>
                </c:pt>
                <c:pt idx="6">
                  <c:v>0.89</c:v>
                </c:pt>
                <c:pt idx="7">
                  <c:v>0.91</c:v>
                </c:pt>
                <c:pt idx="8">
                  <c:v>0.91</c:v>
                </c:pt>
                <c:pt idx="9">
                  <c:v>0.93</c:v>
                </c:pt>
                <c:pt idx="10">
                  <c:v>0.93</c:v>
                </c:pt>
                <c:pt idx="11">
                  <c:v>0.94</c:v>
                </c:pt>
                <c:pt idx="12">
                  <c:v>0.94</c:v>
                </c:pt>
                <c:pt idx="13">
                  <c:v>0.94</c:v>
                </c:pt>
                <c:pt idx="14">
                  <c:v>0.94</c:v>
                </c:pt>
                <c:pt idx="15">
                  <c:v>0.94</c:v>
                </c:pt>
                <c:pt idx="16">
                  <c:v>0.94</c:v>
                </c:pt>
                <c:pt idx="17">
                  <c:v>0.94</c:v>
                </c:pt>
                <c:pt idx="18">
                  <c:v>0.94</c:v>
                </c:pt>
                <c:pt idx="19">
                  <c:v>0.94</c:v>
                </c:pt>
                <c:pt idx="20">
                  <c:v>0.94</c:v>
                </c:pt>
                <c:pt idx="21">
                  <c:v>0.94</c:v>
                </c:pt>
                <c:pt idx="22">
                  <c:v>0.94</c:v>
                </c:pt>
                <c:pt idx="23">
                  <c:v>0.95</c:v>
                </c:pt>
                <c:pt idx="24">
                  <c:v>0.95</c:v>
                </c:pt>
                <c:pt idx="25">
                  <c:v>0.95</c:v>
                </c:pt>
                <c:pt idx="26">
                  <c:v>0.95</c:v>
                </c:pt>
                <c:pt idx="27">
                  <c:v>0.95</c:v>
                </c:pt>
                <c:pt idx="28">
                  <c:v>0.95</c:v>
                </c:pt>
                <c:pt idx="29">
                  <c:v>0.95</c:v>
                </c:pt>
                <c:pt idx="30">
                  <c:v>0.96</c:v>
                </c:pt>
                <c:pt idx="31">
                  <c:v>0.96</c:v>
                </c:pt>
                <c:pt idx="32">
                  <c:v>0.96</c:v>
                </c:pt>
                <c:pt idx="33">
                  <c:v>0.96</c:v>
                </c:pt>
                <c:pt idx="34">
                  <c:v>0.96</c:v>
                </c:pt>
                <c:pt idx="35">
                  <c:v>0.96</c:v>
                </c:pt>
                <c:pt idx="36">
                  <c:v>0.96</c:v>
                </c:pt>
                <c:pt idx="37">
                  <c:v>0.97</c:v>
                </c:pt>
                <c:pt idx="38">
                  <c:v>0.97</c:v>
                </c:pt>
                <c:pt idx="39">
                  <c:v>0.98</c:v>
                </c:pt>
                <c:pt idx="40">
                  <c:v>0.98</c:v>
                </c:pt>
                <c:pt idx="41">
                  <c:v>0.99</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2"/>
                <c:pt idx="0">
                  <c:v>HYNDBURN CENTRAL PCN</c:v>
                </c:pt>
                <c:pt idx="1">
                  <c:v>BLACKBURN NORTH PCN</c:v>
                </c:pt>
                <c:pt idx="2">
                  <c:v>PENDLE WEST PCN</c:v>
                </c:pt>
                <c:pt idx="3">
                  <c:v>HYNDBURN RURAL PCN</c:v>
                </c:pt>
                <c:pt idx="4">
                  <c:v>BARROW AND MILLOM PCN</c:v>
                </c:pt>
                <c:pt idx="5">
                  <c:v>ROSSENDALE WEST PCN</c:v>
                </c:pt>
                <c:pt idx="6">
                  <c:v>BLACKBURN WEST PCN</c:v>
                </c:pt>
                <c:pt idx="7">
                  <c:v>BLACKPOOL SOUTH PCN</c:v>
                </c:pt>
                <c:pt idx="8">
                  <c:v>BURNLEY WEST PCN</c:v>
                </c:pt>
                <c:pt idx="9">
                  <c:v>BAY PCN</c:v>
                </c:pt>
                <c:pt idx="10">
                  <c:v>CARNFORTH AND MILNTHORPE PCN</c:v>
                </c:pt>
                <c:pt idx="11">
                  <c:v>ICS</c:v>
                </c:pt>
                <c:pt idx="12">
                  <c:v>CHORLEY AND SOUTH RIBBLE HEALTH PCN</c:v>
                </c:pt>
                <c:pt idx="13">
                  <c:v>PENDLE EAST PCN</c:v>
                </c:pt>
                <c:pt idx="14">
                  <c:v>LYTHAM ST ANNE'S &amp; ANSDELL (LSA) PCN</c:v>
                </c:pt>
                <c:pt idx="15">
                  <c:v>BURNLEY EAST PCN</c:v>
                </c:pt>
                <c:pt idx="16">
                  <c:v>BRIDGEDALE SOUTH RIBBLE PCN</c:v>
                </c:pt>
                <c:pt idx="17">
                  <c:v>SKELMERSDALE PCN</c:v>
                </c:pt>
                <c:pt idx="18">
                  <c:v>FLEETWOOD PCN</c:v>
                </c:pt>
                <c:pt idx="19">
                  <c:v>ROSSENDALE EAST PCN</c:v>
                </c:pt>
                <c:pt idx="20">
                  <c:v>BLACKPOOL NORTH PCN</c:v>
                </c:pt>
                <c:pt idx="21">
                  <c:v>PRESTON NORTH &amp; EAST PCN</c:v>
                </c:pt>
                <c:pt idx="22">
                  <c:v>BLACKPOOL CENTRAL PCN</c:v>
                </c:pt>
                <c:pt idx="23">
                  <c:v>GREATER PRESTON PCN</c:v>
                </c:pt>
                <c:pt idx="24">
                  <c:v>RIBBLESDALE PCN</c:v>
                </c:pt>
                <c:pt idx="25">
                  <c:v>ORMSKIRK PCN</c:v>
                </c:pt>
                <c:pt idx="26">
                  <c:v>SOUTH RIBBLE MEDICAL GROUP PCN</c:v>
                </c:pt>
                <c:pt idx="27">
                  <c:v>BLACKPOOL CENTRAL WEST PCN</c:v>
                </c:pt>
                <c:pt idx="28">
                  <c:v>BLACKBURN EAST PCN</c:v>
                </c:pt>
                <c:pt idx="29">
                  <c:v>NORTHERN PARISHES PCN</c:v>
                </c:pt>
                <c:pt idx="30">
                  <c:v>CHORLEY CENTRAL PCN</c:v>
                </c:pt>
                <c:pt idx="31">
                  <c:v>LEYLAND PCN</c:v>
                </c:pt>
                <c:pt idx="32">
                  <c:v>GRANGE AND LAKES PCN</c:v>
                </c:pt>
                <c:pt idx="33">
                  <c:v>WYRE RURAL EXTENDED NEIGHBOURHOOD (WREN) PCN</c:v>
                </c:pt>
                <c:pt idx="34">
                  <c:v>WYRE INTEGRATED NEIGHBOURHOOD PCN</c:v>
                </c:pt>
                <c:pt idx="35">
                  <c:v>CHORLEY EAST PCN</c:v>
                </c:pt>
                <c:pt idx="36">
                  <c:v>DARWEN PCN</c:v>
                </c:pt>
                <c:pt idx="37">
                  <c:v>MID FURNESS PCN</c:v>
                </c:pt>
                <c:pt idx="38">
                  <c:v>TORENTUM PCN</c:v>
                </c:pt>
                <c:pt idx="39">
                  <c:v>KENDAL PCN</c:v>
                </c:pt>
                <c:pt idx="40">
                  <c:v>WESTERN DALES PCN</c:v>
                </c:pt>
                <c:pt idx="41">
                  <c:v>LANCASTER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2"/>
                <c:pt idx="0">
                  <c:v>HYNDBURN CENTRAL PCN</c:v>
                </c:pt>
                <c:pt idx="1">
                  <c:v>BLACKBURN NORTH PCN</c:v>
                </c:pt>
                <c:pt idx="2">
                  <c:v>PENDLE WEST PCN</c:v>
                </c:pt>
                <c:pt idx="3">
                  <c:v>HYNDBURN RURAL PCN</c:v>
                </c:pt>
                <c:pt idx="4">
                  <c:v>BARROW AND MILLOM PCN</c:v>
                </c:pt>
                <c:pt idx="5">
                  <c:v>ROSSENDALE WEST PCN</c:v>
                </c:pt>
                <c:pt idx="6">
                  <c:v>BLACKBURN WEST PCN</c:v>
                </c:pt>
                <c:pt idx="7">
                  <c:v>BLACKPOOL SOUTH PCN</c:v>
                </c:pt>
                <c:pt idx="8">
                  <c:v>BURNLEY WEST PCN</c:v>
                </c:pt>
                <c:pt idx="9">
                  <c:v>BAY PCN</c:v>
                </c:pt>
                <c:pt idx="10">
                  <c:v>CARNFORTH AND MILNTHORPE PCN</c:v>
                </c:pt>
                <c:pt idx="11">
                  <c:v>ICS</c:v>
                </c:pt>
                <c:pt idx="12">
                  <c:v>CHORLEY AND SOUTH RIBBLE HEALTH PCN</c:v>
                </c:pt>
                <c:pt idx="13">
                  <c:v>PENDLE EAST PCN</c:v>
                </c:pt>
                <c:pt idx="14">
                  <c:v>LYTHAM ST ANNE'S &amp; ANSDELL (LSA) PCN</c:v>
                </c:pt>
                <c:pt idx="15">
                  <c:v>BURNLEY EAST PCN</c:v>
                </c:pt>
                <c:pt idx="16">
                  <c:v>BRIDGEDALE SOUTH RIBBLE PCN</c:v>
                </c:pt>
                <c:pt idx="17">
                  <c:v>SKELMERSDALE PCN</c:v>
                </c:pt>
                <c:pt idx="18">
                  <c:v>FLEETWOOD PCN</c:v>
                </c:pt>
                <c:pt idx="19">
                  <c:v>ROSSENDALE EAST PCN</c:v>
                </c:pt>
                <c:pt idx="20">
                  <c:v>BLACKPOOL NORTH PCN</c:v>
                </c:pt>
                <c:pt idx="21">
                  <c:v>PRESTON NORTH &amp; EAST PCN</c:v>
                </c:pt>
                <c:pt idx="22">
                  <c:v>BLACKPOOL CENTRAL PCN</c:v>
                </c:pt>
                <c:pt idx="23">
                  <c:v>GREATER PRESTON PCN</c:v>
                </c:pt>
                <c:pt idx="24">
                  <c:v>RIBBLESDALE PCN</c:v>
                </c:pt>
                <c:pt idx="25">
                  <c:v>ORMSKIRK PCN</c:v>
                </c:pt>
                <c:pt idx="26">
                  <c:v>SOUTH RIBBLE MEDICAL GROUP PCN</c:v>
                </c:pt>
                <c:pt idx="27">
                  <c:v>BLACKPOOL CENTRAL WEST PCN</c:v>
                </c:pt>
                <c:pt idx="28">
                  <c:v>BLACKBURN EAST PCN</c:v>
                </c:pt>
                <c:pt idx="29">
                  <c:v>NORTHERN PARISHES PCN</c:v>
                </c:pt>
                <c:pt idx="30">
                  <c:v>CHORLEY CENTRAL PCN</c:v>
                </c:pt>
                <c:pt idx="31">
                  <c:v>LEYLAND PCN</c:v>
                </c:pt>
                <c:pt idx="32">
                  <c:v>GRANGE AND LAKES PCN</c:v>
                </c:pt>
                <c:pt idx="33">
                  <c:v>WYRE RURAL EXTENDED NEIGHBOURHOOD (WREN) PCN</c:v>
                </c:pt>
                <c:pt idx="34">
                  <c:v>WYRE INTEGRATED NEIGHBOURHOOD PCN</c:v>
                </c:pt>
                <c:pt idx="35">
                  <c:v>CHORLEY EAST PCN</c:v>
                </c:pt>
                <c:pt idx="36">
                  <c:v>DARWEN PCN</c:v>
                </c:pt>
                <c:pt idx="37">
                  <c:v>MID FURNESS PCN</c:v>
                </c:pt>
                <c:pt idx="38">
                  <c:v>TORENTUM PCN</c:v>
                </c:pt>
                <c:pt idx="39">
                  <c:v>KENDAL PCN</c:v>
                </c:pt>
                <c:pt idx="40">
                  <c:v>WESTERN DALES PCN</c:v>
                </c:pt>
                <c:pt idx="41">
                  <c:v>LANCASTER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867136"/>
        <c:axId val="1278656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2"/>
                <c:pt idx="0">
                  <c:v>HYNDBURN CENTRAL PCN</c:v>
                </c:pt>
                <c:pt idx="1">
                  <c:v>BLACKBURN NORTH PCN</c:v>
                </c:pt>
                <c:pt idx="2">
                  <c:v>PENDLE WEST PCN</c:v>
                </c:pt>
                <c:pt idx="3">
                  <c:v>HYNDBURN RURAL PCN</c:v>
                </c:pt>
                <c:pt idx="4">
                  <c:v>BARROW AND MILLOM PCN</c:v>
                </c:pt>
                <c:pt idx="5">
                  <c:v>ROSSENDALE WEST PCN</c:v>
                </c:pt>
                <c:pt idx="6">
                  <c:v>BLACKBURN WEST PCN</c:v>
                </c:pt>
                <c:pt idx="7">
                  <c:v>BLACKPOOL SOUTH PCN</c:v>
                </c:pt>
                <c:pt idx="8">
                  <c:v>BURNLEY WEST PCN</c:v>
                </c:pt>
                <c:pt idx="9">
                  <c:v>BAY PCN</c:v>
                </c:pt>
                <c:pt idx="10">
                  <c:v>CARNFORTH AND MILNTHORPE PCN</c:v>
                </c:pt>
                <c:pt idx="11">
                  <c:v>ICS</c:v>
                </c:pt>
                <c:pt idx="12">
                  <c:v>CHORLEY AND SOUTH RIBBLE HEALTH PCN</c:v>
                </c:pt>
                <c:pt idx="13">
                  <c:v>PENDLE EAST PCN</c:v>
                </c:pt>
                <c:pt idx="14">
                  <c:v>LYTHAM ST ANNE'S &amp; ANSDELL (LSA) PCN</c:v>
                </c:pt>
                <c:pt idx="15">
                  <c:v>BURNLEY EAST PCN</c:v>
                </c:pt>
                <c:pt idx="16">
                  <c:v>BRIDGEDALE SOUTH RIBBLE PCN</c:v>
                </c:pt>
                <c:pt idx="17">
                  <c:v>SKELMERSDALE PCN</c:v>
                </c:pt>
                <c:pt idx="18">
                  <c:v>FLEETWOOD PCN</c:v>
                </c:pt>
                <c:pt idx="19">
                  <c:v>ROSSENDALE EAST PCN</c:v>
                </c:pt>
                <c:pt idx="20">
                  <c:v>BLACKPOOL NORTH PCN</c:v>
                </c:pt>
                <c:pt idx="21">
                  <c:v>PRESTON NORTH &amp; EAST PCN</c:v>
                </c:pt>
                <c:pt idx="22">
                  <c:v>BLACKPOOL CENTRAL PCN</c:v>
                </c:pt>
                <c:pt idx="23">
                  <c:v>GREATER PRESTON PCN</c:v>
                </c:pt>
                <c:pt idx="24">
                  <c:v>RIBBLESDALE PCN</c:v>
                </c:pt>
                <c:pt idx="25">
                  <c:v>ORMSKIRK PCN</c:v>
                </c:pt>
                <c:pt idx="26">
                  <c:v>SOUTH RIBBLE MEDICAL GROUP PCN</c:v>
                </c:pt>
                <c:pt idx="27">
                  <c:v>BLACKPOOL CENTRAL WEST PCN</c:v>
                </c:pt>
                <c:pt idx="28">
                  <c:v>BLACKBURN EAST PCN</c:v>
                </c:pt>
                <c:pt idx="29">
                  <c:v>NORTHERN PARISHES PCN</c:v>
                </c:pt>
                <c:pt idx="30">
                  <c:v>CHORLEY CENTRAL PCN</c:v>
                </c:pt>
                <c:pt idx="31">
                  <c:v>LEYLAND PCN</c:v>
                </c:pt>
                <c:pt idx="32">
                  <c:v>GRANGE AND LAKES PCN</c:v>
                </c:pt>
                <c:pt idx="33">
                  <c:v>WYRE RURAL EXTENDED NEIGHBOURHOOD (WREN) PCN</c:v>
                </c:pt>
                <c:pt idx="34">
                  <c:v>WYRE INTEGRATED NEIGHBOURHOOD PCN</c:v>
                </c:pt>
                <c:pt idx="35">
                  <c:v>CHORLEY EAST PCN</c:v>
                </c:pt>
                <c:pt idx="36">
                  <c:v>DARWEN PCN</c:v>
                </c:pt>
                <c:pt idx="37">
                  <c:v>MID FURNESS PCN</c:v>
                </c:pt>
                <c:pt idx="38">
                  <c:v>TORENTUM PCN</c:v>
                </c:pt>
                <c:pt idx="39">
                  <c:v>KENDAL PCN</c:v>
                </c:pt>
                <c:pt idx="40">
                  <c:v>WESTERN DALES PCN</c:v>
                </c:pt>
                <c:pt idx="41">
                  <c:v>LANCASTER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2"/>
                <c:pt idx="0">
                  <c:v>HYNDBURN CENTRAL PCN</c:v>
                </c:pt>
                <c:pt idx="1">
                  <c:v>BLACKBURN NORTH PCN</c:v>
                </c:pt>
                <c:pt idx="2">
                  <c:v>PENDLE WEST PCN</c:v>
                </c:pt>
                <c:pt idx="3">
                  <c:v>HYNDBURN RURAL PCN</c:v>
                </c:pt>
                <c:pt idx="4">
                  <c:v>BARROW AND MILLOM PCN</c:v>
                </c:pt>
                <c:pt idx="5">
                  <c:v>ROSSENDALE WEST PCN</c:v>
                </c:pt>
                <c:pt idx="6">
                  <c:v>BLACKBURN WEST PCN</c:v>
                </c:pt>
                <c:pt idx="7">
                  <c:v>BLACKPOOL SOUTH PCN</c:v>
                </c:pt>
                <c:pt idx="8">
                  <c:v>BURNLEY WEST PCN</c:v>
                </c:pt>
                <c:pt idx="9">
                  <c:v>BAY PCN</c:v>
                </c:pt>
                <c:pt idx="10">
                  <c:v>CARNFORTH AND MILNTHORPE PCN</c:v>
                </c:pt>
                <c:pt idx="11">
                  <c:v>ICS</c:v>
                </c:pt>
                <c:pt idx="12">
                  <c:v>CHORLEY AND SOUTH RIBBLE HEALTH PCN</c:v>
                </c:pt>
                <c:pt idx="13">
                  <c:v>PENDLE EAST PCN</c:v>
                </c:pt>
                <c:pt idx="14">
                  <c:v>LYTHAM ST ANNE'S &amp; ANSDELL (LSA) PCN</c:v>
                </c:pt>
                <c:pt idx="15">
                  <c:v>BURNLEY EAST PCN</c:v>
                </c:pt>
                <c:pt idx="16">
                  <c:v>BRIDGEDALE SOUTH RIBBLE PCN</c:v>
                </c:pt>
                <c:pt idx="17">
                  <c:v>SKELMERSDALE PCN</c:v>
                </c:pt>
                <c:pt idx="18">
                  <c:v>FLEETWOOD PCN</c:v>
                </c:pt>
                <c:pt idx="19">
                  <c:v>ROSSENDALE EAST PCN</c:v>
                </c:pt>
                <c:pt idx="20">
                  <c:v>BLACKPOOL NORTH PCN</c:v>
                </c:pt>
                <c:pt idx="21">
                  <c:v>PRESTON NORTH &amp; EAST PCN</c:v>
                </c:pt>
                <c:pt idx="22">
                  <c:v>BLACKPOOL CENTRAL PCN</c:v>
                </c:pt>
                <c:pt idx="23">
                  <c:v>GREATER PRESTON PCN</c:v>
                </c:pt>
                <c:pt idx="24">
                  <c:v>RIBBLESDALE PCN</c:v>
                </c:pt>
                <c:pt idx="25">
                  <c:v>ORMSKIRK PCN</c:v>
                </c:pt>
                <c:pt idx="26">
                  <c:v>SOUTH RIBBLE MEDICAL GROUP PCN</c:v>
                </c:pt>
                <c:pt idx="27">
                  <c:v>BLACKPOOL CENTRAL WEST PCN</c:v>
                </c:pt>
                <c:pt idx="28">
                  <c:v>BLACKBURN EAST PCN</c:v>
                </c:pt>
                <c:pt idx="29">
                  <c:v>NORTHERN PARISHES PCN</c:v>
                </c:pt>
                <c:pt idx="30">
                  <c:v>CHORLEY CENTRAL PCN</c:v>
                </c:pt>
                <c:pt idx="31">
                  <c:v>LEYLAND PCN</c:v>
                </c:pt>
                <c:pt idx="32">
                  <c:v>GRANGE AND LAKES PCN</c:v>
                </c:pt>
                <c:pt idx="33">
                  <c:v>WYRE RURAL EXTENDED NEIGHBOURHOOD (WREN) PCN</c:v>
                </c:pt>
                <c:pt idx="34">
                  <c:v>WYRE INTEGRATED NEIGHBOURHOOD PCN</c:v>
                </c:pt>
                <c:pt idx="35">
                  <c:v>CHORLEY EAST PCN</c:v>
                </c:pt>
                <c:pt idx="36">
                  <c:v>DARWEN PCN</c:v>
                </c:pt>
                <c:pt idx="37">
                  <c:v>MID FURNESS PCN</c:v>
                </c:pt>
                <c:pt idx="38">
                  <c:v>TORENTUM PCN</c:v>
                </c:pt>
                <c:pt idx="39">
                  <c:v>KENDAL PCN</c:v>
                </c:pt>
                <c:pt idx="40">
                  <c:v>WESTERN DALES PCN</c:v>
                </c:pt>
                <c:pt idx="41">
                  <c:v>LANCASTER PCN</c:v>
                </c:pt>
              </c:strCache>
            </c:strRef>
          </c:cat>
          <c:val>
            <c:numRef>
              <c:f>Sheet1!$C$2:$C$45</c:f>
              <c:numCache>
                <c:formatCode>0%</c:formatCode>
                <c:ptCount val="44"/>
                <c:pt idx="0">
                  <c:v>0.85</c:v>
                </c:pt>
                <c:pt idx="1">
                  <c:v>0.86</c:v>
                </c:pt>
                <c:pt idx="2">
                  <c:v>0.88</c:v>
                </c:pt>
                <c:pt idx="3">
                  <c:v>0.89</c:v>
                </c:pt>
                <c:pt idx="4">
                  <c:v>0.89</c:v>
                </c:pt>
                <c:pt idx="5">
                  <c:v>0.89</c:v>
                </c:pt>
                <c:pt idx="6">
                  <c:v>0.89</c:v>
                </c:pt>
                <c:pt idx="7">
                  <c:v>0.91</c:v>
                </c:pt>
                <c:pt idx="8">
                  <c:v>0.91</c:v>
                </c:pt>
                <c:pt idx="9">
                  <c:v>0.93</c:v>
                </c:pt>
                <c:pt idx="10">
                  <c:v>0.93</c:v>
                </c:pt>
                <c:pt idx="11">
                  <c:v>-10</c:v>
                </c:pt>
                <c:pt idx="12">
                  <c:v>0.94</c:v>
                </c:pt>
                <c:pt idx="13">
                  <c:v>0.94</c:v>
                </c:pt>
                <c:pt idx="14">
                  <c:v>0.94</c:v>
                </c:pt>
                <c:pt idx="15">
                  <c:v>0.94</c:v>
                </c:pt>
                <c:pt idx="16">
                  <c:v>0.94</c:v>
                </c:pt>
                <c:pt idx="17">
                  <c:v>0.94</c:v>
                </c:pt>
                <c:pt idx="18">
                  <c:v>0.94</c:v>
                </c:pt>
                <c:pt idx="19">
                  <c:v>0.94</c:v>
                </c:pt>
                <c:pt idx="20">
                  <c:v>0.94</c:v>
                </c:pt>
                <c:pt idx="21">
                  <c:v>0.94</c:v>
                </c:pt>
                <c:pt idx="22">
                  <c:v>0.94</c:v>
                </c:pt>
                <c:pt idx="23">
                  <c:v>0.95</c:v>
                </c:pt>
                <c:pt idx="24">
                  <c:v>0.95</c:v>
                </c:pt>
                <c:pt idx="25">
                  <c:v>0.95</c:v>
                </c:pt>
                <c:pt idx="26">
                  <c:v>0.95</c:v>
                </c:pt>
                <c:pt idx="27">
                  <c:v>0.95</c:v>
                </c:pt>
                <c:pt idx="28">
                  <c:v>0.95</c:v>
                </c:pt>
                <c:pt idx="29">
                  <c:v>0.95</c:v>
                </c:pt>
                <c:pt idx="30">
                  <c:v>0.96</c:v>
                </c:pt>
                <c:pt idx="31">
                  <c:v>0.96</c:v>
                </c:pt>
                <c:pt idx="32">
                  <c:v>0.96</c:v>
                </c:pt>
                <c:pt idx="33">
                  <c:v>0.96</c:v>
                </c:pt>
                <c:pt idx="34">
                  <c:v>0.96</c:v>
                </c:pt>
                <c:pt idx="35">
                  <c:v>0.96</c:v>
                </c:pt>
                <c:pt idx="36">
                  <c:v>0.96</c:v>
                </c:pt>
                <c:pt idx="37">
                  <c:v>0.97</c:v>
                </c:pt>
                <c:pt idx="38">
                  <c:v>0.97</c:v>
                </c:pt>
                <c:pt idx="39">
                  <c:v>0.98</c:v>
                </c:pt>
                <c:pt idx="40">
                  <c:v>0.98</c:v>
                </c:pt>
                <c:pt idx="41">
                  <c:v>0.99</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0.94</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861504"/>
        <c:axId val="127863808"/>
      </c:lineChart>
      <c:catAx>
        <c:axId val="12786150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863808"/>
        <c:crosses val="autoZero"/>
        <c:auto val="1"/>
        <c:lblAlgn val="ctr"/>
        <c:lblOffset val="100"/>
        <c:noMultiLvlLbl val="0"/>
      </c:catAx>
      <c:valAx>
        <c:axId val="1278638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861504"/>
        <c:crosses val="autoZero"/>
        <c:crossBetween val="between"/>
      </c:valAx>
      <c:valAx>
        <c:axId val="127865600"/>
        <c:scaling>
          <c:orientation val="minMax"/>
          <c:max val="1"/>
          <c:min val="0"/>
        </c:scaling>
        <c:delete val="0"/>
        <c:axPos val="r"/>
        <c:numFmt formatCode="0%" sourceLinked="1"/>
        <c:majorTickMark val="none"/>
        <c:minorTickMark val="none"/>
        <c:tickLblPos val="none"/>
        <c:spPr>
          <a:ln>
            <a:noFill/>
          </a:ln>
        </c:spPr>
        <c:crossAx val="127867136"/>
        <c:crosses val="max"/>
        <c:crossBetween val="between"/>
      </c:valAx>
      <c:catAx>
        <c:axId val="127867136"/>
        <c:scaling>
          <c:orientation val="minMax"/>
        </c:scaling>
        <c:delete val="1"/>
        <c:axPos val="b"/>
        <c:numFmt formatCode="General" sourceLinked="1"/>
        <c:majorTickMark val="out"/>
        <c:minorTickMark val="none"/>
        <c:tickLblPos val="nextTo"/>
        <c:crossAx val="1278656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57</c:v>
                </c:pt>
                <c:pt idx="1">
                  <c:v>59</c:v>
                </c:pt>
                <c:pt idx="2">
                  <c:v>60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33</c:v>
                </c:pt>
                <c:pt idx="1">
                  <c:v>32</c:v>
                </c:pt>
                <c:pt idx="2">
                  <c:v>30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7</c:v>
                </c:pt>
                <c:pt idx="1">
                  <c:v>6</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221952"/>
        <c:axId val="128223488"/>
      </c:barChart>
      <c:catAx>
        <c:axId val="128221952"/>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23488"/>
        <c:crosses val="autoZero"/>
        <c:auto val="1"/>
        <c:lblAlgn val="ctr"/>
        <c:lblOffset val="100"/>
        <c:noMultiLvlLbl val="0"/>
      </c:catAx>
      <c:valAx>
        <c:axId val="128223488"/>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21952"/>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62</c:v>
                </c:pt>
                <c:pt idx="1">
                  <c:v>72</c:v>
                </c:pt>
                <c:pt idx="2">
                  <c:v>66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31</c:v>
                </c:pt>
                <c:pt idx="1">
                  <c:v>23</c:v>
                </c:pt>
                <c:pt idx="2">
                  <c:v>29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7</c:v>
                </c:pt>
                <c:pt idx="1">
                  <c:v>4</c:v>
                </c:pt>
                <c:pt idx="2">
                  <c:v>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529152"/>
        <c:axId val="128530688"/>
      </c:barChart>
      <c:catAx>
        <c:axId val="128529152"/>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530688"/>
        <c:crosses val="autoZero"/>
        <c:auto val="1"/>
        <c:lblAlgn val="ctr"/>
        <c:lblOffset val="100"/>
        <c:noMultiLvlLbl val="0"/>
      </c:catAx>
      <c:valAx>
        <c:axId val="128530688"/>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529152"/>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29</c:v>
                </c:pt>
                <c:pt idx="2">
                  <c:v>13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86</c:v>
                </c:pt>
                <c:pt idx="1">
                  <c:v>87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202816"/>
        <c:axId val="129212800"/>
      </c:lineChart>
      <c:catAx>
        <c:axId val="12920281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212800"/>
        <c:crosses val="autoZero"/>
        <c:auto val="1"/>
        <c:lblAlgn val="ctr"/>
        <c:lblOffset val="100"/>
        <c:noMultiLvlLbl val="0"/>
      </c:catAx>
      <c:valAx>
        <c:axId val="12921280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20281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36</c:v>
                </c:pt>
                <c:pt idx="1">
                  <c:v>37</c:v>
                </c:pt>
                <c:pt idx="2">
                  <c:v>27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78</c:v>
                </c:pt>
                <c:pt idx="1">
                  <c:v>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27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681472"/>
        <c:axId val="130691456"/>
      </c:lineChart>
      <c:catAx>
        <c:axId val="1306814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691456"/>
        <c:crosses val="autoZero"/>
        <c:auto val="1"/>
        <c:lblAlgn val="ctr"/>
        <c:lblOffset val="100"/>
        <c:noMultiLvlLbl val="0"/>
      </c:catAx>
      <c:valAx>
        <c:axId val="13069145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6814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2"/>
                <c:pt idx="0">
                  <c:v>CHORLEY AND SOUTH RIBBLE HEALTH PCN</c:v>
                </c:pt>
                <c:pt idx="1">
                  <c:v>HYNDBURN CENTRAL PCN</c:v>
                </c:pt>
                <c:pt idx="2">
                  <c:v>BLACKPOOL CENTRAL WEST PCN</c:v>
                </c:pt>
                <c:pt idx="3">
                  <c:v>DARWEN PCN</c:v>
                </c:pt>
                <c:pt idx="4">
                  <c:v>PENDLE WEST PCN</c:v>
                </c:pt>
                <c:pt idx="5">
                  <c:v>BLACKBURN WEST PCN</c:v>
                </c:pt>
                <c:pt idx="6">
                  <c:v>BURNLEY WEST PCN</c:v>
                </c:pt>
                <c:pt idx="7">
                  <c:v>BLACKPOOL CENTRAL PCN</c:v>
                </c:pt>
                <c:pt idx="8">
                  <c:v>BRIDGEDALE SOUTH RIBBLE PCN</c:v>
                </c:pt>
                <c:pt idx="9">
                  <c:v>BLACKBURN NORTH PCN</c:v>
                </c:pt>
                <c:pt idx="10">
                  <c:v>BLACKPOOL NORTH PCN</c:v>
                </c:pt>
                <c:pt idx="11">
                  <c:v>GREATER PRESTON PCN</c:v>
                </c:pt>
                <c:pt idx="12">
                  <c:v>BAY PCN</c:v>
                </c:pt>
                <c:pt idx="13">
                  <c:v>BLACKBURN EAST PCN</c:v>
                </c:pt>
                <c:pt idx="14">
                  <c:v>CHORLEY EAST PCN</c:v>
                </c:pt>
                <c:pt idx="15">
                  <c:v>BARROW AND MILLOM PCN</c:v>
                </c:pt>
                <c:pt idx="16">
                  <c:v>BLACKPOOL SOUTH PCN</c:v>
                </c:pt>
                <c:pt idx="17">
                  <c:v>ICS</c:v>
                </c:pt>
                <c:pt idx="18">
                  <c:v>PENDLE EAST PCN</c:v>
                </c:pt>
                <c:pt idx="19">
                  <c:v>ROSSENDALE WEST PCN</c:v>
                </c:pt>
                <c:pt idx="20">
                  <c:v>CHORLEY CENTRAL PCN</c:v>
                </c:pt>
                <c:pt idx="21">
                  <c:v>LEYLAND PCN</c:v>
                </c:pt>
                <c:pt idx="22">
                  <c:v>LANCASTER PCN</c:v>
                </c:pt>
                <c:pt idx="23">
                  <c:v>LYTHAM ST ANNE'S &amp; ANSDELL (LSA) PCN</c:v>
                </c:pt>
                <c:pt idx="24">
                  <c:v>SKELMERSDALE PCN</c:v>
                </c:pt>
                <c:pt idx="25">
                  <c:v>CARNFORTH AND MILNTHORPE PCN</c:v>
                </c:pt>
                <c:pt idx="26">
                  <c:v>ROSSENDALE EAST PCN</c:v>
                </c:pt>
                <c:pt idx="27">
                  <c:v>BURNLEY EAST PCN</c:v>
                </c:pt>
                <c:pt idx="28">
                  <c:v>WYRE RURAL EXTENDED NEIGHBOURHOOD (WREN) PCN</c:v>
                </c:pt>
                <c:pt idx="29">
                  <c:v>FLEETWOOD PCN</c:v>
                </c:pt>
                <c:pt idx="30">
                  <c:v>WYRE INTEGRATED NEIGHBOURHOOD PCN</c:v>
                </c:pt>
                <c:pt idx="31">
                  <c:v>TORENTUM PCN</c:v>
                </c:pt>
                <c:pt idx="32">
                  <c:v>ORMSKIRK PCN</c:v>
                </c:pt>
                <c:pt idx="33">
                  <c:v>PRESTON NORTH &amp; EAST PCN</c:v>
                </c:pt>
                <c:pt idx="34">
                  <c:v>HYNDBURN RURAL PCN</c:v>
                </c:pt>
                <c:pt idx="35">
                  <c:v>SOUTH RIBBLE MEDICAL GROUP PCN</c:v>
                </c:pt>
                <c:pt idx="36">
                  <c:v>MID FURNESS PCN</c:v>
                </c:pt>
                <c:pt idx="37">
                  <c:v>NORTHERN PARISHES PCN</c:v>
                </c:pt>
                <c:pt idx="38">
                  <c:v>KENDAL PCN</c:v>
                </c:pt>
                <c:pt idx="39">
                  <c:v>RIBBLESDALE PCN</c:v>
                </c:pt>
                <c:pt idx="40">
                  <c:v>GRANGE AND LAKES PCN</c:v>
                </c:pt>
                <c:pt idx="41">
                  <c:v>WESTERN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42"/>
                <c:pt idx="0">
                  <c:v>CHORLEY AND SOUTH RIBBLE HEALTH PCN</c:v>
                </c:pt>
                <c:pt idx="1">
                  <c:v>HYNDBURN CENTRAL PCN</c:v>
                </c:pt>
                <c:pt idx="2">
                  <c:v>BLACKPOOL CENTRAL WEST PCN</c:v>
                </c:pt>
                <c:pt idx="3">
                  <c:v>DARWEN PCN</c:v>
                </c:pt>
                <c:pt idx="4">
                  <c:v>PENDLE WEST PCN</c:v>
                </c:pt>
                <c:pt idx="5">
                  <c:v>BLACKBURN WEST PCN</c:v>
                </c:pt>
                <c:pt idx="6">
                  <c:v>BURNLEY WEST PCN</c:v>
                </c:pt>
                <c:pt idx="7">
                  <c:v>BLACKPOOL CENTRAL PCN</c:v>
                </c:pt>
                <c:pt idx="8">
                  <c:v>BRIDGEDALE SOUTH RIBBLE PCN</c:v>
                </c:pt>
                <c:pt idx="9">
                  <c:v>BLACKBURN NORTH PCN</c:v>
                </c:pt>
                <c:pt idx="10">
                  <c:v>BLACKPOOL NORTH PCN</c:v>
                </c:pt>
                <c:pt idx="11">
                  <c:v>GREATER PRESTON PCN</c:v>
                </c:pt>
                <c:pt idx="12">
                  <c:v>BAY PCN</c:v>
                </c:pt>
                <c:pt idx="13">
                  <c:v>BLACKBURN EAST PCN</c:v>
                </c:pt>
                <c:pt idx="14">
                  <c:v>CHORLEY EAST PCN</c:v>
                </c:pt>
                <c:pt idx="15">
                  <c:v>BARROW AND MILLOM PCN</c:v>
                </c:pt>
                <c:pt idx="16">
                  <c:v>BLACKPOOL SOUTH PCN</c:v>
                </c:pt>
                <c:pt idx="17">
                  <c:v>ICS</c:v>
                </c:pt>
                <c:pt idx="18">
                  <c:v>PENDLE EAST PCN</c:v>
                </c:pt>
                <c:pt idx="19">
                  <c:v>ROSSENDALE WEST PCN</c:v>
                </c:pt>
                <c:pt idx="20">
                  <c:v>CHORLEY CENTRAL PCN</c:v>
                </c:pt>
                <c:pt idx="21">
                  <c:v>LEYLAND PCN</c:v>
                </c:pt>
                <c:pt idx="22">
                  <c:v>LANCASTER PCN</c:v>
                </c:pt>
                <c:pt idx="23">
                  <c:v>LYTHAM ST ANNE'S &amp; ANSDELL (LSA) PCN</c:v>
                </c:pt>
                <c:pt idx="24">
                  <c:v>SKELMERSDALE PCN</c:v>
                </c:pt>
                <c:pt idx="25">
                  <c:v>CARNFORTH AND MILNTHORPE PCN</c:v>
                </c:pt>
                <c:pt idx="26">
                  <c:v>ROSSENDALE EAST PCN</c:v>
                </c:pt>
                <c:pt idx="27">
                  <c:v>BURNLEY EAST PCN</c:v>
                </c:pt>
                <c:pt idx="28">
                  <c:v>WYRE RURAL EXTENDED NEIGHBOURHOOD (WREN) PCN</c:v>
                </c:pt>
                <c:pt idx="29">
                  <c:v>FLEETWOOD PCN</c:v>
                </c:pt>
                <c:pt idx="30">
                  <c:v>WYRE INTEGRATED NEIGHBOURHOOD PCN</c:v>
                </c:pt>
                <c:pt idx="31">
                  <c:v>TORENTUM PCN</c:v>
                </c:pt>
                <c:pt idx="32">
                  <c:v>ORMSKIRK PCN</c:v>
                </c:pt>
                <c:pt idx="33">
                  <c:v>PRESTON NORTH &amp; EAST PCN</c:v>
                </c:pt>
                <c:pt idx="34">
                  <c:v>HYNDBURN RURAL PCN</c:v>
                </c:pt>
                <c:pt idx="35">
                  <c:v>SOUTH RIBBLE MEDICAL GROUP PCN</c:v>
                </c:pt>
                <c:pt idx="36">
                  <c:v>MID FURNESS PCN</c:v>
                </c:pt>
                <c:pt idx="37">
                  <c:v>NORTHERN PARISHES PCN</c:v>
                </c:pt>
                <c:pt idx="38">
                  <c:v>KENDAL PCN</c:v>
                </c:pt>
                <c:pt idx="39">
                  <c:v>RIBBLESDALE PCN</c:v>
                </c:pt>
                <c:pt idx="40">
                  <c:v>GRANGE AND LAKES PCN</c:v>
                </c:pt>
                <c:pt idx="41">
                  <c:v>WESTERN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2"/>
                <c:pt idx="0">
                  <c:v>CHORLEY AND SOUTH RIBBLE HEALTH PCN</c:v>
                </c:pt>
                <c:pt idx="1">
                  <c:v>HYNDBURN CENTRAL PCN</c:v>
                </c:pt>
                <c:pt idx="2">
                  <c:v>BLACKPOOL CENTRAL WEST PCN</c:v>
                </c:pt>
                <c:pt idx="3">
                  <c:v>DARWEN PCN</c:v>
                </c:pt>
                <c:pt idx="4">
                  <c:v>PENDLE WEST PCN</c:v>
                </c:pt>
                <c:pt idx="5">
                  <c:v>BLACKBURN WEST PCN</c:v>
                </c:pt>
                <c:pt idx="6">
                  <c:v>BURNLEY WEST PCN</c:v>
                </c:pt>
                <c:pt idx="7">
                  <c:v>BLACKPOOL CENTRAL PCN</c:v>
                </c:pt>
                <c:pt idx="8">
                  <c:v>BRIDGEDALE SOUTH RIBBLE PCN</c:v>
                </c:pt>
                <c:pt idx="9">
                  <c:v>BLACKBURN NORTH PCN</c:v>
                </c:pt>
                <c:pt idx="10">
                  <c:v>BLACKPOOL NORTH PCN</c:v>
                </c:pt>
                <c:pt idx="11">
                  <c:v>GREATER PRESTON PCN</c:v>
                </c:pt>
                <c:pt idx="12">
                  <c:v>BAY PCN</c:v>
                </c:pt>
                <c:pt idx="13">
                  <c:v>BLACKBURN EAST PCN</c:v>
                </c:pt>
                <c:pt idx="14">
                  <c:v>CHORLEY EAST PCN</c:v>
                </c:pt>
                <c:pt idx="15">
                  <c:v>BARROW AND MILLOM PCN</c:v>
                </c:pt>
                <c:pt idx="16">
                  <c:v>BLACKPOOL SOUTH PCN</c:v>
                </c:pt>
                <c:pt idx="17">
                  <c:v>ICS</c:v>
                </c:pt>
                <c:pt idx="18">
                  <c:v>PENDLE EAST PCN</c:v>
                </c:pt>
                <c:pt idx="19">
                  <c:v>ROSSENDALE WEST PCN</c:v>
                </c:pt>
                <c:pt idx="20">
                  <c:v>CHORLEY CENTRAL PCN</c:v>
                </c:pt>
                <c:pt idx="21">
                  <c:v>LEYLAND PCN</c:v>
                </c:pt>
                <c:pt idx="22">
                  <c:v>LANCASTER PCN</c:v>
                </c:pt>
                <c:pt idx="23">
                  <c:v>LYTHAM ST ANNE'S &amp; ANSDELL (LSA) PCN</c:v>
                </c:pt>
                <c:pt idx="24">
                  <c:v>SKELMERSDALE PCN</c:v>
                </c:pt>
                <c:pt idx="25">
                  <c:v>CARNFORTH AND MILNTHORPE PCN</c:v>
                </c:pt>
                <c:pt idx="26">
                  <c:v>ROSSENDALE EAST PCN</c:v>
                </c:pt>
                <c:pt idx="27">
                  <c:v>BURNLEY EAST PCN</c:v>
                </c:pt>
                <c:pt idx="28">
                  <c:v>WYRE RURAL EXTENDED NEIGHBOURHOOD (WREN) PCN</c:v>
                </c:pt>
                <c:pt idx="29">
                  <c:v>FLEETWOOD PCN</c:v>
                </c:pt>
                <c:pt idx="30">
                  <c:v>WYRE INTEGRATED NEIGHBOURHOOD PCN</c:v>
                </c:pt>
                <c:pt idx="31">
                  <c:v>TORENTUM PCN</c:v>
                </c:pt>
                <c:pt idx="32">
                  <c:v>ORMSKIRK PCN</c:v>
                </c:pt>
                <c:pt idx="33">
                  <c:v>PRESTON NORTH &amp; EAST PCN</c:v>
                </c:pt>
                <c:pt idx="34">
                  <c:v>HYNDBURN RURAL PCN</c:v>
                </c:pt>
                <c:pt idx="35">
                  <c:v>SOUTH RIBBLE MEDICAL GROUP PCN</c:v>
                </c:pt>
                <c:pt idx="36">
                  <c:v>MID FURNESS PCN</c:v>
                </c:pt>
                <c:pt idx="37">
                  <c:v>NORTHERN PARISHES PCN</c:v>
                </c:pt>
                <c:pt idx="38">
                  <c:v>KENDAL PCN</c:v>
                </c:pt>
                <c:pt idx="39">
                  <c:v>RIBBLESDALE PCN</c:v>
                </c:pt>
                <c:pt idx="40">
                  <c:v>GRANGE AND LAKES PCN</c:v>
                </c:pt>
                <c:pt idx="41">
                  <c:v>WESTERN DALES PCN</c:v>
                </c:pt>
              </c:strCache>
            </c:strRef>
          </c:cat>
          <c:val>
            <c:numRef>
              <c:f>Sheet1!$F$2:$F$45</c:f>
              <c:numCache>
                <c:formatCode>General</c:formatCode>
                <c:ptCount val="44"/>
                <c:pt idx="0">
                  <c:v>0.56999999999999995</c:v>
                </c:pt>
                <c:pt idx="1">
                  <c:v>0.61</c:v>
                </c:pt>
                <c:pt idx="2">
                  <c:v>0.62</c:v>
                </c:pt>
                <c:pt idx="3">
                  <c:v>0.64</c:v>
                </c:pt>
                <c:pt idx="4">
                  <c:v>0.67</c:v>
                </c:pt>
                <c:pt idx="5">
                  <c:v>0.67</c:v>
                </c:pt>
                <c:pt idx="6">
                  <c:v>0.67</c:v>
                </c:pt>
                <c:pt idx="7">
                  <c:v>0.68</c:v>
                </c:pt>
                <c:pt idx="8">
                  <c:v>0.69</c:v>
                </c:pt>
                <c:pt idx="9">
                  <c:v>0.69</c:v>
                </c:pt>
                <c:pt idx="10">
                  <c:v>0.69</c:v>
                </c:pt>
                <c:pt idx="11">
                  <c:v>0.71</c:v>
                </c:pt>
                <c:pt idx="12">
                  <c:v>0.71</c:v>
                </c:pt>
                <c:pt idx="13">
                  <c:v>0.71</c:v>
                </c:pt>
                <c:pt idx="14">
                  <c:v>0.71</c:v>
                </c:pt>
                <c:pt idx="15">
                  <c:v>0.72</c:v>
                </c:pt>
                <c:pt idx="16">
                  <c:v>0.72</c:v>
                </c:pt>
                <c:pt idx="17">
                  <c:v>0.73</c:v>
                </c:pt>
                <c:pt idx="18">
                  <c:v>0.73</c:v>
                </c:pt>
                <c:pt idx="19">
                  <c:v>0.73</c:v>
                </c:pt>
                <c:pt idx="20">
                  <c:v>0.74</c:v>
                </c:pt>
                <c:pt idx="21">
                  <c:v>0.74</c:v>
                </c:pt>
                <c:pt idx="22">
                  <c:v>0.74</c:v>
                </c:pt>
                <c:pt idx="23">
                  <c:v>0.74</c:v>
                </c:pt>
                <c:pt idx="24">
                  <c:v>0.74</c:v>
                </c:pt>
                <c:pt idx="25">
                  <c:v>0.74</c:v>
                </c:pt>
                <c:pt idx="26">
                  <c:v>0.74</c:v>
                </c:pt>
                <c:pt idx="27">
                  <c:v>0.75</c:v>
                </c:pt>
                <c:pt idx="28">
                  <c:v>0.75</c:v>
                </c:pt>
                <c:pt idx="29">
                  <c:v>0.75</c:v>
                </c:pt>
                <c:pt idx="30">
                  <c:v>0.75</c:v>
                </c:pt>
                <c:pt idx="31">
                  <c:v>0.75</c:v>
                </c:pt>
                <c:pt idx="32">
                  <c:v>0.76</c:v>
                </c:pt>
                <c:pt idx="33">
                  <c:v>0.77</c:v>
                </c:pt>
                <c:pt idx="34">
                  <c:v>0.79</c:v>
                </c:pt>
                <c:pt idx="35">
                  <c:v>0.79</c:v>
                </c:pt>
                <c:pt idx="36">
                  <c:v>0.82</c:v>
                </c:pt>
                <c:pt idx="37">
                  <c:v>0.82</c:v>
                </c:pt>
                <c:pt idx="38">
                  <c:v>0.84</c:v>
                </c:pt>
                <c:pt idx="39">
                  <c:v>0.86</c:v>
                </c:pt>
                <c:pt idx="40">
                  <c:v>0.87</c:v>
                </c:pt>
                <c:pt idx="41">
                  <c:v>0.9</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42"/>
                <c:pt idx="0">
                  <c:v>CHORLEY AND SOUTH RIBBLE HEALTH PCN</c:v>
                </c:pt>
                <c:pt idx="1">
                  <c:v>HYNDBURN CENTRAL PCN</c:v>
                </c:pt>
                <c:pt idx="2">
                  <c:v>BLACKPOOL CENTRAL WEST PCN</c:v>
                </c:pt>
                <c:pt idx="3">
                  <c:v>DARWEN PCN</c:v>
                </c:pt>
                <c:pt idx="4">
                  <c:v>PENDLE WEST PCN</c:v>
                </c:pt>
                <c:pt idx="5">
                  <c:v>BLACKBURN WEST PCN</c:v>
                </c:pt>
                <c:pt idx="6">
                  <c:v>BURNLEY WEST PCN</c:v>
                </c:pt>
                <c:pt idx="7">
                  <c:v>BLACKPOOL CENTRAL PCN</c:v>
                </c:pt>
                <c:pt idx="8">
                  <c:v>BRIDGEDALE SOUTH RIBBLE PCN</c:v>
                </c:pt>
                <c:pt idx="9">
                  <c:v>BLACKBURN NORTH PCN</c:v>
                </c:pt>
                <c:pt idx="10">
                  <c:v>BLACKPOOL NORTH PCN</c:v>
                </c:pt>
                <c:pt idx="11">
                  <c:v>GREATER PRESTON PCN</c:v>
                </c:pt>
                <c:pt idx="12">
                  <c:v>BAY PCN</c:v>
                </c:pt>
                <c:pt idx="13">
                  <c:v>BLACKBURN EAST PCN</c:v>
                </c:pt>
                <c:pt idx="14">
                  <c:v>CHORLEY EAST PCN</c:v>
                </c:pt>
                <c:pt idx="15">
                  <c:v>BARROW AND MILLOM PCN</c:v>
                </c:pt>
                <c:pt idx="16">
                  <c:v>BLACKPOOL SOUTH PCN</c:v>
                </c:pt>
                <c:pt idx="17">
                  <c:v>ICS</c:v>
                </c:pt>
                <c:pt idx="18">
                  <c:v>PENDLE EAST PCN</c:v>
                </c:pt>
                <c:pt idx="19">
                  <c:v>ROSSENDALE WEST PCN</c:v>
                </c:pt>
                <c:pt idx="20">
                  <c:v>CHORLEY CENTRAL PCN</c:v>
                </c:pt>
                <c:pt idx="21">
                  <c:v>LEYLAND PCN</c:v>
                </c:pt>
                <c:pt idx="22">
                  <c:v>LANCASTER PCN</c:v>
                </c:pt>
                <c:pt idx="23">
                  <c:v>LYTHAM ST ANNE'S &amp; ANSDELL (LSA) PCN</c:v>
                </c:pt>
                <c:pt idx="24">
                  <c:v>SKELMERSDALE PCN</c:v>
                </c:pt>
                <c:pt idx="25">
                  <c:v>CARNFORTH AND MILNTHORPE PCN</c:v>
                </c:pt>
                <c:pt idx="26">
                  <c:v>ROSSENDALE EAST PCN</c:v>
                </c:pt>
                <c:pt idx="27">
                  <c:v>BURNLEY EAST PCN</c:v>
                </c:pt>
                <c:pt idx="28">
                  <c:v>WYRE RURAL EXTENDED NEIGHBOURHOOD (WREN) PCN</c:v>
                </c:pt>
                <c:pt idx="29">
                  <c:v>FLEETWOOD PCN</c:v>
                </c:pt>
                <c:pt idx="30">
                  <c:v>WYRE INTEGRATED NEIGHBOURHOOD PCN</c:v>
                </c:pt>
                <c:pt idx="31">
                  <c:v>TORENTUM PCN</c:v>
                </c:pt>
                <c:pt idx="32">
                  <c:v>ORMSKIRK PCN</c:v>
                </c:pt>
                <c:pt idx="33">
                  <c:v>PRESTON NORTH &amp; EAST PCN</c:v>
                </c:pt>
                <c:pt idx="34">
                  <c:v>HYNDBURN RURAL PCN</c:v>
                </c:pt>
                <c:pt idx="35">
                  <c:v>SOUTH RIBBLE MEDICAL GROUP PCN</c:v>
                </c:pt>
                <c:pt idx="36">
                  <c:v>MID FURNESS PCN</c:v>
                </c:pt>
                <c:pt idx="37">
                  <c:v>NORTHERN PARISHES PCN</c:v>
                </c:pt>
                <c:pt idx="38">
                  <c:v>KENDAL PCN</c:v>
                </c:pt>
                <c:pt idx="39">
                  <c:v>RIBBLESDALE PCN</c:v>
                </c:pt>
                <c:pt idx="40">
                  <c:v>GRANGE AND LAKES PCN</c:v>
                </c:pt>
                <c:pt idx="41">
                  <c:v>WESTERN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42"/>
                <c:pt idx="0">
                  <c:v>CHORLEY AND SOUTH RIBBLE HEALTH PCN</c:v>
                </c:pt>
                <c:pt idx="1">
                  <c:v>HYNDBURN CENTRAL PCN</c:v>
                </c:pt>
                <c:pt idx="2">
                  <c:v>BLACKPOOL CENTRAL WEST PCN</c:v>
                </c:pt>
                <c:pt idx="3">
                  <c:v>DARWEN PCN</c:v>
                </c:pt>
                <c:pt idx="4">
                  <c:v>PENDLE WEST PCN</c:v>
                </c:pt>
                <c:pt idx="5">
                  <c:v>BLACKBURN WEST PCN</c:v>
                </c:pt>
                <c:pt idx="6">
                  <c:v>BURNLEY WEST PCN</c:v>
                </c:pt>
                <c:pt idx="7">
                  <c:v>BLACKPOOL CENTRAL PCN</c:v>
                </c:pt>
                <c:pt idx="8">
                  <c:v>BRIDGEDALE SOUTH RIBBLE PCN</c:v>
                </c:pt>
                <c:pt idx="9">
                  <c:v>BLACKBURN NORTH PCN</c:v>
                </c:pt>
                <c:pt idx="10">
                  <c:v>BLACKPOOL NORTH PCN</c:v>
                </c:pt>
                <c:pt idx="11">
                  <c:v>GREATER PRESTON PCN</c:v>
                </c:pt>
                <c:pt idx="12">
                  <c:v>BAY PCN</c:v>
                </c:pt>
                <c:pt idx="13">
                  <c:v>BLACKBURN EAST PCN</c:v>
                </c:pt>
                <c:pt idx="14">
                  <c:v>CHORLEY EAST PCN</c:v>
                </c:pt>
                <c:pt idx="15">
                  <c:v>BARROW AND MILLOM PCN</c:v>
                </c:pt>
                <c:pt idx="16">
                  <c:v>BLACKPOOL SOUTH PCN</c:v>
                </c:pt>
                <c:pt idx="17">
                  <c:v>ICS</c:v>
                </c:pt>
                <c:pt idx="18">
                  <c:v>PENDLE EAST PCN</c:v>
                </c:pt>
                <c:pt idx="19">
                  <c:v>ROSSENDALE WEST PCN</c:v>
                </c:pt>
                <c:pt idx="20">
                  <c:v>CHORLEY CENTRAL PCN</c:v>
                </c:pt>
                <c:pt idx="21">
                  <c:v>LEYLAND PCN</c:v>
                </c:pt>
                <c:pt idx="22">
                  <c:v>LANCASTER PCN</c:v>
                </c:pt>
                <c:pt idx="23">
                  <c:v>LYTHAM ST ANNE'S &amp; ANSDELL (LSA) PCN</c:v>
                </c:pt>
                <c:pt idx="24">
                  <c:v>SKELMERSDALE PCN</c:v>
                </c:pt>
                <c:pt idx="25">
                  <c:v>CARNFORTH AND MILNTHORPE PCN</c:v>
                </c:pt>
                <c:pt idx="26">
                  <c:v>ROSSENDALE EAST PCN</c:v>
                </c:pt>
                <c:pt idx="27">
                  <c:v>BURNLEY EAST PCN</c:v>
                </c:pt>
                <c:pt idx="28">
                  <c:v>WYRE RURAL EXTENDED NEIGHBOURHOOD (WREN) PCN</c:v>
                </c:pt>
                <c:pt idx="29">
                  <c:v>FLEETWOOD PCN</c:v>
                </c:pt>
                <c:pt idx="30">
                  <c:v>WYRE INTEGRATED NEIGHBOURHOOD PCN</c:v>
                </c:pt>
                <c:pt idx="31">
                  <c:v>TORENTUM PCN</c:v>
                </c:pt>
                <c:pt idx="32">
                  <c:v>ORMSKIRK PCN</c:v>
                </c:pt>
                <c:pt idx="33">
                  <c:v>PRESTON NORTH &amp; EAST PCN</c:v>
                </c:pt>
                <c:pt idx="34">
                  <c:v>HYNDBURN RURAL PCN</c:v>
                </c:pt>
                <c:pt idx="35">
                  <c:v>SOUTH RIBBLE MEDICAL GROUP PCN</c:v>
                </c:pt>
                <c:pt idx="36">
                  <c:v>MID FURNESS PCN</c:v>
                </c:pt>
                <c:pt idx="37">
                  <c:v>NORTHERN PARISHES PCN</c:v>
                </c:pt>
                <c:pt idx="38">
                  <c:v>KENDAL PCN</c:v>
                </c:pt>
                <c:pt idx="39">
                  <c:v>RIBBLESDALE PCN</c:v>
                </c:pt>
                <c:pt idx="40">
                  <c:v>GRANGE AND LAKES PCN</c:v>
                </c:pt>
                <c:pt idx="41">
                  <c:v>WESTERN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471360"/>
        <c:axId val="1433917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2"/>
                <c:pt idx="0">
                  <c:v>CHORLEY AND SOUTH RIBBLE HEALTH PCN</c:v>
                </c:pt>
                <c:pt idx="1">
                  <c:v>HYNDBURN CENTRAL PCN</c:v>
                </c:pt>
                <c:pt idx="2">
                  <c:v>BLACKPOOL CENTRAL WEST PCN</c:v>
                </c:pt>
                <c:pt idx="3">
                  <c:v>DARWEN PCN</c:v>
                </c:pt>
                <c:pt idx="4">
                  <c:v>PENDLE WEST PCN</c:v>
                </c:pt>
                <c:pt idx="5">
                  <c:v>BLACKBURN WEST PCN</c:v>
                </c:pt>
                <c:pt idx="6">
                  <c:v>BURNLEY WEST PCN</c:v>
                </c:pt>
                <c:pt idx="7">
                  <c:v>BLACKPOOL CENTRAL PCN</c:v>
                </c:pt>
                <c:pt idx="8">
                  <c:v>BRIDGEDALE SOUTH RIBBLE PCN</c:v>
                </c:pt>
                <c:pt idx="9">
                  <c:v>BLACKBURN NORTH PCN</c:v>
                </c:pt>
                <c:pt idx="10">
                  <c:v>BLACKPOOL NORTH PCN</c:v>
                </c:pt>
                <c:pt idx="11">
                  <c:v>GREATER PRESTON PCN</c:v>
                </c:pt>
                <c:pt idx="12">
                  <c:v>BAY PCN</c:v>
                </c:pt>
                <c:pt idx="13">
                  <c:v>BLACKBURN EAST PCN</c:v>
                </c:pt>
                <c:pt idx="14">
                  <c:v>CHORLEY EAST PCN</c:v>
                </c:pt>
                <c:pt idx="15">
                  <c:v>BARROW AND MILLOM PCN</c:v>
                </c:pt>
                <c:pt idx="16">
                  <c:v>BLACKPOOL SOUTH PCN</c:v>
                </c:pt>
                <c:pt idx="17">
                  <c:v>ICS</c:v>
                </c:pt>
                <c:pt idx="18">
                  <c:v>PENDLE EAST PCN</c:v>
                </c:pt>
                <c:pt idx="19">
                  <c:v>ROSSENDALE WEST PCN</c:v>
                </c:pt>
                <c:pt idx="20">
                  <c:v>CHORLEY CENTRAL PCN</c:v>
                </c:pt>
                <c:pt idx="21">
                  <c:v>LEYLAND PCN</c:v>
                </c:pt>
                <c:pt idx="22">
                  <c:v>LANCASTER PCN</c:v>
                </c:pt>
                <c:pt idx="23">
                  <c:v>LYTHAM ST ANNE'S &amp; ANSDELL (LSA) PCN</c:v>
                </c:pt>
                <c:pt idx="24">
                  <c:v>SKELMERSDALE PCN</c:v>
                </c:pt>
                <c:pt idx="25">
                  <c:v>CARNFORTH AND MILNTHORPE PCN</c:v>
                </c:pt>
                <c:pt idx="26">
                  <c:v>ROSSENDALE EAST PCN</c:v>
                </c:pt>
                <c:pt idx="27">
                  <c:v>BURNLEY EAST PCN</c:v>
                </c:pt>
                <c:pt idx="28">
                  <c:v>WYRE RURAL EXTENDED NEIGHBOURHOOD (WREN) PCN</c:v>
                </c:pt>
                <c:pt idx="29">
                  <c:v>FLEETWOOD PCN</c:v>
                </c:pt>
                <c:pt idx="30">
                  <c:v>WYRE INTEGRATED NEIGHBOURHOOD PCN</c:v>
                </c:pt>
                <c:pt idx="31">
                  <c:v>TORENTUM PCN</c:v>
                </c:pt>
                <c:pt idx="32">
                  <c:v>ORMSKIRK PCN</c:v>
                </c:pt>
                <c:pt idx="33">
                  <c:v>PRESTON NORTH &amp; EAST PCN</c:v>
                </c:pt>
                <c:pt idx="34">
                  <c:v>HYNDBURN RURAL PCN</c:v>
                </c:pt>
                <c:pt idx="35">
                  <c:v>SOUTH RIBBLE MEDICAL GROUP PCN</c:v>
                </c:pt>
                <c:pt idx="36">
                  <c:v>MID FURNESS PCN</c:v>
                </c:pt>
                <c:pt idx="37">
                  <c:v>NORTHERN PARISHES PCN</c:v>
                </c:pt>
                <c:pt idx="38">
                  <c:v>KENDAL PCN</c:v>
                </c:pt>
                <c:pt idx="39">
                  <c:v>RIBBLESDALE PCN</c:v>
                </c:pt>
                <c:pt idx="40">
                  <c:v>GRANGE AND LAKES PCN</c:v>
                </c:pt>
                <c:pt idx="41">
                  <c:v>WESTERN DALES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42"/>
                <c:pt idx="0">
                  <c:v>CHORLEY AND SOUTH RIBBLE HEALTH PCN</c:v>
                </c:pt>
                <c:pt idx="1">
                  <c:v>HYNDBURN CENTRAL PCN</c:v>
                </c:pt>
                <c:pt idx="2">
                  <c:v>BLACKPOOL CENTRAL WEST PCN</c:v>
                </c:pt>
                <c:pt idx="3">
                  <c:v>DARWEN PCN</c:v>
                </c:pt>
                <c:pt idx="4">
                  <c:v>PENDLE WEST PCN</c:v>
                </c:pt>
                <c:pt idx="5">
                  <c:v>BLACKBURN WEST PCN</c:v>
                </c:pt>
                <c:pt idx="6">
                  <c:v>BURNLEY WEST PCN</c:v>
                </c:pt>
                <c:pt idx="7">
                  <c:v>BLACKPOOL CENTRAL PCN</c:v>
                </c:pt>
                <c:pt idx="8">
                  <c:v>BRIDGEDALE SOUTH RIBBLE PCN</c:v>
                </c:pt>
                <c:pt idx="9">
                  <c:v>BLACKBURN NORTH PCN</c:v>
                </c:pt>
                <c:pt idx="10">
                  <c:v>BLACKPOOL NORTH PCN</c:v>
                </c:pt>
                <c:pt idx="11">
                  <c:v>GREATER PRESTON PCN</c:v>
                </c:pt>
                <c:pt idx="12">
                  <c:v>BAY PCN</c:v>
                </c:pt>
                <c:pt idx="13">
                  <c:v>BLACKBURN EAST PCN</c:v>
                </c:pt>
                <c:pt idx="14">
                  <c:v>CHORLEY EAST PCN</c:v>
                </c:pt>
                <c:pt idx="15">
                  <c:v>BARROW AND MILLOM PCN</c:v>
                </c:pt>
                <c:pt idx="16">
                  <c:v>BLACKPOOL SOUTH PCN</c:v>
                </c:pt>
                <c:pt idx="17">
                  <c:v>ICS</c:v>
                </c:pt>
                <c:pt idx="18">
                  <c:v>PENDLE EAST PCN</c:v>
                </c:pt>
                <c:pt idx="19">
                  <c:v>ROSSENDALE WEST PCN</c:v>
                </c:pt>
                <c:pt idx="20">
                  <c:v>CHORLEY CENTRAL PCN</c:v>
                </c:pt>
                <c:pt idx="21">
                  <c:v>LEYLAND PCN</c:v>
                </c:pt>
                <c:pt idx="22">
                  <c:v>LANCASTER PCN</c:v>
                </c:pt>
                <c:pt idx="23">
                  <c:v>LYTHAM ST ANNE'S &amp; ANSDELL (LSA) PCN</c:v>
                </c:pt>
                <c:pt idx="24">
                  <c:v>SKELMERSDALE PCN</c:v>
                </c:pt>
                <c:pt idx="25">
                  <c:v>CARNFORTH AND MILNTHORPE PCN</c:v>
                </c:pt>
                <c:pt idx="26">
                  <c:v>ROSSENDALE EAST PCN</c:v>
                </c:pt>
                <c:pt idx="27">
                  <c:v>BURNLEY EAST PCN</c:v>
                </c:pt>
                <c:pt idx="28">
                  <c:v>WYRE RURAL EXTENDED NEIGHBOURHOOD (WREN) PCN</c:v>
                </c:pt>
                <c:pt idx="29">
                  <c:v>FLEETWOOD PCN</c:v>
                </c:pt>
                <c:pt idx="30">
                  <c:v>WYRE INTEGRATED NEIGHBOURHOOD PCN</c:v>
                </c:pt>
                <c:pt idx="31">
                  <c:v>TORENTUM PCN</c:v>
                </c:pt>
                <c:pt idx="32">
                  <c:v>ORMSKIRK PCN</c:v>
                </c:pt>
                <c:pt idx="33">
                  <c:v>PRESTON NORTH &amp; EAST PCN</c:v>
                </c:pt>
                <c:pt idx="34">
                  <c:v>HYNDBURN RURAL PCN</c:v>
                </c:pt>
                <c:pt idx="35">
                  <c:v>SOUTH RIBBLE MEDICAL GROUP PCN</c:v>
                </c:pt>
                <c:pt idx="36">
                  <c:v>MID FURNESS PCN</c:v>
                </c:pt>
                <c:pt idx="37">
                  <c:v>NORTHERN PARISHES PCN</c:v>
                </c:pt>
                <c:pt idx="38">
                  <c:v>KENDAL PCN</c:v>
                </c:pt>
                <c:pt idx="39">
                  <c:v>RIBBLESDALE PCN</c:v>
                </c:pt>
                <c:pt idx="40">
                  <c:v>GRANGE AND LAKES PCN</c:v>
                </c:pt>
                <c:pt idx="41">
                  <c:v>WESTERN DALES PCN</c:v>
                </c:pt>
              </c:strCache>
            </c:strRef>
          </c:cat>
          <c:val>
            <c:numRef>
              <c:f>Sheet1!$C$2:$C$45</c:f>
              <c:numCache>
                <c:formatCode>0%</c:formatCode>
                <c:ptCount val="44"/>
                <c:pt idx="0">
                  <c:v>0.56999999999999995</c:v>
                </c:pt>
                <c:pt idx="1">
                  <c:v>0.61</c:v>
                </c:pt>
                <c:pt idx="2">
                  <c:v>0.62</c:v>
                </c:pt>
                <c:pt idx="3">
                  <c:v>0.64</c:v>
                </c:pt>
                <c:pt idx="4">
                  <c:v>0.67</c:v>
                </c:pt>
                <c:pt idx="5">
                  <c:v>0.67</c:v>
                </c:pt>
                <c:pt idx="6">
                  <c:v>0.67</c:v>
                </c:pt>
                <c:pt idx="7">
                  <c:v>0.68</c:v>
                </c:pt>
                <c:pt idx="8">
                  <c:v>0.69</c:v>
                </c:pt>
                <c:pt idx="9">
                  <c:v>0.69</c:v>
                </c:pt>
                <c:pt idx="10">
                  <c:v>0.69</c:v>
                </c:pt>
                <c:pt idx="11">
                  <c:v>0.71</c:v>
                </c:pt>
                <c:pt idx="12">
                  <c:v>0.71</c:v>
                </c:pt>
                <c:pt idx="13">
                  <c:v>0.71</c:v>
                </c:pt>
                <c:pt idx="14">
                  <c:v>0.71</c:v>
                </c:pt>
                <c:pt idx="15">
                  <c:v>0.72</c:v>
                </c:pt>
                <c:pt idx="16">
                  <c:v>0.72</c:v>
                </c:pt>
                <c:pt idx="17">
                  <c:v>-10</c:v>
                </c:pt>
                <c:pt idx="18">
                  <c:v>0.73</c:v>
                </c:pt>
                <c:pt idx="19">
                  <c:v>0.73</c:v>
                </c:pt>
                <c:pt idx="20">
                  <c:v>0.74</c:v>
                </c:pt>
                <c:pt idx="21">
                  <c:v>0.74</c:v>
                </c:pt>
                <c:pt idx="22">
                  <c:v>0.74</c:v>
                </c:pt>
                <c:pt idx="23">
                  <c:v>0.74</c:v>
                </c:pt>
                <c:pt idx="24">
                  <c:v>0.74</c:v>
                </c:pt>
                <c:pt idx="25">
                  <c:v>0.74</c:v>
                </c:pt>
                <c:pt idx="26">
                  <c:v>0.74</c:v>
                </c:pt>
                <c:pt idx="27">
                  <c:v>0.75</c:v>
                </c:pt>
                <c:pt idx="28">
                  <c:v>0.75</c:v>
                </c:pt>
                <c:pt idx="29">
                  <c:v>0.75</c:v>
                </c:pt>
                <c:pt idx="30">
                  <c:v>0.75</c:v>
                </c:pt>
                <c:pt idx="31">
                  <c:v>0.75</c:v>
                </c:pt>
                <c:pt idx="32">
                  <c:v>0.76</c:v>
                </c:pt>
                <c:pt idx="33">
                  <c:v>0.77</c:v>
                </c:pt>
                <c:pt idx="34">
                  <c:v>0.79</c:v>
                </c:pt>
                <c:pt idx="35">
                  <c:v>0.79</c:v>
                </c:pt>
                <c:pt idx="36">
                  <c:v>0.82</c:v>
                </c:pt>
                <c:pt idx="37">
                  <c:v>0.82</c:v>
                </c:pt>
                <c:pt idx="38">
                  <c:v>0.84</c:v>
                </c:pt>
                <c:pt idx="39">
                  <c:v>0.86</c:v>
                </c:pt>
                <c:pt idx="40">
                  <c:v>0.87</c:v>
                </c:pt>
                <c:pt idx="41">
                  <c:v>0.9</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0.73</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367168"/>
        <c:axId val="143390208"/>
      </c:lineChart>
      <c:catAx>
        <c:axId val="14336716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390208"/>
        <c:crosses val="autoZero"/>
        <c:auto val="1"/>
        <c:lblAlgn val="ctr"/>
        <c:lblOffset val="100"/>
        <c:noMultiLvlLbl val="0"/>
      </c:catAx>
      <c:valAx>
        <c:axId val="1433902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367168"/>
        <c:crosses val="autoZero"/>
        <c:crossBetween val="between"/>
      </c:valAx>
      <c:valAx>
        <c:axId val="143391744"/>
        <c:scaling>
          <c:orientation val="minMax"/>
          <c:max val="1"/>
          <c:min val="0"/>
        </c:scaling>
        <c:delete val="0"/>
        <c:axPos val="r"/>
        <c:numFmt formatCode="0%" sourceLinked="1"/>
        <c:majorTickMark val="none"/>
        <c:minorTickMark val="none"/>
        <c:tickLblPos val="none"/>
        <c:spPr>
          <a:ln>
            <a:noFill/>
          </a:ln>
        </c:spPr>
        <c:crossAx val="143471360"/>
        <c:crosses val="max"/>
        <c:crossBetween val="between"/>
      </c:valAx>
      <c:catAx>
        <c:axId val="143471360"/>
        <c:scaling>
          <c:orientation val="minMax"/>
        </c:scaling>
        <c:delete val="1"/>
        <c:axPos val="b"/>
        <c:numFmt formatCode="General" sourceLinked="1"/>
        <c:majorTickMark val="out"/>
        <c:minorTickMark val="none"/>
        <c:tickLblPos val="nextTo"/>
        <c:crossAx val="1433917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28</c:v>
                </c:pt>
                <c:pt idx="1">
                  <c:v>40</c:v>
                </c:pt>
                <c:pt idx="2">
                  <c:v>20</c:v>
                </c:pt>
                <c:pt idx="3">
                  <c:v>7</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569856"/>
        <c:axId val="144571392"/>
      </c:lineChart>
      <c:catAx>
        <c:axId val="1445698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571392"/>
        <c:crosses val="autoZero"/>
        <c:auto val="1"/>
        <c:lblAlgn val="ctr"/>
        <c:lblOffset val="100"/>
        <c:noMultiLvlLbl val="0"/>
      </c:catAx>
      <c:valAx>
        <c:axId val="1445713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5698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LYTHAM ST ANNE'S &amp; ANSDELL (LSA) PCN</c:v>
                </c:pt>
                <c:pt idx="7">
                  <c:v>BAY PCN</c:v>
                </c:pt>
                <c:pt idx="8">
                  <c:v>LANCASTER PCN</c:v>
                </c:pt>
                <c:pt idx="9">
                  <c:v>ORMSKIRK PCN</c:v>
                </c:pt>
                <c:pt idx="10">
                  <c:v>ROSSENDALE WEST PCN</c:v>
                </c:pt>
                <c:pt idx="11">
                  <c:v>CHORLEY EAST PCN</c:v>
                </c:pt>
                <c:pt idx="12">
                  <c:v>PRESTON NORTH &amp; EAST PCN</c:v>
                </c:pt>
                <c:pt idx="13">
                  <c:v>HYNDBURN RURAL PCN</c:v>
                </c:pt>
                <c:pt idx="14">
                  <c:v>BLACKBURN NORTH PCN</c:v>
                </c:pt>
                <c:pt idx="15">
                  <c:v>LEYLAND PCN</c:v>
                </c:pt>
                <c:pt idx="16">
                  <c:v>PENDLE EAST PCN</c:v>
                </c:pt>
                <c:pt idx="17">
                  <c:v>BLACKPOOL CENTRAL PCN</c:v>
                </c:pt>
                <c:pt idx="18">
                  <c:v>CHORLEY CENTRAL PCN</c:v>
                </c:pt>
                <c:pt idx="19">
                  <c:v>BLACKPOOL CENTRAL WEST PCN</c:v>
                </c:pt>
                <c:pt idx="20">
                  <c:v>ICS</c:v>
                </c:pt>
                <c:pt idx="21">
                  <c:v>GREATER PRESTON PCN</c:v>
                </c:pt>
                <c:pt idx="22">
                  <c:v>BRIDGEDALE SOUTH RIBBLE PCN</c:v>
                </c:pt>
                <c:pt idx="23">
                  <c:v>ROSSENDALE EAST PCN</c:v>
                </c:pt>
                <c:pt idx="24">
                  <c:v>SOUTH RIBBLE MEDICAL GROUP PCN</c:v>
                </c:pt>
                <c:pt idx="25">
                  <c:v>RIBBLESDALE PCN</c:v>
                </c:pt>
                <c:pt idx="26">
                  <c:v>BARROW AND MILLOM PCN</c:v>
                </c:pt>
                <c:pt idx="27">
                  <c:v>WYRE RURAL EXTENDED NEIGHBOURHOOD (WREN) PCN</c:v>
                </c:pt>
                <c:pt idx="28">
                  <c:v>BURNLEY EAST PCN</c:v>
                </c:pt>
                <c:pt idx="29">
                  <c:v>NORTHERN PARISHES PCN</c:v>
                </c:pt>
                <c:pt idx="30">
                  <c:v>WYRE INTEGRATED NEIGHBOURHOOD PCN</c:v>
                </c:pt>
                <c:pt idx="31">
                  <c:v>BLACKBURN EAST PCN</c:v>
                </c:pt>
                <c:pt idx="32">
                  <c:v>FLEETWOOD PCN</c:v>
                </c:pt>
                <c:pt idx="33">
                  <c:v>DARWEN PCN</c:v>
                </c:pt>
                <c:pt idx="34">
                  <c:v>BLACKBURN WEST PCN</c:v>
                </c:pt>
                <c:pt idx="35">
                  <c:v>CARNFORTH AND MILNTHORPE PCN</c:v>
                </c:pt>
                <c:pt idx="36">
                  <c:v>TORENTUM PCN</c:v>
                </c:pt>
                <c:pt idx="37">
                  <c:v>BLACKPOOL SOUTH PCN</c:v>
                </c:pt>
                <c:pt idx="38">
                  <c:v>KENDAL PCN</c:v>
                </c:pt>
                <c:pt idx="39">
                  <c:v>MID FURNESS PCN</c:v>
                </c:pt>
                <c:pt idx="40">
                  <c:v>GRANGE AND LAKES PCN</c:v>
                </c:pt>
                <c:pt idx="41">
                  <c:v>WESTERN DALES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LYTHAM ST ANNE'S &amp; ANSDELL (LSA) PCN</c:v>
                </c:pt>
                <c:pt idx="7">
                  <c:v>BAY PCN</c:v>
                </c:pt>
                <c:pt idx="8">
                  <c:v>LANCASTER PCN</c:v>
                </c:pt>
                <c:pt idx="9">
                  <c:v>ORMSKIRK PCN</c:v>
                </c:pt>
                <c:pt idx="10">
                  <c:v>ROSSENDALE WEST PCN</c:v>
                </c:pt>
                <c:pt idx="11">
                  <c:v>CHORLEY EAST PCN</c:v>
                </c:pt>
                <c:pt idx="12">
                  <c:v>PRESTON NORTH &amp; EAST PCN</c:v>
                </c:pt>
                <c:pt idx="13">
                  <c:v>HYNDBURN RURAL PCN</c:v>
                </c:pt>
                <c:pt idx="14">
                  <c:v>BLACKBURN NORTH PCN</c:v>
                </c:pt>
                <c:pt idx="15">
                  <c:v>LEYLAND PCN</c:v>
                </c:pt>
                <c:pt idx="16">
                  <c:v>PENDLE EAST PCN</c:v>
                </c:pt>
                <c:pt idx="17">
                  <c:v>BLACKPOOL CENTRAL PCN</c:v>
                </c:pt>
                <c:pt idx="18">
                  <c:v>CHORLEY CENTRAL PCN</c:v>
                </c:pt>
                <c:pt idx="19">
                  <c:v>BLACKPOOL CENTRAL WEST PCN</c:v>
                </c:pt>
                <c:pt idx="20">
                  <c:v>ICS</c:v>
                </c:pt>
                <c:pt idx="21">
                  <c:v>GREATER PRESTON PCN</c:v>
                </c:pt>
                <c:pt idx="22">
                  <c:v>BRIDGEDALE SOUTH RIBBLE PCN</c:v>
                </c:pt>
                <c:pt idx="23">
                  <c:v>ROSSENDALE EAST PCN</c:v>
                </c:pt>
                <c:pt idx="24">
                  <c:v>SOUTH RIBBLE MEDICAL GROUP PCN</c:v>
                </c:pt>
                <c:pt idx="25">
                  <c:v>RIBBLESDALE PCN</c:v>
                </c:pt>
                <c:pt idx="26">
                  <c:v>BARROW AND MILLOM PCN</c:v>
                </c:pt>
                <c:pt idx="27">
                  <c:v>WYRE RURAL EXTENDED NEIGHBOURHOOD (WREN) PCN</c:v>
                </c:pt>
                <c:pt idx="28">
                  <c:v>BURNLEY EAST PCN</c:v>
                </c:pt>
                <c:pt idx="29">
                  <c:v>NORTHERN PARISHES PCN</c:v>
                </c:pt>
                <c:pt idx="30">
                  <c:v>WYRE INTEGRATED NEIGHBOURHOOD PCN</c:v>
                </c:pt>
                <c:pt idx="31">
                  <c:v>BLACKBURN EAST PCN</c:v>
                </c:pt>
                <c:pt idx="32">
                  <c:v>FLEETWOOD PCN</c:v>
                </c:pt>
                <c:pt idx="33">
                  <c:v>DARWEN PCN</c:v>
                </c:pt>
                <c:pt idx="34">
                  <c:v>BLACKBURN WEST PCN</c:v>
                </c:pt>
                <c:pt idx="35">
                  <c:v>CARNFORTH AND MILNTHORPE PCN</c:v>
                </c:pt>
                <c:pt idx="36">
                  <c:v>TORENTUM PCN</c:v>
                </c:pt>
                <c:pt idx="37">
                  <c:v>BLACKPOOL SOUTH PCN</c:v>
                </c:pt>
                <c:pt idx="38">
                  <c:v>KENDAL PCN</c:v>
                </c:pt>
                <c:pt idx="39">
                  <c:v>MID FURNESS PCN</c:v>
                </c:pt>
                <c:pt idx="40">
                  <c:v>GRANGE AND LAKES PCN</c:v>
                </c:pt>
                <c:pt idx="41">
                  <c:v>WESTERN DALES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LYTHAM ST ANNE'S &amp; ANSDELL (LSA) PCN</c:v>
                </c:pt>
                <c:pt idx="7">
                  <c:v>BAY PCN</c:v>
                </c:pt>
                <c:pt idx="8">
                  <c:v>LANCASTER PCN</c:v>
                </c:pt>
                <c:pt idx="9">
                  <c:v>ORMSKIRK PCN</c:v>
                </c:pt>
                <c:pt idx="10">
                  <c:v>ROSSENDALE WEST PCN</c:v>
                </c:pt>
                <c:pt idx="11">
                  <c:v>CHORLEY EAST PCN</c:v>
                </c:pt>
                <c:pt idx="12">
                  <c:v>PRESTON NORTH &amp; EAST PCN</c:v>
                </c:pt>
                <c:pt idx="13">
                  <c:v>HYNDBURN RURAL PCN</c:v>
                </c:pt>
                <c:pt idx="14">
                  <c:v>BLACKBURN NORTH PCN</c:v>
                </c:pt>
                <c:pt idx="15">
                  <c:v>LEYLAND PCN</c:v>
                </c:pt>
                <c:pt idx="16">
                  <c:v>PENDLE EAST PCN</c:v>
                </c:pt>
                <c:pt idx="17">
                  <c:v>BLACKPOOL CENTRAL PCN</c:v>
                </c:pt>
                <c:pt idx="18">
                  <c:v>CHORLEY CENTRAL PCN</c:v>
                </c:pt>
                <c:pt idx="19">
                  <c:v>BLACKPOOL CENTRAL WEST PCN</c:v>
                </c:pt>
                <c:pt idx="20">
                  <c:v>ICS</c:v>
                </c:pt>
                <c:pt idx="21">
                  <c:v>GREATER PRESTON PCN</c:v>
                </c:pt>
                <c:pt idx="22">
                  <c:v>BRIDGEDALE SOUTH RIBBLE PCN</c:v>
                </c:pt>
                <c:pt idx="23">
                  <c:v>ROSSENDALE EAST PCN</c:v>
                </c:pt>
                <c:pt idx="24">
                  <c:v>SOUTH RIBBLE MEDICAL GROUP PCN</c:v>
                </c:pt>
                <c:pt idx="25">
                  <c:v>RIBBLESDALE PCN</c:v>
                </c:pt>
                <c:pt idx="26">
                  <c:v>BARROW AND MILLOM PCN</c:v>
                </c:pt>
                <c:pt idx="27">
                  <c:v>WYRE RURAL EXTENDED NEIGHBOURHOOD (WREN) PCN</c:v>
                </c:pt>
                <c:pt idx="28">
                  <c:v>BURNLEY EAST PCN</c:v>
                </c:pt>
                <c:pt idx="29">
                  <c:v>NORTHERN PARISHES PCN</c:v>
                </c:pt>
                <c:pt idx="30">
                  <c:v>WYRE INTEGRATED NEIGHBOURHOOD PCN</c:v>
                </c:pt>
                <c:pt idx="31">
                  <c:v>BLACKBURN EAST PCN</c:v>
                </c:pt>
                <c:pt idx="32">
                  <c:v>FLEETWOOD PCN</c:v>
                </c:pt>
                <c:pt idx="33">
                  <c:v>DARWEN PCN</c:v>
                </c:pt>
                <c:pt idx="34">
                  <c:v>BLACKBURN WEST PCN</c:v>
                </c:pt>
                <c:pt idx="35">
                  <c:v>CARNFORTH AND MILNTHORPE PCN</c:v>
                </c:pt>
                <c:pt idx="36">
                  <c:v>TORENTUM PCN</c:v>
                </c:pt>
                <c:pt idx="37">
                  <c:v>BLACKPOOL SOUTH PCN</c:v>
                </c:pt>
                <c:pt idx="38">
                  <c:v>KENDAL PCN</c:v>
                </c:pt>
                <c:pt idx="39">
                  <c:v>MID FURNESS PCN</c:v>
                </c:pt>
                <c:pt idx="40">
                  <c:v>GRANGE AND LAKES PCN</c:v>
                </c:pt>
                <c:pt idx="41">
                  <c:v>WESTERN DALES PCN</c:v>
                </c:pt>
              </c:strCache>
            </c:strRef>
          </c:cat>
          <c:val>
            <c:numRef>
              <c:f>Sheet1!$F$2:$F$45</c:f>
              <c:numCache>
                <c:formatCode>General</c:formatCode>
                <c:ptCount val="44"/>
                <c:pt idx="0">
                  <c:v>0.48</c:v>
                </c:pt>
                <c:pt idx="1">
                  <c:v>0.53</c:v>
                </c:pt>
                <c:pt idx="2">
                  <c:v>0.55000000000000004</c:v>
                </c:pt>
                <c:pt idx="3">
                  <c:v>0.55000000000000004</c:v>
                </c:pt>
                <c:pt idx="4">
                  <c:v>0.59</c:v>
                </c:pt>
                <c:pt idx="5">
                  <c:v>0.61</c:v>
                </c:pt>
                <c:pt idx="6">
                  <c:v>0.62</c:v>
                </c:pt>
                <c:pt idx="7">
                  <c:v>0.62</c:v>
                </c:pt>
                <c:pt idx="8">
                  <c:v>0.63</c:v>
                </c:pt>
                <c:pt idx="9">
                  <c:v>0.63</c:v>
                </c:pt>
                <c:pt idx="10">
                  <c:v>0.63</c:v>
                </c:pt>
                <c:pt idx="11">
                  <c:v>0.63</c:v>
                </c:pt>
                <c:pt idx="12">
                  <c:v>0.63</c:v>
                </c:pt>
                <c:pt idx="13">
                  <c:v>0.65</c:v>
                </c:pt>
                <c:pt idx="14">
                  <c:v>0.65</c:v>
                </c:pt>
                <c:pt idx="15">
                  <c:v>0.66</c:v>
                </c:pt>
                <c:pt idx="16">
                  <c:v>0.66</c:v>
                </c:pt>
                <c:pt idx="17">
                  <c:v>0.66</c:v>
                </c:pt>
                <c:pt idx="18">
                  <c:v>0.67</c:v>
                </c:pt>
                <c:pt idx="19">
                  <c:v>0.67</c:v>
                </c:pt>
                <c:pt idx="20">
                  <c:v>0.68</c:v>
                </c:pt>
                <c:pt idx="21">
                  <c:v>0.68</c:v>
                </c:pt>
                <c:pt idx="22">
                  <c:v>0.69</c:v>
                </c:pt>
                <c:pt idx="23">
                  <c:v>0.69</c:v>
                </c:pt>
                <c:pt idx="24">
                  <c:v>0.7</c:v>
                </c:pt>
                <c:pt idx="25">
                  <c:v>0.71</c:v>
                </c:pt>
                <c:pt idx="26">
                  <c:v>0.71</c:v>
                </c:pt>
                <c:pt idx="27">
                  <c:v>0.72</c:v>
                </c:pt>
                <c:pt idx="28">
                  <c:v>0.73</c:v>
                </c:pt>
                <c:pt idx="29">
                  <c:v>0.73</c:v>
                </c:pt>
                <c:pt idx="30">
                  <c:v>0.73</c:v>
                </c:pt>
                <c:pt idx="31">
                  <c:v>0.74</c:v>
                </c:pt>
                <c:pt idx="32">
                  <c:v>0.74</c:v>
                </c:pt>
                <c:pt idx="33">
                  <c:v>0.74</c:v>
                </c:pt>
                <c:pt idx="34">
                  <c:v>0.75</c:v>
                </c:pt>
                <c:pt idx="35">
                  <c:v>0.75</c:v>
                </c:pt>
                <c:pt idx="36">
                  <c:v>0.76</c:v>
                </c:pt>
                <c:pt idx="37">
                  <c:v>0.77</c:v>
                </c:pt>
                <c:pt idx="38">
                  <c:v>0.78</c:v>
                </c:pt>
                <c:pt idx="39">
                  <c:v>0.82</c:v>
                </c:pt>
                <c:pt idx="40">
                  <c:v>0.84</c:v>
                </c:pt>
                <c:pt idx="41">
                  <c:v>0.88</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LYTHAM ST ANNE'S &amp; ANSDELL (LSA) PCN</c:v>
                </c:pt>
                <c:pt idx="7">
                  <c:v>BAY PCN</c:v>
                </c:pt>
                <c:pt idx="8">
                  <c:v>LANCASTER PCN</c:v>
                </c:pt>
                <c:pt idx="9">
                  <c:v>ORMSKIRK PCN</c:v>
                </c:pt>
                <c:pt idx="10">
                  <c:v>ROSSENDALE WEST PCN</c:v>
                </c:pt>
                <c:pt idx="11">
                  <c:v>CHORLEY EAST PCN</c:v>
                </c:pt>
                <c:pt idx="12">
                  <c:v>PRESTON NORTH &amp; EAST PCN</c:v>
                </c:pt>
                <c:pt idx="13">
                  <c:v>HYNDBURN RURAL PCN</c:v>
                </c:pt>
                <c:pt idx="14">
                  <c:v>BLACKBURN NORTH PCN</c:v>
                </c:pt>
                <c:pt idx="15">
                  <c:v>LEYLAND PCN</c:v>
                </c:pt>
                <c:pt idx="16">
                  <c:v>PENDLE EAST PCN</c:v>
                </c:pt>
                <c:pt idx="17">
                  <c:v>BLACKPOOL CENTRAL PCN</c:v>
                </c:pt>
                <c:pt idx="18">
                  <c:v>CHORLEY CENTRAL PCN</c:v>
                </c:pt>
                <c:pt idx="19">
                  <c:v>BLACKPOOL CENTRAL WEST PCN</c:v>
                </c:pt>
                <c:pt idx="20">
                  <c:v>ICS</c:v>
                </c:pt>
                <c:pt idx="21">
                  <c:v>GREATER PRESTON PCN</c:v>
                </c:pt>
                <c:pt idx="22">
                  <c:v>BRIDGEDALE SOUTH RIBBLE PCN</c:v>
                </c:pt>
                <c:pt idx="23">
                  <c:v>ROSSENDALE EAST PCN</c:v>
                </c:pt>
                <c:pt idx="24">
                  <c:v>SOUTH RIBBLE MEDICAL GROUP PCN</c:v>
                </c:pt>
                <c:pt idx="25">
                  <c:v>RIBBLESDALE PCN</c:v>
                </c:pt>
                <c:pt idx="26">
                  <c:v>BARROW AND MILLOM PCN</c:v>
                </c:pt>
                <c:pt idx="27">
                  <c:v>WYRE RURAL EXTENDED NEIGHBOURHOOD (WREN) PCN</c:v>
                </c:pt>
                <c:pt idx="28">
                  <c:v>BURNLEY EAST PCN</c:v>
                </c:pt>
                <c:pt idx="29">
                  <c:v>NORTHERN PARISHES PCN</c:v>
                </c:pt>
                <c:pt idx="30">
                  <c:v>WYRE INTEGRATED NEIGHBOURHOOD PCN</c:v>
                </c:pt>
                <c:pt idx="31">
                  <c:v>BLACKBURN EAST PCN</c:v>
                </c:pt>
                <c:pt idx="32">
                  <c:v>FLEETWOOD PCN</c:v>
                </c:pt>
                <c:pt idx="33">
                  <c:v>DARWEN PCN</c:v>
                </c:pt>
                <c:pt idx="34">
                  <c:v>BLACKBURN WEST PCN</c:v>
                </c:pt>
                <c:pt idx="35">
                  <c:v>CARNFORTH AND MILNTHORPE PCN</c:v>
                </c:pt>
                <c:pt idx="36">
                  <c:v>TORENTUM PCN</c:v>
                </c:pt>
                <c:pt idx="37">
                  <c:v>BLACKPOOL SOUTH PCN</c:v>
                </c:pt>
                <c:pt idx="38">
                  <c:v>KENDAL PCN</c:v>
                </c:pt>
                <c:pt idx="39">
                  <c:v>MID FURNESS PCN</c:v>
                </c:pt>
                <c:pt idx="40">
                  <c:v>GRANGE AND LAKES PCN</c:v>
                </c:pt>
                <c:pt idx="41">
                  <c:v>WESTERN DALES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LYTHAM ST ANNE'S &amp; ANSDELL (LSA) PCN</c:v>
                </c:pt>
                <c:pt idx="7">
                  <c:v>BAY PCN</c:v>
                </c:pt>
                <c:pt idx="8">
                  <c:v>LANCASTER PCN</c:v>
                </c:pt>
                <c:pt idx="9">
                  <c:v>ORMSKIRK PCN</c:v>
                </c:pt>
                <c:pt idx="10">
                  <c:v>ROSSENDALE WEST PCN</c:v>
                </c:pt>
                <c:pt idx="11">
                  <c:v>CHORLEY EAST PCN</c:v>
                </c:pt>
                <c:pt idx="12">
                  <c:v>PRESTON NORTH &amp; EAST PCN</c:v>
                </c:pt>
                <c:pt idx="13">
                  <c:v>HYNDBURN RURAL PCN</c:v>
                </c:pt>
                <c:pt idx="14">
                  <c:v>BLACKBURN NORTH PCN</c:v>
                </c:pt>
                <c:pt idx="15">
                  <c:v>LEYLAND PCN</c:v>
                </c:pt>
                <c:pt idx="16">
                  <c:v>PENDLE EAST PCN</c:v>
                </c:pt>
                <c:pt idx="17">
                  <c:v>BLACKPOOL CENTRAL PCN</c:v>
                </c:pt>
                <c:pt idx="18">
                  <c:v>CHORLEY CENTRAL PCN</c:v>
                </c:pt>
                <c:pt idx="19">
                  <c:v>BLACKPOOL CENTRAL WEST PCN</c:v>
                </c:pt>
                <c:pt idx="20">
                  <c:v>ICS</c:v>
                </c:pt>
                <c:pt idx="21">
                  <c:v>GREATER PRESTON PCN</c:v>
                </c:pt>
                <c:pt idx="22">
                  <c:v>BRIDGEDALE SOUTH RIBBLE PCN</c:v>
                </c:pt>
                <c:pt idx="23">
                  <c:v>ROSSENDALE EAST PCN</c:v>
                </c:pt>
                <c:pt idx="24">
                  <c:v>SOUTH RIBBLE MEDICAL GROUP PCN</c:v>
                </c:pt>
                <c:pt idx="25">
                  <c:v>RIBBLESDALE PCN</c:v>
                </c:pt>
                <c:pt idx="26">
                  <c:v>BARROW AND MILLOM PCN</c:v>
                </c:pt>
                <c:pt idx="27">
                  <c:v>WYRE RURAL EXTENDED NEIGHBOURHOOD (WREN) PCN</c:v>
                </c:pt>
                <c:pt idx="28">
                  <c:v>BURNLEY EAST PCN</c:v>
                </c:pt>
                <c:pt idx="29">
                  <c:v>NORTHERN PARISHES PCN</c:v>
                </c:pt>
                <c:pt idx="30">
                  <c:v>WYRE INTEGRATED NEIGHBOURHOOD PCN</c:v>
                </c:pt>
                <c:pt idx="31">
                  <c:v>BLACKBURN EAST PCN</c:v>
                </c:pt>
                <c:pt idx="32">
                  <c:v>FLEETWOOD PCN</c:v>
                </c:pt>
                <c:pt idx="33">
                  <c:v>DARWEN PCN</c:v>
                </c:pt>
                <c:pt idx="34">
                  <c:v>BLACKBURN WEST PCN</c:v>
                </c:pt>
                <c:pt idx="35">
                  <c:v>CARNFORTH AND MILNTHORPE PCN</c:v>
                </c:pt>
                <c:pt idx="36">
                  <c:v>TORENTUM PCN</c:v>
                </c:pt>
                <c:pt idx="37">
                  <c:v>BLACKPOOL SOUTH PCN</c:v>
                </c:pt>
                <c:pt idx="38">
                  <c:v>KENDAL PCN</c:v>
                </c:pt>
                <c:pt idx="39">
                  <c:v>MID FURNESS PCN</c:v>
                </c:pt>
                <c:pt idx="40">
                  <c:v>GRANGE AND LAKES PCN</c:v>
                </c:pt>
                <c:pt idx="41">
                  <c:v>WESTERN DALES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208448"/>
        <c:axId val="14520665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LYTHAM ST ANNE'S &amp; ANSDELL (LSA) PCN</c:v>
                </c:pt>
                <c:pt idx="7">
                  <c:v>BAY PCN</c:v>
                </c:pt>
                <c:pt idx="8">
                  <c:v>LANCASTER PCN</c:v>
                </c:pt>
                <c:pt idx="9">
                  <c:v>ORMSKIRK PCN</c:v>
                </c:pt>
                <c:pt idx="10">
                  <c:v>ROSSENDALE WEST PCN</c:v>
                </c:pt>
                <c:pt idx="11">
                  <c:v>CHORLEY EAST PCN</c:v>
                </c:pt>
                <c:pt idx="12">
                  <c:v>PRESTON NORTH &amp; EAST PCN</c:v>
                </c:pt>
                <c:pt idx="13">
                  <c:v>HYNDBURN RURAL PCN</c:v>
                </c:pt>
                <c:pt idx="14">
                  <c:v>BLACKBURN NORTH PCN</c:v>
                </c:pt>
                <c:pt idx="15">
                  <c:v>LEYLAND PCN</c:v>
                </c:pt>
                <c:pt idx="16">
                  <c:v>PENDLE EAST PCN</c:v>
                </c:pt>
                <c:pt idx="17">
                  <c:v>BLACKPOOL CENTRAL PCN</c:v>
                </c:pt>
                <c:pt idx="18">
                  <c:v>CHORLEY CENTRAL PCN</c:v>
                </c:pt>
                <c:pt idx="19">
                  <c:v>BLACKPOOL CENTRAL WEST PCN</c:v>
                </c:pt>
                <c:pt idx="20">
                  <c:v>ICS</c:v>
                </c:pt>
                <c:pt idx="21">
                  <c:v>GREATER PRESTON PCN</c:v>
                </c:pt>
                <c:pt idx="22">
                  <c:v>BRIDGEDALE SOUTH RIBBLE PCN</c:v>
                </c:pt>
                <c:pt idx="23">
                  <c:v>ROSSENDALE EAST PCN</c:v>
                </c:pt>
                <c:pt idx="24">
                  <c:v>SOUTH RIBBLE MEDICAL GROUP PCN</c:v>
                </c:pt>
                <c:pt idx="25">
                  <c:v>RIBBLESDALE PCN</c:v>
                </c:pt>
                <c:pt idx="26">
                  <c:v>BARROW AND MILLOM PCN</c:v>
                </c:pt>
                <c:pt idx="27">
                  <c:v>WYRE RURAL EXTENDED NEIGHBOURHOOD (WREN) PCN</c:v>
                </c:pt>
                <c:pt idx="28">
                  <c:v>BURNLEY EAST PCN</c:v>
                </c:pt>
                <c:pt idx="29">
                  <c:v>NORTHERN PARISHES PCN</c:v>
                </c:pt>
                <c:pt idx="30">
                  <c:v>WYRE INTEGRATED NEIGHBOURHOOD PCN</c:v>
                </c:pt>
                <c:pt idx="31">
                  <c:v>BLACKBURN EAST PCN</c:v>
                </c:pt>
                <c:pt idx="32">
                  <c:v>FLEETWOOD PCN</c:v>
                </c:pt>
                <c:pt idx="33">
                  <c:v>DARWEN PCN</c:v>
                </c:pt>
                <c:pt idx="34">
                  <c:v>BLACKBURN WEST PCN</c:v>
                </c:pt>
                <c:pt idx="35">
                  <c:v>CARNFORTH AND MILNTHORPE PCN</c:v>
                </c:pt>
                <c:pt idx="36">
                  <c:v>TORENTUM PCN</c:v>
                </c:pt>
                <c:pt idx="37">
                  <c:v>BLACKPOOL SOUTH PCN</c:v>
                </c:pt>
                <c:pt idx="38">
                  <c:v>KENDAL PCN</c:v>
                </c:pt>
                <c:pt idx="39">
                  <c:v>MID FURNESS PCN</c:v>
                </c:pt>
                <c:pt idx="40">
                  <c:v>GRANGE AND LAKES PCN</c:v>
                </c:pt>
                <c:pt idx="41">
                  <c:v>WESTERN DALES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42"/>
                <c:pt idx="0">
                  <c:v>CHORLEY AND SOUTH RIBBLE HEALTH PCN</c:v>
                </c:pt>
                <c:pt idx="1">
                  <c:v>HYNDBURN CENTRAL PCN</c:v>
                </c:pt>
                <c:pt idx="2">
                  <c:v>PENDLE WEST PCN</c:v>
                </c:pt>
                <c:pt idx="3">
                  <c:v>SKELMERSDALE PCN</c:v>
                </c:pt>
                <c:pt idx="4">
                  <c:v>BURNLEY WEST PCN</c:v>
                </c:pt>
                <c:pt idx="5">
                  <c:v>BLACKPOOL NORTH PCN</c:v>
                </c:pt>
                <c:pt idx="6">
                  <c:v>LYTHAM ST ANNE'S &amp; ANSDELL (LSA) PCN</c:v>
                </c:pt>
                <c:pt idx="7">
                  <c:v>BAY PCN</c:v>
                </c:pt>
                <c:pt idx="8">
                  <c:v>LANCASTER PCN</c:v>
                </c:pt>
                <c:pt idx="9">
                  <c:v>ORMSKIRK PCN</c:v>
                </c:pt>
                <c:pt idx="10">
                  <c:v>ROSSENDALE WEST PCN</c:v>
                </c:pt>
                <c:pt idx="11">
                  <c:v>CHORLEY EAST PCN</c:v>
                </c:pt>
                <c:pt idx="12">
                  <c:v>PRESTON NORTH &amp; EAST PCN</c:v>
                </c:pt>
                <c:pt idx="13">
                  <c:v>HYNDBURN RURAL PCN</c:v>
                </c:pt>
                <c:pt idx="14">
                  <c:v>BLACKBURN NORTH PCN</c:v>
                </c:pt>
                <c:pt idx="15">
                  <c:v>LEYLAND PCN</c:v>
                </c:pt>
                <c:pt idx="16">
                  <c:v>PENDLE EAST PCN</c:v>
                </c:pt>
                <c:pt idx="17">
                  <c:v>BLACKPOOL CENTRAL PCN</c:v>
                </c:pt>
                <c:pt idx="18">
                  <c:v>CHORLEY CENTRAL PCN</c:v>
                </c:pt>
                <c:pt idx="19">
                  <c:v>BLACKPOOL CENTRAL WEST PCN</c:v>
                </c:pt>
                <c:pt idx="20">
                  <c:v>ICS</c:v>
                </c:pt>
                <c:pt idx="21">
                  <c:v>GREATER PRESTON PCN</c:v>
                </c:pt>
                <c:pt idx="22">
                  <c:v>BRIDGEDALE SOUTH RIBBLE PCN</c:v>
                </c:pt>
                <c:pt idx="23">
                  <c:v>ROSSENDALE EAST PCN</c:v>
                </c:pt>
                <c:pt idx="24">
                  <c:v>SOUTH RIBBLE MEDICAL GROUP PCN</c:v>
                </c:pt>
                <c:pt idx="25">
                  <c:v>RIBBLESDALE PCN</c:v>
                </c:pt>
                <c:pt idx="26">
                  <c:v>BARROW AND MILLOM PCN</c:v>
                </c:pt>
                <c:pt idx="27">
                  <c:v>WYRE RURAL EXTENDED NEIGHBOURHOOD (WREN) PCN</c:v>
                </c:pt>
                <c:pt idx="28">
                  <c:v>BURNLEY EAST PCN</c:v>
                </c:pt>
                <c:pt idx="29">
                  <c:v>NORTHERN PARISHES PCN</c:v>
                </c:pt>
                <c:pt idx="30">
                  <c:v>WYRE INTEGRATED NEIGHBOURHOOD PCN</c:v>
                </c:pt>
                <c:pt idx="31">
                  <c:v>BLACKBURN EAST PCN</c:v>
                </c:pt>
                <c:pt idx="32">
                  <c:v>FLEETWOOD PCN</c:v>
                </c:pt>
                <c:pt idx="33">
                  <c:v>DARWEN PCN</c:v>
                </c:pt>
                <c:pt idx="34">
                  <c:v>BLACKBURN WEST PCN</c:v>
                </c:pt>
                <c:pt idx="35">
                  <c:v>CARNFORTH AND MILNTHORPE PCN</c:v>
                </c:pt>
                <c:pt idx="36">
                  <c:v>TORENTUM PCN</c:v>
                </c:pt>
                <c:pt idx="37">
                  <c:v>BLACKPOOL SOUTH PCN</c:v>
                </c:pt>
                <c:pt idx="38">
                  <c:v>KENDAL PCN</c:v>
                </c:pt>
                <c:pt idx="39">
                  <c:v>MID FURNESS PCN</c:v>
                </c:pt>
                <c:pt idx="40">
                  <c:v>GRANGE AND LAKES PCN</c:v>
                </c:pt>
                <c:pt idx="41">
                  <c:v>WESTERN DALES PCN</c:v>
                </c:pt>
              </c:strCache>
            </c:strRef>
          </c:cat>
          <c:val>
            <c:numRef>
              <c:f>Sheet1!$C$2:$C$45</c:f>
              <c:numCache>
                <c:formatCode>0%</c:formatCode>
                <c:ptCount val="44"/>
                <c:pt idx="0">
                  <c:v>0.48</c:v>
                </c:pt>
                <c:pt idx="1">
                  <c:v>0.53</c:v>
                </c:pt>
                <c:pt idx="2">
                  <c:v>0.55000000000000004</c:v>
                </c:pt>
                <c:pt idx="3">
                  <c:v>0.55000000000000004</c:v>
                </c:pt>
                <c:pt idx="4">
                  <c:v>0.59</c:v>
                </c:pt>
                <c:pt idx="5">
                  <c:v>0.61</c:v>
                </c:pt>
                <c:pt idx="6">
                  <c:v>0.62</c:v>
                </c:pt>
                <c:pt idx="7">
                  <c:v>0.62</c:v>
                </c:pt>
                <c:pt idx="8">
                  <c:v>0.63</c:v>
                </c:pt>
                <c:pt idx="9">
                  <c:v>0.63</c:v>
                </c:pt>
                <c:pt idx="10">
                  <c:v>0.63</c:v>
                </c:pt>
                <c:pt idx="11">
                  <c:v>0.63</c:v>
                </c:pt>
                <c:pt idx="12">
                  <c:v>0.63</c:v>
                </c:pt>
                <c:pt idx="13">
                  <c:v>0.65</c:v>
                </c:pt>
                <c:pt idx="14">
                  <c:v>0.65</c:v>
                </c:pt>
                <c:pt idx="15">
                  <c:v>0.66</c:v>
                </c:pt>
                <c:pt idx="16">
                  <c:v>0.66</c:v>
                </c:pt>
                <c:pt idx="17">
                  <c:v>0.66</c:v>
                </c:pt>
                <c:pt idx="18">
                  <c:v>0.67</c:v>
                </c:pt>
                <c:pt idx="19">
                  <c:v>0.67</c:v>
                </c:pt>
                <c:pt idx="20">
                  <c:v>-10</c:v>
                </c:pt>
                <c:pt idx="21">
                  <c:v>0.68</c:v>
                </c:pt>
                <c:pt idx="22">
                  <c:v>0.69</c:v>
                </c:pt>
                <c:pt idx="23">
                  <c:v>0.69</c:v>
                </c:pt>
                <c:pt idx="24">
                  <c:v>0.7</c:v>
                </c:pt>
                <c:pt idx="25">
                  <c:v>0.71</c:v>
                </c:pt>
                <c:pt idx="26">
                  <c:v>0.71</c:v>
                </c:pt>
                <c:pt idx="27">
                  <c:v>0.72</c:v>
                </c:pt>
                <c:pt idx="28">
                  <c:v>0.73</c:v>
                </c:pt>
                <c:pt idx="29">
                  <c:v>0.73</c:v>
                </c:pt>
                <c:pt idx="30">
                  <c:v>0.73</c:v>
                </c:pt>
                <c:pt idx="31">
                  <c:v>0.74</c:v>
                </c:pt>
                <c:pt idx="32">
                  <c:v>0.74</c:v>
                </c:pt>
                <c:pt idx="33">
                  <c:v>0.74</c:v>
                </c:pt>
                <c:pt idx="34">
                  <c:v>0.75</c:v>
                </c:pt>
                <c:pt idx="35">
                  <c:v>0.75</c:v>
                </c:pt>
                <c:pt idx="36">
                  <c:v>0.76</c:v>
                </c:pt>
                <c:pt idx="37">
                  <c:v>0.77</c:v>
                </c:pt>
                <c:pt idx="38">
                  <c:v>0.78</c:v>
                </c:pt>
                <c:pt idx="39">
                  <c:v>0.82</c:v>
                </c:pt>
                <c:pt idx="40">
                  <c:v>0.84</c:v>
                </c:pt>
                <c:pt idx="41">
                  <c:v>0.88</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0.68</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198464"/>
        <c:axId val="145205120"/>
      </c:lineChart>
      <c:catAx>
        <c:axId val="14519846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205120"/>
        <c:crosses val="autoZero"/>
        <c:auto val="1"/>
        <c:lblAlgn val="ctr"/>
        <c:lblOffset val="100"/>
        <c:noMultiLvlLbl val="0"/>
      </c:catAx>
      <c:valAx>
        <c:axId val="1452051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198464"/>
        <c:crosses val="autoZero"/>
        <c:crossBetween val="between"/>
      </c:valAx>
      <c:valAx>
        <c:axId val="145206656"/>
        <c:scaling>
          <c:orientation val="minMax"/>
          <c:max val="1"/>
          <c:min val="0"/>
        </c:scaling>
        <c:delete val="0"/>
        <c:axPos val="r"/>
        <c:numFmt formatCode="0%" sourceLinked="1"/>
        <c:majorTickMark val="none"/>
        <c:minorTickMark val="none"/>
        <c:tickLblPos val="none"/>
        <c:spPr>
          <a:ln>
            <a:noFill/>
          </a:ln>
        </c:spPr>
        <c:crossAx val="145208448"/>
        <c:crosses val="max"/>
        <c:crossBetween val="between"/>
      </c:valAx>
      <c:catAx>
        <c:axId val="145208448"/>
        <c:scaling>
          <c:orientation val="minMax"/>
        </c:scaling>
        <c:delete val="1"/>
        <c:axPos val="b"/>
        <c:numFmt formatCode="General" sourceLinked="1"/>
        <c:majorTickMark val="out"/>
        <c:minorTickMark val="none"/>
        <c:tickLblPos val="nextTo"/>
        <c:crossAx val="14520665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57</c:v>
                </c:pt>
                <c:pt idx="1">
                  <c:v>17</c:v>
                </c:pt>
                <c:pt idx="2">
                  <c:v>7</c:v>
                </c:pt>
                <c:pt idx="3">
                  <c:v>21</c:v>
                </c:pt>
                <c:pt idx="4">
                  <c:v>3</c:v>
                </c:pt>
                <c:pt idx="5">
                  <c:v>26</c:v>
                </c:pt>
                <c:pt idx="6">
                  <c:v>16</c:v>
                </c:pt>
                <c:pt idx="7">
                  <c:v>3</c:v>
                </c:pt>
                <c:pt idx="8">
                  <c:v>9</c:v>
                </c:pt>
                <c:pt idx="9">
                  <c:v>2</c:v>
                </c:pt>
                <c:pt idx="10">
                  <c:v>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415552"/>
        <c:axId val="145421440"/>
      </c:barChart>
      <c:catAx>
        <c:axId val="14541555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421440"/>
        <c:crosses val="autoZero"/>
        <c:auto val="1"/>
        <c:lblAlgn val="ctr"/>
        <c:lblOffset val="100"/>
        <c:noMultiLvlLbl val="0"/>
      </c:catAx>
      <c:valAx>
        <c:axId val="145421440"/>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41555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71</c:v>
                </c:pt>
                <c:pt idx="1">
                  <c:v>29</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34</c:v>
                </c:pt>
                <c:pt idx="1">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851136"/>
        <c:axId val="145852672"/>
      </c:lineChart>
      <c:catAx>
        <c:axId val="1458511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852672"/>
        <c:crosses val="autoZero"/>
        <c:auto val="1"/>
        <c:lblAlgn val="ctr"/>
        <c:lblOffset val="100"/>
        <c:noMultiLvlLbl val="0"/>
      </c:catAx>
      <c:valAx>
        <c:axId val="1458526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8511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33</c:v>
                </c:pt>
                <c:pt idx="1">
                  <c:v>35</c:v>
                </c:pt>
                <c:pt idx="2">
                  <c:v>15</c:v>
                </c:pt>
                <c:pt idx="3">
                  <c:v>9</c:v>
                </c:pt>
                <c:pt idx="4">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70</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327808"/>
        <c:axId val="146358272"/>
      </c:lineChart>
      <c:catAx>
        <c:axId val="14632780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358272"/>
        <c:crosses val="autoZero"/>
        <c:auto val="1"/>
        <c:lblAlgn val="ctr"/>
        <c:lblOffset val="100"/>
        <c:noMultiLvlLbl val="0"/>
      </c:catAx>
      <c:valAx>
        <c:axId val="1463582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32780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gp-patient.co.uk/downloads/slidepacks/2021/00Q%20-%20NHS%20BLACKBURN%20WITH%20DARWEN%20CCG.pptm" TargetMode="External"/><Relationship Id="rId13" Type="http://schemas.openxmlformats.org/officeDocument/2006/relationships/chart" Target="../charts/chart1.xml"/><Relationship Id="rId3" Type="http://schemas.openxmlformats.org/officeDocument/2006/relationships/hyperlink" Target="https://www.gp-patient.co.uk/pcn-report" TargetMode="External"/><Relationship Id="rId7" Type="http://schemas.openxmlformats.org/officeDocument/2006/relationships/hyperlink" Target="https://gp-patient.co.uk/downloads/slidepacks/2021/00R%20-%20NHS%20BLACKPOOL%20CCG.pptm" TargetMode="External"/><Relationship Id="rId12" Type="http://schemas.openxmlformats.org/officeDocument/2006/relationships/hyperlink" Target="https://gp-patient.co.uk/downloads/slidepacks/2021/01E%20-%20NHS%20GREATER%20PRESTON%20CCG.pptm" TargetMode="External"/><Relationship Id="rId2" Type="http://schemas.openxmlformats.org/officeDocument/2006/relationships/notesSlide" Target="../notesSlides/notesSlide5.xml"/><Relationship Id="rId16"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gp-patient.co.uk/downloads/slidepacks/2021/01A%20-%20NHS%20EAST%20LANCASHIRE%20CCG.pptm" TargetMode="External"/><Relationship Id="rId11" Type="http://schemas.openxmlformats.org/officeDocument/2006/relationships/hyperlink" Target="https://gp-patient.co.uk/downloads/slidepacks/2021/02G%20-%20NHS%20WEST%20LANCASHIRE%20CCG.pptm" TargetMode="External"/><Relationship Id="rId5" Type="http://schemas.openxmlformats.org/officeDocument/2006/relationships/hyperlink" Target="https://gp-patient.co.uk/downloads/slidepacks/2021/01K%20-%20NHS%20MORECAMBE%20BAY%20CCG.pptm" TargetMode="External"/><Relationship Id="rId15" Type="http://schemas.openxmlformats.org/officeDocument/2006/relationships/image" Target="../media/image5.png"/><Relationship Id="rId10" Type="http://schemas.openxmlformats.org/officeDocument/2006/relationships/hyperlink" Target="https://gp-patient.co.uk/downloads/slidepacks/2021/00X%20-%20NHS%20CHORLEY%20AND%20SOUTH%20RIBBLE%20CCG.pptm" TargetMode="External"/><Relationship Id="rId4" Type="http://schemas.openxmlformats.org/officeDocument/2006/relationships/hyperlink" Target="https://www.gp-patient.co.uk/Slidepacks2021" TargetMode="External"/><Relationship Id="rId9" Type="http://schemas.openxmlformats.org/officeDocument/2006/relationships/hyperlink" Target="https://gp-patient.co.uk/downloads/slidepacks/2021/02M%20-%20NHS%20FYLDE%20AND%20WYRE%20CCG.pptm" TargetMode="External"/><Relationship Id="rId1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HEALTHIER LANCASHIRE AND SOUTH CUMBRIA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42</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585871"/>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HEALTHIER LANCASHIRE AND SOUTH CUMBRIA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HEALTHIER LANCASHIRE AND SOUTH CUMBRIA ICS, 72,951</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25,908</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36%</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1335591380"/>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MORECAMBE BAY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66819">
                <a:tc>
                  <a:txBody>
                    <a:bodyPr/>
                    <a:lstStyle/>
                    <a:p>
                      <a:r>
                        <a:rPr lang="en-GB" sz="1100" b="0" dirty="0">
                          <a:solidFill>
                            <a:schemeClr val="tx1"/>
                          </a:solidFill>
                          <a:hlinkClick r:id="rId6"/>
                        </a:rPr>
                        <a:t>NHS EAST LANCASHIRE CCG</a:t>
                      </a:r>
                      <a:endParaRPr lang="en-GB" sz="1100" b="0" dirty="0">
                        <a:solidFill>
                          <a:schemeClr val="tx1"/>
                        </a:solidFill>
                      </a:endParaRPr>
                    </a:p>
                  </a:txBody>
                  <a:tcPr marL="432000" marR="72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266819">
                <a:tc>
                  <a:txBody>
                    <a:bodyPr/>
                    <a:lstStyle/>
                    <a:p>
                      <a:r>
                        <a:rPr lang="en-GB" sz="1100" b="0" dirty="0">
                          <a:solidFill>
                            <a:schemeClr val="tx1"/>
                          </a:solidFill>
                          <a:hlinkClick r:id="rId7"/>
                        </a:rPr>
                        <a:t>NHS BLACKPOOL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266819">
                <a:tc>
                  <a:txBody>
                    <a:bodyPr/>
                    <a:lstStyle/>
                    <a:p>
                      <a:r>
                        <a:rPr lang="en-GB" sz="1100" b="0" dirty="0">
                          <a:solidFill>
                            <a:schemeClr val="tx1"/>
                          </a:solidFill>
                          <a:hlinkClick r:id="rId8"/>
                        </a:rPr>
                        <a:t>NHS BLACKBURN WITH DARWEN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266819">
                <a:tc>
                  <a:txBody>
                    <a:bodyPr/>
                    <a:lstStyle/>
                    <a:p>
                      <a:r>
                        <a:rPr lang="en-GB" sz="1100" b="0" dirty="0">
                          <a:solidFill>
                            <a:schemeClr val="tx1"/>
                          </a:solidFill>
                          <a:hlinkClick r:id="rId9"/>
                        </a:rPr>
                        <a:t>NHS FYLDE AND WYRE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r h="266819">
                <a:tc>
                  <a:txBody>
                    <a:bodyPr/>
                    <a:lstStyle/>
                    <a:p>
                      <a:r>
                        <a:rPr lang="en-GB" sz="1100" b="0" dirty="0">
                          <a:solidFill>
                            <a:schemeClr val="tx1"/>
                          </a:solidFill>
                          <a:hlinkClick r:id="rId10"/>
                        </a:rPr>
                        <a:t>NHS CHORLEY AND SOUTH RIBBLE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266819">
                <a:tc>
                  <a:txBody>
                    <a:bodyPr/>
                    <a:lstStyle/>
                    <a:p>
                      <a:r>
                        <a:rPr lang="en-GB" sz="1100" b="0" dirty="0">
                          <a:solidFill>
                            <a:schemeClr val="tx1"/>
                          </a:solidFill>
                          <a:hlinkClick r:id="rId11"/>
                        </a:rPr>
                        <a:t>NHS WEST LANCASHIRE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6"/>
                  </a:ext>
                </a:extLst>
              </a:tr>
              <a:tr h="266819">
                <a:tc>
                  <a:txBody>
                    <a:bodyPr/>
                    <a:lstStyle/>
                    <a:p>
                      <a:r>
                        <a:rPr lang="en-GB" sz="1100" b="0" dirty="0">
                          <a:solidFill>
                            <a:schemeClr val="tx1"/>
                          </a:solidFill>
                          <a:hlinkClick r:id="rId12"/>
                        </a:rPr>
                        <a:t>NHS GREATER PRESTON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7"/>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340496417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13"/>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HEALTHIER LANCASHIRE AND SOUTH CUMBRIA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14"/>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15"/>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16"/>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738664"/>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HEALTHIER LANCASHIRE AND SOUTH CUMBRIA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278556185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541566764"/>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344775435"/>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1722303073"/>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01236454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4250050944"/>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186587568"/>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(25,494); ICS 2020 (22,432); PCN bases range from 121 to 1,371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40389978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520856989"/>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2766018562"/>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3659048428"/>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319611364"/>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174279786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111453541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141725785"/>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342046041"/>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83%</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84%</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412258990"/>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1908139991"/>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25,494 to 54,309</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144676118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254453244"/>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(25,494); PCN bases range from 121 to 1,371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329604737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315645502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23566759"/>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258141546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132162350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214678601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413383220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364920022"/>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(24,805); ICS 2020 (22,170); PCN bases range from 117 to 1,328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25343114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1396102901"/>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368803069"/>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2876602035"/>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197596943"/>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17149156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66803896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408905821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722382582"/>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114290321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4231256532"/>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(24,805); PCN bases range from 117 to 1,328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165395211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3446158778"/>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219631319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306440725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187508071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365564235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36543558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(24,914); ICS 2020 (22,507); PCN bases range from 118 to 1,334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232968075"/>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944396951"/>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3901575461"/>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2168030614"/>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2889371336"/>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9607764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77486658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406765786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786794830"/>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156333655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213856019"/>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(24,914); PCN bases range from 118 to 1,334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175623103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561128793"/>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4275238899"/>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17995988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465921945"/>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(25,348); PCN bases range from 124 to 1,361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175624302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136519038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3588953620"/>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151920130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281899372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135634024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(11,018); ICS 2020 (8,621); PCN bases range from 54 to 549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1140863384"/>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3288459407"/>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2454803555"/>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3201621492"/>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625826964"/>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1151106896"/>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7976553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131944363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127842996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1603131292"/>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(54%)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2760385781"/>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421012219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2940309191"/>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(11,018); PCN bases range from 54 to 549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417661167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801907452"/>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(17,681); PCN bases range from 86 to 952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3994587750"/>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36515544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310725370"/>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2356278404"/>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3966152930"/>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836438135"/>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1318691609"/>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3584837034"/>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1896156486"/>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2293715830"/>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874343305"/>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37995387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3844750956"/>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(17,681); PCN bases range from 86 to 952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12867645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411854090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(21,834); PCN bases range from 103 to 1,142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8037060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1219075819"/>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82%</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1509310578"/>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4282218897"/>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3770632231"/>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269163351"/>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2129100847"/>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552951418"/>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938911670"/>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318750916"/>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3592375599"/>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499832470"/>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(7%)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814953769"/>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75629215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07329519"/>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(21,834); PCN bases range from 103 to 1,142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274271435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(1,871)</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892711530"/>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4204798501"/>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375814055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4095323285"/>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103198043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75852696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3375082040"/>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3187997891"/>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2445285208"/>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1670740328"/>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425458972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(23,333); ICS 2020 (21,097); PCN bases range from 112 to 1,237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1578749806"/>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5042608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26580964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82176278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43669591"/>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4130203286"/>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(23,333); PCN bases range from 112 to 1,237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219161219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337830005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4133498628"/>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3336863006"/>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124410590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2282176974"/>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(23,452); PCN bases range from 110 to 1,266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209549678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29510885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2854143979"/>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2883692857"/>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(22,738); PCN bases range from 108 to 1,212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8110531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2614450569"/>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3959455400"/>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3048889341"/>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144021488"/>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453402297"/>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6%</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1315541710"/>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2162205395"/>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94%</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1731093946"/>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51435193"/>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2446027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43531617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(22,738); PCN bases range from 108 to 1,212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(23,503; 23,026; 23,285)</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82054702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594563477"/>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918069604"/>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1908911363"/>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(21,051; 23,254; 23,229)</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51919937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726396332"/>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194052199"/>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2156770656"/>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2678912573"/>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261187445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145413193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200976913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70822088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1017811330"/>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(10,324); ICS 2020 (8,565); PCN bases range from 49 to 547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245861691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3824354343"/>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6390838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48699100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74183680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37121697"/>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276522455"/>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2882480605"/>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3680280113"/>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268831527"/>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157860571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1262523918"/>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345879424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84237984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203401020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(10,023); ICS 2020 (9,281); PCN bases range from 57 to 549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2134589873"/>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4141073406"/>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1100453807"/>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1904749148"/>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2874185641"/>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26808082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311470706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92604115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4140988748"/>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1101579416"/>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429040261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1754396426"/>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(10,023); PCN bases range from 57 to 549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2054282961"/>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232155695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2793966771"/>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664809139"/>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107929526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379844618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(22,294); ICS 2020 (20,904); PCN bases range from 97 to 1,165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1602027403"/>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8772368"/>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1737470350"/>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2525548445"/>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1284968560"/>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18602073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99559004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266328222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430952206"/>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444890786"/>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(22,294); 
PCN bases range from 97 to 1,165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297219652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164603167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(4,111)</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1261603628"/>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299837821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194878567"/>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2293613955"/>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3523990692"/>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518161814"/>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3719124803"/>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(3,756); ICS 2020 (3,659)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31519281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4232876262"/>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3921215966"/>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350267320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1573367752"/>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401008027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80370358"/>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2461413232"/>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3666858204"/>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2570061982"/>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2566190076"/>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(3,919); ICS 2020 (3,740)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32454947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3518677609"/>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3507427244"/>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60320306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1340880738"/>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5949</Words>
  <Application>Microsoft Office PowerPoint</Application>
  <PresentationFormat>A4 Paper (210x297 mm)</PresentationFormat>
  <Paragraphs>693</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HEALTHIER LANCASHIRE AND SOUTH CUMBRIA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2021-11-15T20:39:52Z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