
<file path=[Content_Types].xml><?xml version="1.0" encoding="utf-8"?>
<Types xmlns="http://schemas.openxmlformats.org/package/2006/content-types">
  <Default Extension="png" ContentType="image/png"/>
  <Default Extension="bin" ContentType="application/vnd.ms-office.vbaProject"/>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notesSlides/notesSlide15.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theme/themeOverride2.xml" ContentType="application/vnd.openxmlformats-officedocument.themeOverride+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notesSlides/notesSlide17.xml" ContentType="application/vnd.openxmlformats-officedocument.presentationml.notesSlide+xml"/>
  <Override PartName="/ppt/charts/chart32.xml" ContentType="application/vnd.openxmlformats-officedocument.drawingml.chart+xml"/>
  <Override PartName="/ppt/charts/chart33.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4.xml" ContentType="application/vnd.openxmlformats-officedocument.drawingml.chart+xml"/>
  <Override PartName="/ppt/theme/themeOverride3.xml" ContentType="application/vnd.openxmlformats-officedocument.themeOverrid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notesSlides/notesSlide21.xml" ContentType="application/vnd.openxmlformats-officedocument.presentationml.notesSlide+xml"/>
  <Override PartName="/ppt/charts/chart46.xml" ContentType="application/vnd.openxmlformats-officedocument.drawingml.chart+xml"/>
  <Override PartName="/ppt/charts/chart47.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theme/themeOverride4.xml" ContentType="application/vnd.openxmlformats-officedocument.themeOverride+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5.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theme/themeOverride5.xml" ContentType="application/vnd.openxmlformats-officedocument.themeOverride+xml"/>
  <Override PartName="/ppt/notesSlides/notesSlide26.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7.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28.xml" ContentType="application/vnd.openxmlformats-officedocument.presentationml.notesSlide+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9.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0.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31.xml" ContentType="application/vnd.openxmlformats-officedocument.presentationml.notesSlide+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theme/themeOverride7.xml" ContentType="application/vnd.openxmlformats-officedocument.themeOverride+xml"/>
  <Override PartName="/ppt/notesSlides/notesSlide32.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notesSlides/notesSlide35.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notesSlides/notesSlide36.xml" ContentType="application/vnd.openxmlformats-officedocument.presentationml.notesSlide+xml"/>
  <Override PartName="/ppt/charts/chart92.xml" ContentType="application/vnd.openxmlformats-officedocument.drawingml.chart+xml"/>
  <Override PartName="/ppt/theme/themeOverride8.xml" ContentType="application/vnd.openxmlformats-officedocument.themeOverrid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00.xml" ContentType="application/vnd.openxmlformats-officedocument.drawingml.chart+xml"/>
  <Override PartName="/ppt/theme/themeOverride9.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9.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110.xml" ContentType="application/vnd.openxmlformats-officedocument.drawingml.chart+xml"/>
  <Override PartName="/ppt/theme/themeOverride10.xml" ContentType="application/vnd.openxmlformats-officedocument.themeOverr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notesSlides/notesSlide42.xml" ContentType="application/vnd.openxmlformats-officedocument.presentationml.notesSlide+xml"/>
  <Override PartName="/ppt/charts/chart118.xml" ContentType="application/vnd.openxmlformats-officedocument.drawingml.chart+xml"/>
  <Override PartName="/ppt/charts/chart119.xml" ContentType="application/vnd.openxmlformats-officedocument.drawingml.chart+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rts/chart120.xml" ContentType="application/vnd.openxmlformats-officedocument.drawingml.chart+xml"/>
  <Override PartName="/ppt/notesSlides/notesSlide45.xml" ContentType="application/vnd.openxmlformats-officedocument.presentationml.notesSlide+xml"/>
  <Override PartName="/ppt/charts/chart121.xml" ContentType="application/vnd.openxmlformats-officedocument.drawingml.chart+xml"/>
  <Override PartName="/ppt/charts/chart122.xml" ContentType="application/vnd.openxmlformats-officedocument.drawingml.chart+xml"/>
  <Override PartName="/ppt/theme/themeOverride11.xml" ContentType="application/vnd.openxmlformats-officedocument.themeOverride+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notesSlides/notesSlide46.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theme/themeOverride12.xml" ContentType="application/vnd.openxmlformats-officedocument.themeOverr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58"/>
  </p:notesMasterIdLst>
  <p:handoutMasterIdLst>
    <p:handoutMasterId r:id="rId5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943" r:id="rId18"/>
    <p:sldId id="992" r:id="rId19"/>
    <p:sldId id="1008" r:id="rId20"/>
    <p:sldId id="993" r:id="rId21"/>
    <p:sldId id="1009" r:id="rId22"/>
    <p:sldId id="778" r:id="rId23"/>
    <p:sldId id="1011" r:id="rId24"/>
    <p:sldId id="994" r:id="rId25"/>
    <p:sldId id="1012" r:id="rId26"/>
    <p:sldId id="788" r:id="rId27"/>
    <p:sldId id="995" r:id="rId28"/>
    <p:sldId id="1013" r:id="rId29"/>
    <p:sldId id="996" r:id="rId30"/>
    <p:sldId id="1014" r:id="rId31"/>
    <p:sldId id="1015" r:id="rId32"/>
    <p:sldId id="997" r:id="rId33"/>
    <p:sldId id="1016" r:id="rId34"/>
    <p:sldId id="1027" r:id="rId35"/>
    <p:sldId id="1025" r:id="rId36"/>
    <p:sldId id="1026" r:id="rId37"/>
    <p:sldId id="976" r:id="rId38"/>
    <p:sldId id="1017" r:id="rId39"/>
    <p:sldId id="1018" r:id="rId40"/>
    <p:sldId id="998" r:id="rId41"/>
    <p:sldId id="968" r:id="rId42"/>
    <p:sldId id="999" r:id="rId43"/>
    <p:sldId id="1019" r:id="rId44"/>
    <p:sldId id="803" r:id="rId45"/>
    <p:sldId id="1000" r:id="rId46"/>
    <p:sldId id="1020" r:id="rId47"/>
    <p:sldId id="826" r:id="rId48"/>
    <p:sldId id="927" r:id="rId49"/>
    <p:sldId id="1021" r:id="rId50"/>
    <p:sldId id="1002" r:id="rId51"/>
    <p:sldId id="885" r:id="rId52"/>
    <p:sldId id="1022" r:id="rId53"/>
    <p:sldId id="893" r:id="rId54"/>
    <p:sldId id="941" r:id="rId55"/>
    <p:sldId id="1004" r:id="rId56"/>
    <p:sldId id="825" r:id="rId57"/>
  </p:sldIdLst>
  <p:sldSz cx="9906000" cy="6858000" type="A4"/>
  <p:notesSz cx="6797675" cy="9926638"/>
  <p:custDataLst>
    <p:tags r:id="rId6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xmlns="">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00" autoAdjust="0"/>
    <p:restoredTop sz="95182" autoAdjust="0"/>
  </p:normalViewPr>
  <p:slideViewPr>
    <p:cSldViewPr>
      <p:cViewPr varScale="1">
        <p:scale>
          <a:sx n="87" d="100"/>
          <a:sy n="87" d="100"/>
        </p:scale>
        <p:origin x="-1386" y="-84"/>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66" Type="http://schemas.microsoft.com/office/2006/relationships/vbaProject" Target="vbaProject.bin"/><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gs" Target="tags/tag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4.xlsx"/><Relationship Id="rId1" Type="http://schemas.openxmlformats.org/officeDocument/2006/relationships/themeOverride" Target="../theme/themeOverride2.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2" Type="http://schemas.openxmlformats.org/officeDocument/2006/relationships/package" Target="../embeddings/Microsoft_Excel_Worksheet34.xlsx"/><Relationship Id="rId1" Type="http://schemas.openxmlformats.org/officeDocument/2006/relationships/themeOverride" Target="../theme/themeOverride3.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themeOverride" Target="../theme/themeOverride4.xml"/></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themeOverride" Target="../theme/themeOverride5.xml"/></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6.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7.xml"/></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89.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89.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1.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91.xlsx"/></Relationships>
</file>

<file path=ppt/charts/_rels/chart92.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themeOverride" Target="../theme/themeOverride8.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100.xlsx"/><Relationship Id="rId1" Type="http://schemas.openxmlformats.org/officeDocument/2006/relationships/themeOverride" Target="../theme/themeOverride9.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0.xml.rels><?xml version="1.0" encoding="UTF-8" standalone="yes"?>
<Relationships xmlns="http://schemas.openxmlformats.org/package/2006/relationships"><Relationship Id="rId2" Type="http://schemas.openxmlformats.org/officeDocument/2006/relationships/package" Target="../embeddings/Microsoft_Excel_Worksheet110.xlsx"/><Relationship Id="rId1" Type="http://schemas.openxmlformats.org/officeDocument/2006/relationships/themeOverride" Target="../theme/themeOverride10.xml"/></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2.xml.rels><?xml version="1.0" encoding="UTF-8" standalone="yes"?>
<Relationships xmlns="http://schemas.openxmlformats.org/package/2006/relationships"><Relationship Id="rId2" Type="http://schemas.openxmlformats.org/officeDocument/2006/relationships/package" Target="../embeddings/Microsoft_Excel_Worksheet122.xlsx"/><Relationship Id="rId1" Type="http://schemas.openxmlformats.org/officeDocument/2006/relationships/themeOverride" Target="../theme/themeOverride11.xml"/></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7.xlsx"/><Relationship Id="rId1" Type="http://schemas.openxmlformats.org/officeDocument/2006/relationships/themeOverride" Target="../theme/themeOverride12.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46</c:v>
                </c:pt>
                <c:pt idx="1">
                  <c:v>37</c:v>
                </c:pt>
                <c:pt idx="2">
                  <c:v>11</c:v>
                </c:pt>
                <c:pt idx="3">
                  <c:v>4</c:v>
                </c:pt>
                <c:pt idx="4">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38E-4BB0-92DB-0D1CF41E0AD8}"/>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80</c:v>
                </c:pt>
                <c:pt idx="1">
                  <c:v>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8</c:v>
                </c:pt>
                <c:pt idx="1">
                  <c:v>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738752"/>
        <c:axId val="35740288"/>
      </c:lineChart>
      <c:catAx>
        <c:axId val="3573875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740288"/>
        <c:crosses val="autoZero"/>
        <c:auto val="1"/>
        <c:lblAlgn val="ctr"/>
        <c:lblOffset val="100"/>
        <c:noMultiLvlLbl val="0"/>
      </c:catAx>
      <c:valAx>
        <c:axId val="3574028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73875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7"/>
                <c:pt idx="0">
                  <c:v>ROYAL PARKS PCN</c:v>
                </c:pt>
                <c:pt idx="1">
                  <c:v>THE ARC HUB PCN</c:v>
                </c:pt>
                <c:pt idx="2">
                  <c:v>BLUE PCN</c:v>
                </c:pt>
                <c:pt idx="3">
                  <c:v>ROCKINGHAM FOREST PCN</c:v>
                </c:pt>
                <c:pt idx="4">
                  <c:v>RED KITE HEALTHCARE PCN</c:v>
                </c:pt>
                <c:pt idx="5">
                  <c:v>EAST NORTHANTS PCN</c:v>
                </c:pt>
                <c:pt idx="6">
                  <c:v>M-WEB PCN</c:v>
                </c:pt>
                <c:pt idx="7">
                  <c:v>MMWF PCN</c:v>
                </c:pt>
                <c:pt idx="8">
                  <c:v>ICS</c:v>
                </c:pt>
                <c:pt idx="9">
                  <c:v>WELLINGBOROUGH &amp; DISTRICT PCN</c:v>
                </c:pt>
                <c:pt idx="10">
                  <c:v>TRIANGLE PCN</c:v>
                </c:pt>
                <c:pt idx="11">
                  <c:v>GRAND UNION PCN</c:v>
                </c:pt>
                <c:pt idx="12">
                  <c:v>KETTERING &amp; SOUTH WEST RURAL PCN</c:v>
                </c:pt>
                <c:pt idx="13">
                  <c:v>DAVENTRY PCN</c:v>
                </c:pt>
                <c:pt idx="14">
                  <c:v>BRACKLEY &amp; TOWCESTER PCN</c:v>
                </c:pt>
                <c:pt idx="15">
                  <c:v>PARKWOOD PCN</c:v>
                </c:pt>
                <c:pt idx="16">
                  <c:v>NORTHAMPTONSHIRE RURAL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17"/>
                <c:pt idx="0">
                  <c:v>ROYAL PARKS PCN</c:v>
                </c:pt>
                <c:pt idx="1">
                  <c:v>THE ARC HUB PCN</c:v>
                </c:pt>
                <c:pt idx="2">
                  <c:v>BLUE PCN</c:v>
                </c:pt>
                <c:pt idx="3">
                  <c:v>ROCKINGHAM FOREST PCN</c:v>
                </c:pt>
                <c:pt idx="4">
                  <c:v>RED KITE HEALTHCARE PCN</c:v>
                </c:pt>
                <c:pt idx="5">
                  <c:v>EAST NORTHANTS PCN</c:v>
                </c:pt>
                <c:pt idx="6">
                  <c:v>M-WEB PCN</c:v>
                </c:pt>
                <c:pt idx="7">
                  <c:v>MMWF PCN</c:v>
                </c:pt>
                <c:pt idx="8">
                  <c:v>ICS</c:v>
                </c:pt>
                <c:pt idx="9">
                  <c:v>WELLINGBOROUGH &amp; DISTRICT PCN</c:v>
                </c:pt>
                <c:pt idx="10">
                  <c:v>TRIANGLE PCN</c:v>
                </c:pt>
                <c:pt idx="11">
                  <c:v>GRAND UNION PCN</c:v>
                </c:pt>
                <c:pt idx="12">
                  <c:v>KETTERING &amp; SOUTH WEST RURAL PCN</c:v>
                </c:pt>
                <c:pt idx="13">
                  <c:v>DAVENTRY PCN</c:v>
                </c:pt>
                <c:pt idx="14">
                  <c:v>BRACKLEY &amp; TOWCESTER PCN</c:v>
                </c:pt>
                <c:pt idx="15">
                  <c:v>PARKWOOD PCN</c:v>
                </c:pt>
                <c:pt idx="16">
                  <c:v>NORTHAMPTONSHIRE RURAL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7"/>
                <c:pt idx="0">
                  <c:v>ROYAL PARKS PCN</c:v>
                </c:pt>
                <c:pt idx="1">
                  <c:v>THE ARC HUB PCN</c:v>
                </c:pt>
                <c:pt idx="2">
                  <c:v>BLUE PCN</c:v>
                </c:pt>
                <c:pt idx="3">
                  <c:v>ROCKINGHAM FOREST PCN</c:v>
                </c:pt>
                <c:pt idx="4">
                  <c:v>RED KITE HEALTHCARE PCN</c:v>
                </c:pt>
                <c:pt idx="5">
                  <c:v>EAST NORTHANTS PCN</c:v>
                </c:pt>
                <c:pt idx="6">
                  <c:v>M-WEB PCN</c:v>
                </c:pt>
                <c:pt idx="7">
                  <c:v>MMWF PCN</c:v>
                </c:pt>
                <c:pt idx="8">
                  <c:v>ICS</c:v>
                </c:pt>
                <c:pt idx="9">
                  <c:v>WELLINGBOROUGH &amp; DISTRICT PCN</c:v>
                </c:pt>
                <c:pt idx="10">
                  <c:v>TRIANGLE PCN</c:v>
                </c:pt>
                <c:pt idx="11">
                  <c:v>GRAND UNION PCN</c:v>
                </c:pt>
                <c:pt idx="12">
                  <c:v>KETTERING &amp; SOUTH WEST RURAL PCN</c:v>
                </c:pt>
                <c:pt idx="13">
                  <c:v>DAVENTRY PCN</c:v>
                </c:pt>
                <c:pt idx="14">
                  <c:v>BRACKLEY &amp; TOWCESTER PCN</c:v>
                </c:pt>
                <c:pt idx="15">
                  <c:v>PARKWOOD PCN</c:v>
                </c:pt>
                <c:pt idx="16">
                  <c:v>NORTHAMPTONSHIRE RURAL PCN</c:v>
                </c:pt>
              </c:strCache>
            </c:strRef>
          </c:cat>
          <c:val>
            <c:numRef>
              <c:f>Sheet1!$F$2:$F$45</c:f>
              <c:numCache>
                <c:formatCode>General</c:formatCode>
                <c:ptCount val="44"/>
                <c:pt idx="0">
                  <c:v>0.73</c:v>
                </c:pt>
                <c:pt idx="1">
                  <c:v>0.76</c:v>
                </c:pt>
                <c:pt idx="2">
                  <c:v>0.77</c:v>
                </c:pt>
                <c:pt idx="3">
                  <c:v>0.78</c:v>
                </c:pt>
                <c:pt idx="4">
                  <c:v>0.8</c:v>
                </c:pt>
                <c:pt idx="5">
                  <c:v>0.8</c:v>
                </c:pt>
                <c:pt idx="6">
                  <c:v>0.8</c:v>
                </c:pt>
                <c:pt idx="7">
                  <c:v>0.8</c:v>
                </c:pt>
                <c:pt idx="8">
                  <c:v>0.82</c:v>
                </c:pt>
                <c:pt idx="9">
                  <c:v>0.82</c:v>
                </c:pt>
                <c:pt idx="10">
                  <c:v>0.82</c:v>
                </c:pt>
                <c:pt idx="11">
                  <c:v>0.83</c:v>
                </c:pt>
                <c:pt idx="12">
                  <c:v>0.84</c:v>
                </c:pt>
                <c:pt idx="13">
                  <c:v>0.86</c:v>
                </c:pt>
                <c:pt idx="14">
                  <c:v>0.91</c:v>
                </c:pt>
                <c:pt idx="15">
                  <c:v>0.92</c:v>
                </c:pt>
                <c:pt idx="16">
                  <c:v>0.96</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17"/>
                <c:pt idx="0">
                  <c:v>ROYAL PARKS PCN</c:v>
                </c:pt>
                <c:pt idx="1">
                  <c:v>THE ARC HUB PCN</c:v>
                </c:pt>
                <c:pt idx="2">
                  <c:v>BLUE PCN</c:v>
                </c:pt>
                <c:pt idx="3">
                  <c:v>ROCKINGHAM FOREST PCN</c:v>
                </c:pt>
                <c:pt idx="4">
                  <c:v>RED KITE HEALTHCARE PCN</c:v>
                </c:pt>
                <c:pt idx="5">
                  <c:v>EAST NORTHANTS PCN</c:v>
                </c:pt>
                <c:pt idx="6">
                  <c:v>M-WEB PCN</c:v>
                </c:pt>
                <c:pt idx="7">
                  <c:v>MMWF PCN</c:v>
                </c:pt>
                <c:pt idx="8">
                  <c:v>ICS</c:v>
                </c:pt>
                <c:pt idx="9">
                  <c:v>WELLINGBOROUGH &amp; DISTRICT PCN</c:v>
                </c:pt>
                <c:pt idx="10">
                  <c:v>TRIANGLE PCN</c:v>
                </c:pt>
                <c:pt idx="11">
                  <c:v>GRAND UNION PCN</c:v>
                </c:pt>
                <c:pt idx="12">
                  <c:v>KETTERING &amp; SOUTH WEST RURAL PCN</c:v>
                </c:pt>
                <c:pt idx="13">
                  <c:v>DAVENTRY PCN</c:v>
                </c:pt>
                <c:pt idx="14">
                  <c:v>BRACKLEY &amp; TOWCESTER PCN</c:v>
                </c:pt>
                <c:pt idx="15">
                  <c:v>PARKWOOD PCN</c:v>
                </c:pt>
                <c:pt idx="16">
                  <c:v>NORTHAMPTONSHIRE RURAL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17"/>
                <c:pt idx="0">
                  <c:v>ROYAL PARKS PCN</c:v>
                </c:pt>
                <c:pt idx="1">
                  <c:v>THE ARC HUB PCN</c:v>
                </c:pt>
                <c:pt idx="2">
                  <c:v>BLUE PCN</c:v>
                </c:pt>
                <c:pt idx="3">
                  <c:v>ROCKINGHAM FOREST PCN</c:v>
                </c:pt>
                <c:pt idx="4">
                  <c:v>RED KITE HEALTHCARE PCN</c:v>
                </c:pt>
                <c:pt idx="5">
                  <c:v>EAST NORTHANTS PCN</c:v>
                </c:pt>
                <c:pt idx="6">
                  <c:v>M-WEB PCN</c:v>
                </c:pt>
                <c:pt idx="7">
                  <c:v>MMWF PCN</c:v>
                </c:pt>
                <c:pt idx="8">
                  <c:v>ICS</c:v>
                </c:pt>
                <c:pt idx="9">
                  <c:v>WELLINGBOROUGH &amp; DISTRICT PCN</c:v>
                </c:pt>
                <c:pt idx="10">
                  <c:v>TRIANGLE PCN</c:v>
                </c:pt>
                <c:pt idx="11">
                  <c:v>GRAND UNION PCN</c:v>
                </c:pt>
                <c:pt idx="12">
                  <c:v>KETTERING &amp; SOUTH WEST RURAL PCN</c:v>
                </c:pt>
                <c:pt idx="13">
                  <c:v>DAVENTRY PCN</c:v>
                </c:pt>
                <c:pt idx="14">
                  <c:v>BRACKLEY &amp; TOWCESTER PCN</c:v>
                </c:pt>
                <c:pt idx="15">
                  <c:v>PARKWOOD PCN</c:v>
                </c:pt>
                <c:pt idx="16">
                  <c:v>NORTHAMPTONSHIRE RURAL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6202752"/>
        <c:axId val="3620121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7"/>
                <c:pt idx="0">
                  <c:v>ROYAL PARKS PCN</c:v>
                </c:pt>
                <c:pt idx="1">
                  <c:v>THE ARC HUB PCN</c:v>
                </c:pt>
                <c:pt idx="2">
                  <c:v>BLUE PCN</c:v>
                </c:pt>
                <c:pt idx="3">
                  <c:v>ROCKINGHAM FOREST PCN</c:v>
                </c:pt>
                <c:pt idx="4">
                  <c:v>RED KITE HEALTHCARE PCN</c:v>
                </c:pt>
                <c:pt idx="5">
                  <c:v>EAST NORTHANTS PCN</c:v>
                </c:pt>
                <c:pt idx="6">
                  <c:v>M-WEB PCN</c:v>
                </c:pt>
                <c:pt idx="7">
                  <c:v>MMWF PCN</c:v>
                </c:pt>
                <c:pt idx="8">
                  <c:v>ICS</c:v>
                </c:pt>
                <c:pt idx="9">
                  <c:v>WELLINGBOROUGH &amp; DISTRICT PCN</c:v>
                </c:pt>
                <c:pt idx="10">
                  <c:v>TRIANGLE PCN</c:v>
                </c:pt>
                <c:pt idx="11">
                  <c:v>GRAND UNION PCN</c:v>
                </c:pt>
                <c:pt idx="12">
                  <c:v>KETTERING &amp; SOUTH WEST RURAL PCN</c:v>
                </c:pt>
                <c:pt idx="13">
                  <c:v>DAVENTRY PCN</c:v>
                </c:pt>
                <c:pt idx="14">
                  <c:v>BRACKLEY &amp; TOWCESTER PCN</c:v>
                </c:pt>
                <c:pt idx="15">
                  <c:v>PARKWOOD PCN</c:v>
                </c:pt>
                <c:pt idx="16">
                  <c:v>NORTHAMPTONSHIRE RURAL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205-4086-8582-29BAD4A4738C}"/>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205-4086-8582-29BAD4A4738C}"/>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205-4086-8582-29BAD4A4738C}"/>
              </c:ext>
            </c:extLst>
          </c:dPt>
          <c:cat>
            <c:strRef>
              <c:f>Sheet1!$A$2:$A$45</c:f>
              <c:strCache>
                <c:ptCount val="17"/>
                <c:pt idx="0">
                  <c:v>ROYAL PARKS PCN</c:v>
                </c:pt>
                <c:pt idx="1">
                  <c:v>THE ARC HUB PCN</c:v>
                </c:pt>
                <c:pt idx="2">
                  <c:v>BLUE PCN</c:v>
                </c:pt>
                <c:pt idx="3">
                  <c:v>ROCKINGHAM FOREST PCN</c:v>
                </c:pt>
                <c:pt idx="4">
                  <c:v>RED KITE HEALTHCARE PCN</c:v>
                </c:pt>
                <c:pt idx="5">
                  <c:v>EAST NORTHANTS PCN</c:v>
                </c:pt>
                <c:pt idx="6">
                  <c:v>M-WEB PCN</c:v>
                </c:pt>
                <c:pt idx="7">
                  <c:v>MMWF PCN</c:v>
                </c:pt>
                <c:pt idx="8">
                  <c:v>ICS</c:v>
                </c:pt>
                <c:pt idx="9">
                  <c:v>WELLINGBOROUGH &amp; DISTRICT PCN</c:v>
                </c:pt>
                <c:pt idx="10">
                  <c:v>TRIANGLE PCN</c:v>
                </c:pt>
                <c:pt idx="11">
                  <c:v>GRAND UNION PCN</c:v>
                </c:pt>
                <c:pt idx="12">
                  <c:v>KETTERING &amp; SOUTH WEST RURAL PCN</c:v>
                </c:pt>
                <c:pt idx="13">
                  <c:v>DAVENTRY PCN</c:v>
                </c:pt>
                <c:pt idx="14">
                  <c:v>BRACKLEY &amp; TOWCESTER PCN</c:v>
                </c:pt>
                <c:pt idx="15">
                  <c:v>PARKWOOD PCN</c:v>
                </c:pt>
                <c:pt idx="16">
                  <c:v>NORTHAMPTONSHIRE RURAL PCN</c:v>
                </c:pt>
              </c:strCache>
            </c:strRef>
          </c:cat>
          <c:val>
            <c:numRef>
              <c:f>Sheet1!$C$2:$C$45</c:f>
              <c:numCache>
                <c:formatCode>0%</c:formatCode>
                <c:ptCount val="44"/>
                <c:pt idx="0">
                  <c:v>0.73</c:v>
                </c:pt>
                <c:pt idx="1">
                  <c:v>0.76</c:v>
                </c:pt>
                <c:pt idx="2">
                  <c:v>0.77</c:v>
                </c:pt>
                <c:pt idx="3">
                  <c:v>0.78</c:v>
                </c:pt>
                <c:pt idx="4">
                  <c:v>0.8</c:v>
                </c:pt>
                <c:pt idx="5">
                  <c:v>0.8</c:v>
                </c:pt>
                <c:pt idx="6">
                  <c:v>0.8</c:v>
                </c:pt>
                <c:pt idx="7">
                  <c:v>0.8</c:v>
                </c:pt>
                <c:pt idx="8">
                  <c:v>-10</c:v>
                </c:pt>
                <c:pt idx="9">
                  <c:v>0.82</c:v>
                </c:pt>
                <c:pt idx="10">
                  <c:v>0.82</c:v>
                </c:pt>
                <c:pt idx="11">
                  <c:v>0.83</c:v>
                </c:pt>
                <c:pt idx="12">
                  <c:v>0.84</c:v>
                </c:pt>
                <c:pt idx="13">
                  <c:v>0.86</c:v>
                </c:pt>
                <c:pt idx="14">
                  <c:v>0.91</c:v>
                </c:pt>
                <c:pt idx="15">
                  <c:v>0.92</c:v>
                </c:pt>
                <c:pt idx="16">
                  <c:v>0.96</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0.82</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6188928"/>
        <c:axId val="36191232"/>
      </c:lineChart>
      <c:catAx>
        <c:axId val="3618892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6191232"/>
        <c:crosses val="autoZero"/>
        <c:auto val="1"/>
        <c:lblAlgn val="ctr"/>
        <c:lblOffset val="100"/>
        <c:noMultiLvlLbl val="0"/>
      </c:catAx>
      <c:valAx>
        <c:axId val="3619123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6188928"/>
        <c:crosses val="autoZero"/>
        <c:crossBetween val="between"/>
      </c:valAx>
      <c:valAx>
        <c:axId val="36201216"/>
        <c:scaling>
          <c:orientation val="minMax"/>
          <c:max val="1"/>
          <c:min val="0"/>
        </c:scaling>
        <c:delete val="0"/>
        <c:axPos val="r"/>
        <c:numFmt formatCode="0%" sourceLinked="1"/>
        <c:majorTickMark val="none"/>
        <c:minorTickMark val="none"/>
        <c:tickLblPos val="none"/>
        <c:spPr>
          <a:ln>
            <a:noFill/>
          </a:ln>
        </c:spPr>
        <c:crossAx val="36202752"/>
        <c:crosses val="max"/>
        <c:crossBetween val="between"/>
      </c:valAx>
      <c:catAx>
        <c:axId val="36202752"/>
        <c:scaling>
          <c:orientation val="minMax"/>
        </c:scaling>
        <c:delete val="1"/>
        <c:axPos val="b"/>
        <c:numFmt formatCode="General" sourceLinked="1"/>
        <c:majorTickMark val="out"/>
        <c:minorTickMark val="none"/>
        <c:tickLblPos val="nextTo"/>
        <c:crossAx val="3620121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17</c:v>
                </c:pt>
                <c:pt idx="1">
                  <c:v>47</c:v>
                </c:pt>
                <c:pt idx="2">
                  <c:v>22</c:v>
                </c:pt>
                <c:pt idx="3">
                  <c:v>13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0CC-40DF-94EB-52455776B055}"/>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45</c:v>
                </c:pt>
                <c:pt idx="1">
                  <c:v>55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60</c:v>
                </c:pt>
                <c:pt idx="1">
                  <c:v>64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40</c:v>
                </c:pt>
                <c:pt idx="1">
                  <c:v>36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1675392"/>
        <c:axId val="81676928"/>
      </c:lineChart>
      <c:catAx>
        <c:axId val="8167539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1676928"/>
        <c:crosses val="autoZero"/>
        <c:auto val="1"/>
        <c:lblAlgn val="ctr"/>
        <c:lblOffset val="100"/>
        <c:noMultiLvlLbl val="0"/>
      </c:catAx>
      <c:valAx>
        <c:axId val="8167692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167539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7"/>
                <c:pt idx="0">
                  <c:v>ROYAL PARKS PCN</c:v>
                </c:pt>
                <c:pt idx="1">
                  <c:v>ROCKINGHAM FOREST PCN</c:v>
                </c:pt>
                <c:pt idx="2">
                  <c:v>WELLINGBOROUGH &amp; DISTRICT PCN</c:v>
                </c:pt>
                <c:pt idx="3">
                  <c:v>GRAND UNION PCN</c:v>
                </c:pt>
                <c:pt idx="4">
                  <c:v>MMWF PCN</c:v>
                </c:pt>
                <c:pt idx="5">
                  <c:v>BLUE PCN</c:v>
                </c:pt>
                <c:pt idx="6">
                  <c:v>RED KITE HEALTHCARE PCN</c:v>
                </c:pt>
                <c:pt idx="7">
                  <c:v>THE ARC HUB PCN</c:v>
                </c:pt>
                <c:pt idx="8">
                  <c:v>KETTERING &amp; SOUTH WEST RURAL PCN</c:v>
                </c:pt>
                <c:pt idx="9">
                  <c:v>ICS</c:v>
                </c:pt>
                <c:pt idx="10">
                  <c:v>EAST NORTHANTS PCN</c:v>
                </c:pt>
                <c:pt idx="11">
                  <c:v>M-WEB PCN</c:v>
                </c:pt>
                <c:pt idx="12">
                  <c:v>TRIANGLE PCN</c:v>
                </c:pt>
                <c:pt idx="13">
                  <c:v>DAVENTRY PCN</c:v>
                </c:pt>
                <c:pt idx="14">
                  <c:v>PARKWOOD PCN</c:v>
                </c:pt>
                <c:pt idx="15">
                  <c:v>NORTHAMPTONSHIRE RURAL PCN</c:v>
                </c:pt>
                <c:pt idx="16">
                  <c:v>BRACKLEY &amp; TOWCESTER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17"/>
                <c:pt idx="0">
                  <c:v>ROYAL PARKS PCN</c:v>
                </c:pt>
                <c:pt idx="1">
                  <c:v>ROCKINGHAM FOREST PCN</c:v>
                </c:pt>
                <c:pt idx="2">
                  <c:v>WELLINGBOROUGH &amp; DISTRICT PCN</c:v>
                </c:pt>
                <c:pt idx="3">
                  <c:v>GRAND UNION PCN</c:v>
                </c:pt>
                <c:pt idx="4">
                  <c:v>MMWF PCN</c:v>
                </c:pt>
                <c:pt idx="5">
                  <c:v>BLUE PCN</c:v>
                </c:pt>
                <c:pt idx="6">
                  <c:v>RED KITE HEALTHCARE PCN</c:v>
                </c:pt>
                <c:pt idx="7">
                  <c:v>THE ARC HUB PCN</c:v>
                </c:pt>
                <c:pt idx="8">
                  <c:v>KETTERING &amp; SOUTH WEST RURAL PCN</c:v>
                </c:pt>
                <c:pt idx="9">
                  <c:v>ICS</c:v>
                </c:pt>
                <c:pt idx="10">
                  <c:v>EAST NORTHANTS PCN</c:v>
                </c:pt>
                <c:pt idx="11">
                  <c:v>M-WEB PCN</c:v>
                </c:pt>
                <c:pt idx="12">
                  <c:v>TRIANGLE PCN</c:v>
                </c:pt>
                <c:pt idx="13">
                  <c:v>DAVENTRY PCN</c:v>
                </c:pt>
                <c:pt idx="14">
                  <c:v>PARKWOOD PCN</c:v>
                </c:pt>
                <c:pt idx="15">
                  <c:v>NORTHAMPTONSHIRE RURAL PCN</c:v>
                </c:pt>
                <c:pt idx="16">
                  <c:v>BRACKLEY &amp; TOWCESTER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7"/>
                <c:pt idx="0">
                  <c:v>ROYAL PARKS PCN</c:v>
                </c:pt>
                <c:pt idx="1">
                  <c:v>ROCKINGHAM FOREST PCN</c:v>
                </c:pt>
                <c:pt idx="2">
                  <c:v>WELLINGBOROUGH &amp; DISTRICT PCN</c:v>
                </c:pt>
                <c:pt idx="3">
                  <c:v>GRAND UNION PCN</c:v>
                </c:pt>
                <c:pt idx="4">
                  <c:v>MMWF PCN</c:v>
                </c:pt>
                <c:pt idx="5">
                  <c:v>BLUE PCN</c:v>
                </c:pt>
                <c:pt idx="6">
                  <c:v>RED KITE HEALTHCARE PCN</c:v>
                </c:pt>
                <c:pt idx="7">
                  <c:v>THE ARC HUB PCN</c:v>
                </c:pt>
                <c:pt idx="8">
                  <c:v>KETTERING &amp; SOUTH WEST RURAL PCN</c:v>
                </c:pt>
                <c:pt idx="9">
                  <c:v>ICS</c:v>
                </c:pt>
                <c:pt idx="10">
                  <c:v>EAST NORTHANTS PCN</c:v>
                </c:pt>
                <c:pt idx="11">
                  <c:v>M-WEB PCN</c:v>
                </c:pt>
                <c:pt idx="12">
                  <c:v>TRIANGLE PCN</c:v>
                </c:pt>
                <c:pt idx="13">
                  <c:v>DAVENTRY PCN</c:v>
                </c:pt>
                <c:pt idx="14">
                  <c:v>PARKWOOD PCN</c:v>
                </c:pt>
                <c:pt idx="15">
                  <c:v>NORTHAMPTONSHIRE RURAL PCN</c:v>
                </c:pt>
                <c:pt idx="16">
                  <c:v>BRACKLEY &amp; TOWCESTER PCN</c:v>
                </c:pt>
              </c:strCache>
            </c:strRef>
          </c:cat>
          <c:val>
            <c:numRef>
              <c:f>Sheet1!$F$2:$F$45</c:f>
              <c:numCache>
                <c:formatCode>General</c:formatCode>
                <c:ptCount val="44"/>
                <c:pt idx="0">
                  <c:v>0.45</c:v>
                </c:pt>
                <c:pt idx="1">
                  <c:v>0.52</c:v>
                </c:pt>
                <c:pt idx="2">
                  <c:v>0.56000000000000005</c:v>
                </c:pt>
                <c:pt idx="3">
                  <c:v>0.56999999999999995</c:v>
                </c:pt>
                <c:pt idx="4">
                  <c:v>0.57999999999999996</c:v>
                </c:pt>
                <c:pt idx="5">
                  <c:v>0.57999999999999996</c:v>
                </c:pt>
                <c:pt idx="6">
                  <c:v>0.6</c:v>
                </c:pt>
                <c:pt idx="7">
                  <c:v>0.6</c:v>
                </c:pt>
                <c:pt idx="8">
                  <c:v>0.63</c:v>
                </c:pt>
                <c:pt idx="9">
                  <c:v>0.64</c:v>
                </c:pt>
                <c:pt idx="10">
                  <c:v>0.65</c:v>
                </c:pt>
                <c:pt idx="11">
                  <c:v>0.67</c:v>
                </c:pt>
                <c:pt idx="12">
                  <c:v>0.69</c:v>
                </c:pt>
                <c:pt idx="13">
                  <c:v>0.79</c:v>
                </c:pt>
                <c:pt idx="14">
                  <c:v>0.85</c:v>
                </c:pt>
                <c:pt idx="15">
                  <c:v>0.85</c:v>
                </c:pt>
                <c:pt idx="16">
                  <c:v>0.88</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17"/>
                <c:pt idx="0">
                  <c:v>ROYAL PARKS PCN</c:v>
                </c:pt>
                <c:pt idx="1">
                  <c:v>ROCKINGHAM FOREST PCN</c:v>
                </c:pt>
                <c:pt idx="2">
                  <c:v>WELLINGBOROUGH &amp; DISTRICT PCN</c:v>
                </c:pt>
                <c:pt idx="3">
                  <c:v>GRAND UNION PCN</c:v>
                </c:pt>
                <c:pt idx="4">
                  <c:v>MMWF PCN</c:v>
                </c:pt>
                <c:pt idx="5">
                  <c:v>BLUE PCN</c:v>
                </c:pt>
                <c:pt idx="6">
                  <c:v>RED KITE HEALTHCARE PCN</c:v>
                </c:pt>
                <c:pt idx="7">
                  <c:v>THE ARC HUB PCN</c:v>
                </c:pt>
                <c:pt idx="8">
                  <c:v>KETTERING &amp; SOUTH WEST RURAL PCN</c:v>
                </c:pt>
                <c:pt idx="9">
                  <c:v>ICS</c:v>
                </c:pt>
                <c:pt idx="10">
                  <c:v>EAST NORTHANTS PCN</c:v>
                </c:pt>
                <c:pt idx="11">
                  <c:v>M-WEB PCN</c:v>
                </c:pt>
                <c:pt idx="12">
                  <c:v>TRIANGLE PCN</c:v>
                </c:pt>
                <c:pt idx="13">
                  <c:v>DAVENTRY PCN</c:v>
                </c:pt>
                <c:pt idx="14">
                  <c:v>PARKWOOD PCN</c:v>
                </c:pt>
                <c:pt idx="15">
                  <c:v>NORTHAMPTONSHIRE RURAL PCN</c:v>
                </c:pt>
                <c:pt idx="16">
                  <c:v>BRACKLEY &amp; TOWCESTER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17"/>
                <c:pt idx="0">
                  <c:v>ROYAL PARKS PCN</c:v>
                </c:pt>
                <c:pt idx="1">
                  <c:v>ROCKINGHAM FOREST PCN</c:v>
                </c:pt>
                <c:pt idx="2">
                  <c:v>WELLINGBOROUGH &amp; DISTRICT PCN</c:v>
                </c:pt>
                <c:pt idx="3">
                  <c:v>GRAND UNION PCN</c:v>
                </c:pt>
                <c:pt idx="4">
                  <c:v>MMWF PCN</c:v>
                </c:pt>
                <c:pt idx="5">
                  <c:v>BLUE PCN</c:v>
                </c:pt>
                <c:pt idx="6">
                  <c:v>RED KITE HEALTHCARE PCN</c:v>
                </c:pt>
                <c:pt idx="7">
                  <c:v>THE ARC HUB PCN</c:v>
                </c:pt>
                <c:pt idx="8">
                  <c:v>KETTERING &amp; SOUTH WEST RURAL PCN</c:v>
                </c:pt>
                <c:pt idx="9">
                  <c:v>ICS</c:v>
                </c:pt>
                <c:pt idx="10">
                  <c:v>EAST NORTHANTS PCN</c:v>
                </c:pt>
                <c:pt idx="11">
                  <c:v>M-WEB PCN</c:v>
                </c:pt>
                <c:pt idx="12">
                  <c:v>TRIANGLE PCN</c:v>
                </c:pt>
                <c:pt idx="13">
                  <c:v>DAVENTRY PCN</c:v>
                </c:pt>
                <c:pt idx="14">
                  <c:v>PARKWOOD PCN</c:v>
                </c:pt>
                <c:pt idx="15">
                  <c:v>NORTHAMPTONSHIRE RURAL PCN</c:v>
                </c:pt>
                <c:pt idx="16">
                  <c:v>BRACKLEY &amp; TOWCESTER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2127872"/>
        <c:axId val="8212633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7"/>
                <c:pt idx="0">
                  <c:v>ROYAL PARKS PCN</c:v>
                </c:pt>
                <c:pt idx="1">
                  <c:v>ROCKINGHAM FOREST PCN</c:v>
                </c:pt>
                <c:pt idx="2">
                  <c:v>WELLINGBOROUGH &amp; DISTRICT PCN</c:v>
                </c:pt>
                <c:pt idx="3">
                  <c:v>GRAND UNION PCN</c:v>
                </c:pt>
                <c:pt idx="4">
                  <c:v>MMWF PCN</c:v>
                </c:pt>
                <c:pt idx="5">
                  <c:v>BLUE PCN</c:v>
                </c:pt>
                <c:pt idx="6">
                  <c:v>RED KITE HEALTHCARE PCN</c:v>
                </c:pt>
                <c:pt idx="7">
                  <c:v>THE ARC HUB PCN</c:v>
                </c:pt>
                <c:pt idx="8">
                  <c:v>KETTERING &amp; SOUTH WEST RURAL PCN</c:v>
                </c:pt>
                <c:pt idx="9">
                  <c:v>ICS</c:v>
                </c:pt>
                <c:pt idx="10">
                  <c:v>EAST NORTHANTS PCN</c:v>
                </c:pt>
                <c:pt idx="11">
                  <c:v>M-WEB PCN</c:v>
                </c:pt>
                <c:pt idx="12">
                  <c:v>TRIANGLE PCN</c:v>
                </c:pt>
                <c:pt idx="13">
                  <c:v>DAVENTRY PCN</c:v>
                </c:pt>
                <c:pt idx="14">
                  <c:v>PARKWOOD PCN</c:v>
                </c:pt>
                <c:pt idx="15">
                  <c:v>NORTHAMPTONSHIRE RURAL PCN</c:v>
                </c:pt>
                <c:pt idx="16">
                  <c:v>BRACKLEY &amp; TOWCESTER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BF36-4707-993B-0E42FBB233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BF36-4707-993B-0E42FBB233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BF36-4707-993B-0E42FBB23393}"/>
              </c:ext>
            </c:extLst>
          </c:dPt>
          <c:cat>
            <c:strRef>
              <c:f>Sheet1!$A$2:$A$45</c:f>
              <c:strCache>
                <c:ptCount val="17"/>
                <c:pt idx="0">
                  <c:v>ROYAL PARKS PCN</c:v>
                </c:pt>
                <c:pt idx="1">
                  <c:v>ROCKINGHAM FOREST PCN</c:v>
                </c:pt>
                <c:pt idx="2">
                  <c:v>WELLINGBOROUGH &amp; DISTRICT PCN</c:v>
                </c:pt>
                <c:pt idx="3">
                  <c:v>GRAND UNION PCN</c:v>
                </c:pt>
                <c:pt idx="4">
                  <c:v>MMWF PCN</c:v>
                </c:pt>
                <c:pt idx="5">
                  <c:v>BLUE PCN</c:v>
                </c:pt>
                <c:pt idx="6">
                  <c:v>RED KITE HEALTHCARE PCN</c:v>
                </c:pt>
                <c:pt idx="7">
                  <c:v>THE ARC HUB PCN</c:v>
                </c:pt>
                <c:pt idx="8">
                  <c:v>KETTERING &amp; SOUTH WEST RURAL PCN</c:v>
                </c:pt>
                <c:pt idx="9">
                  <c:v>ICS</c:v>
                </c:pt>
                <c:pt idx="10">
                  <c:v>EAST NORTHANTS PCN</c:v>
                </c:pt>
                <c:pt idx="11">
                  <c:v>M-WEB PCN</c:v>
                </c:pt>
                <c:pt idx="12">
                  <c:v>TRIANGLE PCN</c:v>
                </c:pt>
                <c:pt idx="13">
                  <c:v>DAVENTRY PCN</c:v>
                </c:pt>
                <c:pt idx="14">
                  <c:v>PARKWOOD PCN</c:v>
                </c:pt>
                <c:pt idx="15">
                  <c:v>NORTHAMPTONSHIRE RURAL PCN</c:v>
                </c:pt>
                <c:pt idx="16">
                  <c:v>BRACKLEY &amp; TOWCESTER PCN</c:v>
                </c:pt>
              </c:strCache>
            </c:strRef>
          </c:cat>
          <c:val>
            <c:numRef>
              <c:f>Sheet1!$C$2:$C$45</c:f>
              <c:numCache>
                <c:formatCode>0%</c:formatCode>
                <c:ptCount val="44"/>
                <c:pt idx="0">
                  <c:v>0.45</c:v>
                </c:pt>
                <c:pt idx="1">
                  <c:v>0.52</c:v>
                </c:pt>
                <c:pt idx="2">
                  <c:v>0.56000000000000005</c:v>
                </c:pt>
                <c:pt idx="3">
                  <c:v>0.56999999999999995</c:v>
                </c:pt>
                <c:pt idx="4">
                  <c:v>0.57999999999999996</c:v>
                </c:pt>
                <c:pt idx="5">
                  <c:v>0.57999999999999996</c:v>
                </c:pt>
                <c:pt idx="6">
                  <c:v>0.6</c:v>
                </c:pt>
                <c:pt idx="7">
                  <c:v>0.6</c:v>
                </c:pt>
                <c:pt idx="8">
                  <c:v>0.63</c:v>
                </c:pt>
                <c:pt idx="9">
                  <c:v>-10</c:v>
                </c:pt>
                <c:pt idx="10">
                  <c:v>0.65</c:v>
                </c:pt>
                <c:pt idx="11">
                  <c:v>0.67</c:v>
                </c:pt>
                <c:pt idx="12">
                  <c:v>0.69</c:v>
                </c:pt>
                <c:pt idx="13">
                  <c:v>0.79</c:v>
                </c:pt>
                <c:pt idx="14">
                  <c:v>0.85</c:v>
                </c:pt>
                <c:pt idx="15">
                  <c:v>0.85</c:v>
                </c:pt>
                <c:pt idx="16">
                  <c:v>0.88</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0.64</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2122240"/>
        <c:axId val="82124800"/>
      </c:lineChart>
      <c:catAx>
        <c:axId val="8212224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2124800"/>
        <c:crosses val="autoZero"/>
        <c:auto val="1"/>
        <c:lblAlgn val="ctr"/>
        <c:lblOffset val="100"/>
        <c:noMultiLvlLbl val="0"/>
      </c:catAx>
      <c:valAx>
        <c:axId val="8212480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2122240"/>
        <c:crosses val="autoZero"/>
        <c:crossBetween val="between"/>
      </c:valAx>
      <c:valAx>
        <c:axId val="82126336"/>
        <c:scaling>
          <c:orientation val="minMax"/>
          <c:max val="1"/>
          <c:min val="0"/>
        </c:scaling>
        <c:delete val="0"/>
        <c:axPos val="r"/>
        <c:numFmt formatCode="0%" sourceLinked="1"/>
        <c:majorTickMark val="none"/>
        <c:minorTickMark val="none"/>
        <c:tickLblPos val="none"/>
        <c:spPr>
          <a:ln>
            <a:noFill/>
          </a:ln>
        </c:spPr>
        <c:crossAx val="82127872"/>
        <c:crosses val="max"/>
        <c:crossBetween val="between"/>
      </c:valAx>
      <c:catAx>
        <c:axId val="82127872"/>
        <c:scaling>
          <c:orientation val="minMax"/>
        </c:scaling>
        <c:delete val="1"/>
        <c:axPos val="b"/>
        <c:numFmt formatCode="General" sourceLinked="1"/>
        <c:majorTickMark val="out"/>
        <c:minorTickMark val="none"/>
        <c:tickLblPos val="nextTo"/>
        <c:crossAx val="8212633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42</c:v>
                </c:pt>
                <c:pt idx="1">
                  <c:v>46</c:v>
                </c:pt>
                <c:pt idx="2">
                  <c:v>9</c:v>
                </c:pt>
                <c:pt idx="3">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7F4-4284-BD93-2BA81AF259E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88</c:v>
                </c:pt>
                <c:pt idx="1">
                  <c:v>88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12</c:v>
                </c:pt>
                <c:pt idx="1">
                  <c:v>12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9466752"/>
        <c:axId val="89468288"/>
      </c:lineChart>
      <c:catAx>
        <c:axId val="8946675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9468288"/>
        <c:crosses val="autoZero"/>
        <c:auto val="1"/>
        <c:lblAlgn val="ctr"/>
        <c:lblOffset val="100"/>
        <c:noMultiLvlLbl val="0"/>
      </c:catAx>
      <c:valAx>
        <c:axId val="8946828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946675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7"/>
                <c:pt idx="0">
                  <c:v>ROYAL PARKS PCN</c:v>
                </c:pt>
                <c:pt idx="1">
                  <c:v>ROCKINGHAM FOREST PCN</c:v>
                </c:pt>
                <c:pt idx="2">
                  <c:v>BLUE PCN</c:v>
                </c:pt>
                <c:pt idx="3">
                  <c:v>EAST NORTHANTS PCN</c:v>
                </c:pt>
                <c:pt idx="4">
                  <c:v>KETTERING &amp; SOUTH WEST RURAL PCN</c:v>
                </c:pt>
                <c:pt idx="5">
                  <c:v>MMWF PCN</c:v>
                </c:pt>
                <c:pt idx="6">
                  <c:v>THE ARC HUB PCN</c:v>
                </c:pt>
                <c:pt idx="7">
                  <c:v>WELLINGBOROUGH &amp; DISTRICT PCN</c:v>
                </c:pt>
                <c:pt idx="8">
                  <c:v>M-WEB PCN</c:v>
                </c:pt>
                <c:pt idx="9">
                  <c:v>ICS</c:v>
                </c:pt>
                <c:pt idx="10">
                  <c:v>GRAND UNION PCN</c:v>
                </c:pt>
                <c:pt idx="11">
                  <c:v>TRIANGLE PCN</c:v>
                </c:pt>
                <c:pt idx="12">
                  <c:v>RED KITE HEALTHCARE PCN</c:v>
                </c:pt>
                <c:pt idx="13">
                  <c:v>DAVENTRY PCN</c:v>
                </c:pt>
                <c:pt idx="14">
                  <c:v>PARKWOOD PCN</c:v>
                </c:pt>
                <c:pt idx="15">
                  <c:v>NORTHAMPTONSHIRE RURAL PCN</c:v>
                </c:pt>
                <c:pt idx="16">
                  <c:v>BRACKLEY &amp; TOWCESTER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17"/>
                <c:pt idx="0">
                  <c:v>ROYAL PARKS PCN</c:v>
                </c:pt>
                <c:pt idx="1">
                  <c:v>ROCKINGHAM FOREST PCN</c:v>
                </c:pt>
                <c:pt idx="2">
                  <c:v>BLUE PCN</c:v>
                </c:pt>
                <c:pt idx="3">
                  <c:v>EAST NORTHANTS PCN</c:v>
                </c:pt>
                <c:pt idx="4">
                  <c:v>KETTERING &amp; SOUTH WEST RURAL PCN</c:v>
                </c:pt>
                <c:pt idx="5">
                  <c:v>MMWF PCN</c:v>
                </c:pt>
                <c:pt idx="6">
                  <c:v>THE ARC HUB PCN</c:v>
                </c:pt>
                <c:pt idx="7">
                  <c:v>WELLINGBOROUGH &amp; DISTRICT PCN</c:v>
                </c:pt>
                <c:pt idx="8">
                  <c:v>M-WEB PCN</c:v>
                </c:pt>
                <c:pt idx="9">
                  <c:v>ICS</c:v>
                </c:pt>
                <c:pt idx="10">
                  <c:v>GRAND UNION PCN</c:v>
                </c:pt>
                <c:pt idx="11">
                  <c:v>TRIANGLE PCN</c:v>
                </c:pt>
                <c:pt idx="12">
                  <c:v>RED KITE HEALTHCARE PCN</c:v>
                </c:pt>
                <c:pt idx="13">
                  <c:v>DAVENTRY PCN</c:v>
                </c:pt>
                <c:pt idx="14">
                  <c:v>PARKWOOD PCN</c:v>
                </c:pt>
                <c:pt idx="15">
                  <c:v>NORTHAMPTONSHIRE RURAL PCN</c:v>
                </c:pt>
                <c:pt idx="16">
                  <c:v>BRACKLEY &amp; TOWCESTER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7"/>
                <c:pt idx="0">
                  <c:v>ROYAL PARKS PCN</c:v>
                </c:pt>
                <c:pt idx="1">
                  <c:v>ROCKINGHAM FOREST PCN</c:v>
                </c:pt>
                <c:pt idx="2">
                  <c:v>BLUE PCN</c:v>
                </c:pt>
                <c:pt idx="3">
                  <c:v>EAST NORTHANTS PCN</c:v>
                </c:pt>
                <c:pt idx="4">
                  <c:v>KETTERING &amp; SOUTH WEST RURAL PCN</c:v>
                </c:pt>
                <c:pt idx="5">
                  <c:v>MMWF PCN</c:v>
                </c:pt>
                <c:pt idx="6">
                  <c:v>THE ARC HUB PCN</c:v>
                </c:pt>
                <c:pt idx="7">
                  <c:v>WELLINGBOROUGH &amp; DISTRICT PCN</c:v>
                </c:pt>
                <c:pt idx="8">
                  <c:v>M-WEB PCN</c:v>
                </c:pt>
                <c:pt idx="9">
                  <c:v>ICS</c:v>
                </c:pt>
                <c:pt idx="10">
                  <c:v>GRAND UNION PCN</c:v>
                </c:pt>
                <c:pt idx="11">
                  <c:v>TRIANGLE PCN</c:v>
                </c:pt>
                <c:pt idx="12">
                  <c:v>RED KITE HEALTHCARE PCN</c:v>
                </c:pt>
                <c:pt idx="13">
                  <c:v>DAVENTRY PCN</c:v>
                </c:pt>
                <c:pt idx="14">
                  <c:v>PARKWOOD PCN</c:v>
                </c:pt>
                <c:pt idx="15">
                  <c:v>NORTHAMPTONSHIRE RURAL PCN</c:v>
                </c:pt>
                <c:pt idx="16">
                  <c:v>BRACKLEY &amp; TOWCESTER PCN</c:v>
                </c:pt>
              </c:strCache>
            </c:strRef>
          </c:cat>
          <c:val>
            <c:numRef>
              <c:f>Sheet1!$F$2:$F$45</c:f>
              <c:numCache>
                <c:formatCode>General</c:formatCode>
                <c:ptCount val="44"/>
                <c:pt idx="0">
                  <c:v>0.79</c:v>
                </c:pt>
                <c:pt idx="1">
                  <c:v>0.82</c:v>
                </c:pt>
                <c:pt idx="2">
                  <c:v>0.83</c:v>
                </c:pt>
                <c:pt idx="3">
                  <c:v>0.85</c:v>
                </c:pt>
                <c:pt idx="4">
                  <c:v>0.85</c:v>
                </c:pt>
                <c:pt idx="5">
                  <c:v>0.86</c:v>
                </c:pt>
                <c:pt idx="6">
                  <c:v>0.86</c:v>
                </c:pt>
                <c:pt idx="7">
                  <c:v>0.87</c:v>
                </c:pt>
                <c:pt idx="8">
                  <c:v>0.87</c:v>
                </c:pt>
                <c:pt idx="9">
                  <c:v>0.88</c:v>
                </c:pt>
                <c:pt idx="10">
                  <c:v>0.88</c:v>
                </c:pt>
                <c:pt idx="11">
                  <c:v>0.88</c:v>
                </c:pt>
                <c:pt idx="12">
                  <c:v>0.92</c:v>
                </c:pt>
                <c:pt idx="13">
                  <c:v>0.92</c:v>
                </c:pt>
                <c:pt idx="14">
                  <c:v>0.93</c:v>
                </c:pt>
                <c:pt idx="15">
                  <c:v>0.97</c:v>
                </c:pt>
                <c:pt idx="16">
                  <c:v>0.98</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17"/>
                <c:pt idx="0">
                  <c:v>ROYAL PARKS PCN</c:v>
                </c:pt>
                <c:pt idx="1">
                  <c:v>ROCKINGHAM FOREST PCN</c:v>
                </c:pt>
                <c:pt idx="2">
                  <c:v>BLUE PCN</c:v>
                </c:pt>
                <c:pt idx="3">
                  <c:v>EAST NORTHANTS PCN</c:v>
                </c:pt>
                <c:pt idx="4">
                  <c:v>KETTERING &amp; SOUTH WEST RURAL PCN</c:v>
                </c:pt>
                <c:pt idx="5">
                  <c:v>MMWF PCN</c:v>
                </c:pt>
                <c:pt idx="6">
                  <c:v>THE ARC HUB PCN</c:v>
                </c:pt>
                <c:pt idx="7">
                  <c:v>WELLINGBOROUGH &amp; DISTRICT PCN</c:v>
                </c:pt>
                <c:pt idx="8">
                  <c:v>M-WEB PCN</c:v>
                </c:pt>
                <c:pt idx="9">
                  <c:v>ICS</c:v>
                </c:pt>
                <c:pt idx="10">
                  <c:v>GRAND UNION PCN</c:v>
                </c:pt>
                <c:pt idx="11">
                  <c:v>TRIANGLE PCN</c:v>
                </c:pt>
                <c:pt idx="12">
                  <c:v>RED KITE HEALTHCARE PCN</c:v>
                </c:pt>
                <c:pt idx="13">
                  <c:v>DAVENTRY PCN</c:v>
                </c:pt>
                <c:pt idx="14">
                  <c:v>PARKWOOD PCN</c:v>
                </c:pt>
                <c:pt idx="15">
                  <c:v>NORTHAMPTONSHIRE RURAL PCN</c:v>
                </c:pt>
                <c:pt idx="16">
                  <c:v>BRACKLEY &amp; TOWCESTER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17"/>
                <c:pt idx="0">
                  <c:v>ROYAL PARKS PCN</c:v>
                </c:pt>
                <c:pt idx="1">
                  <c:v>ROCKINGHAM FOREST PCN</c:v>
                </c:pt>
                <c:pt idx="2">
                  <c:v>BLUE PCN</c:v>
                </c:pt>
                <c:pt idx="3">
                  <c:v>EAST NORTHANTS PCN</c:v>
                </c:pt>
                <c:pt idx="4">
                  <c:v>KETTERING &amp; SOUTH WEST RURAL PCN</c:v>
                </c:pt>
                <c:pt idx="5">
                  <c:v>MMWF PCN</c:v>
                </c:pt>
                <c:pt idx="6">
                  <c:v>THE ARC HUB PCN</c:v>
                </c:pt>
                <c:pt idx="7">
                  <c:v>WELLINGBOROUGH &amp; DISTRICT PCN</c:v>
                </c:pt>
                <c:pt idx="8">
                  <c:v>M-WEB PCN</c:v>
                </c:pt>
                <c:pt idx="9">
                  <c:v>ICS</c:v>
                </c:pt>
                <c:pt idx="10">
                  <c:v>GRAND UNION PCN</c:v>
                </c:pt>
                <c:pt idx="11">
                  <c:v>TRIANGLE PCN</c:v>
                </c:pt>
                <c:pt idx="12">
                  <c:v>RED KITE HEALTHCARE PCN</c:v>
                </c:pt>
                <c:pt idx="13">
                  <c:v>DAVENTRY PCN</c:v>
                </c:pt>
                <c:pt idx="14">
                  <c:v>PARKWOOD PCN</c:v>
                </c:pt>
                <c:pt idx="15">
                  <c:v>NORTHAMPTONSHIRE RURAL PCN</c:v>
                </c:pt>
                <c:pt idx="16">
                  <c:v>BRACKLEY &amp; TOWCESTER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89808896"/>
        <c:axId val="8980710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7"/>
                <c:pt idx="0">
                  <c:v>ROYAL PARKS PCN</c:v>
                </c:pt>
                <c:pt idx="1">
                  <c:v>ROCKINGHAM FOREST PCN</c:v>
                </c:pt>
                <c:pt idx="2">
                  <c:v>BLUE PCN</c:v>
                </c:pt>
                <c:pt idx="3">
                  <c:v>EAST NORTHANTS PCN</c:v>
                </c:pt>
                <c:pt idx="4">
                  <c:v>KETTERING &amp; SOUTH WEST RURAL PCN</c:v>
                </c:pt>
                <c:pt idx="5">
                  <c:v>MMWF PCN</c:v>
                </c:pt>
                <c:pt idx="6">
                  <c:v>THE ARC HUB PCN</c:v>
                </c:pt>
                <c:pt idx="7">
                  <c:v>WELLINGBOROUGH &amp; DISTRICT PCN</c:v>
                </c:pt>
                <c:pt idx="8">
                  <c:v>M-WEB PCN</c:v>
                </c:pt>
                <c:pt idx="9">
                  <c:v>ICS</c:v>
                </c:pt>
                <c:pt idx="10">
                  <c:v>GRAND UNION PCN</c:v>
                </c:pt>
                <c:pt idx="11">
                  <c:v>TRIANGLE PCN</c:v>
                </c:pt>
                <c:pt idx="12">
                  <c:v>RED KITE HEALTHCARE PCN</c:v>
                </c:pt>
                <c:pt idx="13">
                  <c:v>DAVENTRY PCN</c:v>
                </c:pt>
                <c:pt idx="14">
                  <c:v>PARKWOOD PCN</c:v>
                </c:pt>
                <c:pt idx="15">
                  <c:v>NORTHAMPTONSHIRE RURAL PCN</c:v>
                </c:pt>
                <c:pt idx="16">
                  <c:v>BRACKLEY &amp; TOWCESTER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5F09-4F02-BA13-BD22460DB64F}"/>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5F09-4F02-BA13-BD22460DB64F}"/>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5F09-4F02-BA13-BD22460DB64F}"/>
              </c:ext>
            </c:extLst>
          </c:dPt>
          <c:cat>
            <c:strRef>
              <c:f>Sheet1!$A$2:$A$45</c:f>
              <c:strCache>
                <c:ptCount val="17"/>
                <c:pt idx="0">
                  <c:v>ROYAL PARKS PCN</c:v>
                </c:pt>
                <c:pt idx="1">
                  <c:v>ROCKINGHAM FOREST PCN</c:v>
                </c:pt>
                <c:pt idx="2">
                  <c:v>BLUE PCN</c:v>
                </c:pt>
                <c:pt idx="3">
                  <c:v>EAST NORTHANTS PCN</c:v>
                </c:pt>
                <c:pt idx="4">
                  <c:v>KETTERING &amp; SOUTH WEST RURAL PCN</c:v>
                </c:pt>
                <c:pt idx="5">
                  <c:v>MMWF PCN</c:v>
                </c:pt>
                <c:pt idx="6">
                  <c:v>THE ARC HUB PCN</c:v>
                </c:pt>
                <c:pt idx="7">
                  <c:v>WELLINGBOROUGH &amp; DISTRICT PCN</c:v>
                </c:pt>
                <c:pt idx="8">
                  <c:v>M-WEB PCN</c:v>
                </c:pt>
                <c:pt idx="9">
                  <c:v>ICS</c:v>
                </c:pt>
                <c:pt idx="10">
                  <c:v>GRAND UNION PCN</c:v>
                </c:pt>
                <c:pt idx="11">
                  <c:v>TRIANGLE PCN</c:v>
                </c:pt>
                <c:pt idx="12">
                  <c:v>RED KITE HEALTHCARE PCN</c:v>
                </c:pt>
                <c:pt idx="13">
                  <c:v>DAVENTRY PCN</c:v>
                </c:pt>
                <c:pt idx="14">
                  <c:v>PARKWOOD PCN</c:v>
                </c:pt>
                <c:pt idx="15">
                  <c:v>NORTHAMPTONSHIRE RURAL PCN</c:v>
                </c:pt>
                <c:pt idx="16">
                  <c:v>BRACKLEY &amp; TOWCESTER PCN</c:v>
                </c:pt>
              </c:strCache>
            </c:strRef>
          </c:cat>
          <c:val>
            <c:numRef>
              <c:f>Sheet1!$C$2:$C$45</c:f>
              <c:numCache>
                <c:formatCode>0%</c:formatCode>
                <c:ptCount val="44"/>
                <c:pt idx="0">
                  <c:v>0.79</c:v>
                </c:pt>
                <c:pt idx="1">
                  <c:v>0.82</c:v>
                </c:pt>
                <c:pt idx="2">
                  <c:v>0.83</c:v>
                </c:pt>
                <c:pt idx="3">
                  <c:v>0.85</c:v>
                </c:pt>
                <c:pt idx="4">
                  <c:v>0.85</c:v>
                </c:pt>
                <c:pt idx="5">
                  <c:v>0.86</c:v>
                </c:pt>
                <c:pt idx="6">
                  <c:v>0.86</c:v>
                </c:pt>
                <c:pt idx="7">
                  <c:v>0.87</c:v>
                </c:pt>
                <c:pt idx="8">
                  <c:v>0.87</c:v>
                </c:pt>
                <c:pt idx="9">
                  <c:v>-10</c:v>
                </c:pt>
                <c:pt idx="10">
                  <c:v>0.88</c:v>
                </c:pt>
                <c:pt idx="11">
                  <c:v>0.88</c:v>
                </c:pt>
                <c:pt idx="12">
                  <c:v>0.92</c:v>
                </c:pt>
                <c:pt idx="13">
                  <c:v>0.92</c:v>
                </c:pt>
                <c:pt idx="14">
                  <c:v>0.93</c:v>
                </c:pt>
                <c:pt idx="15">
                  <c:v>0.97</c:v>
                </c:pt>
                <c:pt idx="16">
                  <c:v>0.98</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0.88</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89803008"/>
        <c:axId val="89805568"/>
      </c:lineChart>
      <c:catAx>
        <c:axId val="8980300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9805568"/>
        <c:crosses val="autoZero"/>
        <c:auto val="1"/>
        <c:lblAlgn val="ctr"/>
        <c:lblOffset val="100"/>
        <c:noMultiLvlLbl val="0"/>
      </c:catAx>
      <c:valAx>
        <c:axId val="8980556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9803008"/>
        <c:crosses val="autoZero"/>
        <c:crossBetween val="between"/>
      </c:valAx>
      <c:valAx>
        <c:axId val="89807104"/>
        <c:scaling>
          <c:orientation val="minMax"/>
          <c:max val="1"/>
          <c:min val="0"/>
        </c:scaling>
        <c:delete val="0"/>
        <c:axPos val="r"/>
        <c:numFmt formatCode="0%" sourceLinked="1"/>
        <c:majorTickMark val="none"/>
        <c:minorTickMark val="none"/>
        <c:tickLblPos val="none"/>
        <c:spPr>
          <a:ln>
            <a:noFill/>
          </a:ln>
        </c:spPr>
        <c:crossAx val="89808896"/>
        <c:crosses val="max"/>
        <c:crossBetween val="between"/>
      </c:valAx>
      <c:catAx>
        <c:axId val="89808896"/>
        <c:scaling>
          <c:orientation val="minMax"/>
        </c:scaling>
        <c:delete val="1"/>
        <c:axPos val="b"/>
        <c:numFmt formatCode="General" sourceLinked="1"/>
        <c:majorTickMark val="out"/>
        <c:minorTickMark val="none"/>
        <c:tickLblPos val="nextTo"/>
        <c:crossAx val="8980710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15</c:v>
                </c:pt>
                <c:pt idx="1">
                  <c:v>32</c:v>
                </c:pt>
                <c:pt idx="2">
                  <c:v>8</c:v>
                </c:pt>
                <c:pt idx="3">
                  <c:v>13</c:v>
                </c:pt>
                <c:pt idx="4">
                  <c:v>55</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98244480"/>
        <c:axId val="98246016"/>
      </c:barChart>
      <c:catAx>
        <c:axId val="98244480"/>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98246016"/>
        <c:crosses val="autoZero"/>
        <c:auto val="1"/>
        <c:lblAlgn val="ctr"/>
        <c:lblOffset val="100"/>
        <c:noMultiLvlLbl val="0"/>
      </c:catAx>
      <c:valAx>
        <c:axId val="98246016"/>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98244480"/>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21</c:v>
                </c:pt>
                <c:pt idx="1">
                  <c:v>39</c:v>
                </c:pt>
                <c:pt idx="2">
                  <c:v>13</c:v>
                </c:pt>
                <c:pt idx="3">
                  <c:v>16</c:v>
                </c:pt>
                <c:pt idx="4">
                  <c:v>60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11</c:v>
                </c:pt>
                <c:pt idx="1">
                  <c:v>26</c:v>
                </c:pt>
                <c:pt idx="2">
                  <c:v>3</c:v>
                </c:pt>
                <c:pt idx="3">
                  <c:v>10</c:v>
                </c:pt>
                <c:pt idx="4">
                  <c:v>47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98397184"/>
        <c:axId val="98398976"/>
      </c:stockChart>
      <c:catAx>
        <c:axId val="98397184"/>
        <c:scaling>
          <c:orientation val="minMax"/>
        </c:scaling>
        <c:delete val="1"/>
        <c:axPos val="b"/>
        <c:numFmt formatCode="m/d/yyyy" sourceLinked="1"/>
        <c:majorTickMark val="out"/>
        <c:minorTickMark val="none"/>
        <c:tickLblPos val="nextTo"/>
        <c:crossAx val="98398976"/>
        <c:crosses val="autoZero"/>
        <c:auto val="1"/>
        <c:lblAlgn val="ctr"/>
        <c:lblOffset val="100"/>
        <c:noMultiLvlLbl val="0"/>
      </c:catAx>
      <c:valAx>
        <c:axId val="98398976"/>
        <c:scaling>
          <c:orientation val="minMax"/>
          <c:max val="100"/>
          <c:min val="0"/>
        </c:scaling>
        <c:delete val="1"/>
        <c:axPos val="l"/>
        <c:numFmt formatCode="m/d/yyyy" sourceLinked="1"/>
        <c:majorTickMark val="out"/>
        <c:minorTickMark val="none"/>
        <c:tickLblPos val="nextTo"/>
        <c:crossAx val="9839718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E2D-4A26-B8F0-4D2D229036C3}"/>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26</c:v>
                </c:pt>
                <c:pt idx="1">
                  <c:v>52</c:v>
                </c:pt>
                <c:pt idx="2">
                  <c:v>16</c:v>
                </c:pt>
                <c:pt idx="3">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79</c:v>
                </c:pt>
                <c:pt idx="1">
                  <c:v>78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21</c:v>
                </c:pt>
                <c:pt idx="1">
                  <c:v>22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00707712"/>
        <c:axId val="100709504"/>
      </c:lineChart>
      <c:catAx>
        <c:axId val="10070771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00709504"/>
        <c:crosses val="autoZero"/>
        <c:auto val="1"/>
        <c:lblAlgn val="ctr"/>
        <c:lblOffset val="100"/>
        <c:noMultiLvlLbl val="0"/>
      </c:catAx>
      <c:valAx>
        <c:axId val="10070950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0070771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7"/>
                <c:pt idx="0">
                  <c:v>WELLINGBOROUGH &amp; DISTRICT PCN</c:v>
                </c:pt>
                <c:pt idx="1">
                  <c:v>ROYAL PARKS PCN</c:v>
                </c:pt>
                <c:pt idx="2">
                  <c:v>M-WEB PCN</c:v>
                </c:pt>
                <c:pt idx="3">
                  <c:v>BLUE PCN</c:v>
                </c:pt>
                <c:pt idx="4">
                  <c:v>KETTERING &amp; SOUTH WEST RURAL PCN</c:v>
                </c:pt>
                <c:pt idx="5">
                  <c:v>MMWF PCN</c:v>
                </c:pt>
                <c:pt idx="6">
                  <c:v>THE ARC HUB PCN</c:v>
                </c:pt>
                <c:pt idx="7">
                  <c:v>EAST NORTHANTS PCN</c:v>
                </c:pt>
                <c:pt idx="8">
                  <c:v>ICS</c:v>
                </c:pt>
                <c:pt idx="9">
                  <c:v>RED KITE HEALTHCARE PCN</c:v>
                </c:pt>
                <c:pt idx="10">
                  <c:v>TRIANGLE PCN</c:v>
                </c:pt>
                <c:pt idx="11">
                  <c:v>GRAND UNION PCN</c:v>
                </c:pt>
                <c:pt idx="12">
                  <c:v>ROCKINGHAM FOREST PCN</c:v>
                </c:pt>
                <c:pt idx="13">
                  <c:v>DAVENTRY PCN</c:v>
                </c:pt>
                <c:pt idx="14">
                  <c:v>NORTHAMPTONSHIRE RURAL PCN</c:v>
                </c:pt>
                <c:pt idx="15">
                  <c:v>BRACKLEY &amp; TOWCESTER PCN</c:v>
                </c:pt>
                <c:pt idx="16">
                  <c:v>PARKWOOD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7"/>
                <c:pt idx="0">
                  <c:v>WELLINGBOROUGH &amp; DISTRICT PCN</c:v>
                </c:pt>
                <c:pt idx="1">
                  <c:v>ROYAL PARKS PCN</c:v>
                </c:pt>
                <c:pt idx="2">
                  <c:v>M-WEB PCN</c:v>
                </c:pt>
                <c:pt idx="3">
                  <c:v>BLUE PCN</c:v>
                </c:pt>
                <c:pt idx="4">
                  <c:v>KETTERING &amp; SOUTH WEST RURAL PCN</c:v>
                </c:pt>
                <c:pt idx="5">
                  <c:v>MMWF PCN</c:v>
                </c:pt>
                <c:pt idx="6">
                  <c:v>THE ARC HUB PCN</c:v>
                </c:pt>
                <c:pt idx="7">
                  <c:v>EAST NORTHANTS PCN</c:v>
                </c:pt>
                <c:pt idx="8">
                  <c:v>ICS</c:v>
                </c:pt>
                <c:pt idx="9">
                  <c:v>RED KITE HEALTHCARE PCN</c:v>
                </c:pt>
                <c:pt idx="10">
                  <c:v>TRIANGLE PCN</c:v>
                </c:pt>
                <c:pt idx="11">
                  <c:v>GRAND UNION PCN</c:v>
                </c:pt>
                <c:pt idx="12">
                  <c:v>ROCKINGHAM FOREST PCN</c:v>
                </c:pt>
                <c:pt idx="13">
                  <c:v>DAVENTRY PCN</c:v>
                </c:pt>
                <c:pt idx="14">
                  <c:v>NORTHAMPTONSHIRE RURAL PCN</c:v>
                </c:pt>
                <c:pt idx="15">
                  <c:v>BRACKLEY &amp; TOWCESTER PCN</c:v>
                </c:pt>
                <c:pt idx="16">
                  <c:v>PARKWOOD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7"/>
                <c:pt idx="0">
                  <c:v>WELLINGBOROUGH &amp; DISTRICT PCN</c:v>
                </c:pt>
                <c:pt idx="1">
                  <c:v>ROYAL PARKS PCN</c:v>
                </c:pt>
                <c:pt idx="2">
                  <c:v>M-WEB PCN</c:v>
                </c:pt>
                <c:pt idx="3">
                  <c:v>BLUE PCN</c:v>
                </c:pt>
                <c:pt idx="4">
                  <c:v>KETTERING &amp; SOUTH WEST RURAL PCN</c:v>
                </c:pt>
                <c:pt idx="5">
                  <c:v>MMWF PCN</c:v>
                </c:pt>
                <c:pt idx="6">
                  <c:v>THE ARC HUB PCN</c:v>
                </c:pt>
                <c:pt idx="7">
                  <c:v>EAST NORTHANTS PCN</c:v>
                </c:pt>
                <c:pt idx="8">
                  <c:v>ICS</c:v>
                </c:pt>
                <c:pt idx="9">
                  <c:v>RED KITE HEALTHCARE PCN</c:v>
                </c:pt>
                <c:pt idx="10">
                  <c:v>TRIANGLE PCN</c:v>
                </c:pt>
                <c:pt idx="11">
                  <c:v>GRAND UNION PCN</c:v>
                </c:pt>
                <c:pt idx="12">
                  <c:v>ROCKINGHAM FOREST PCN</c:v>
                </c:pt>
                <c:pt idx="13">
                  <c:v>DAVENTRY PCN</c:v>
                </c:pt>
                <c:pt idx="14">
                  <c:v>NORTHAMPTONSHIRE RURAL PCN</c:v>
                </c:pt>
                <c:pt idx="15">
                  <c:v>BRACKLEY &amp; TOWCESTER PCN</c:v>
                </c:pt>
                <c:pt idx="16">
                  <c:v>PARKWOOD PCN</c:v>
                </c:pt>
              </c:strCache>
            </c:strRef>
          </c:cat>
          <c:val>
            <c:numRef>
              <c:f>Sheet1!$F$2:$F$45</c:f>
              <c:numCache>
                <c:formatCode>General</c:formatCode>
                <c:ptCount val="44"/>
                <c:pt idx="0">
                  <c:v>0.71</c:v>
                </c:pt>
                <c:pt idx="1">
                  <c:v>0.73</c:v>
                </c:pt>
                <c:pt idx="2">
                  <c:v>0.74</c:v>
                </c:pt>
                <c:pt idx="3">
                  <c:v>0.75</c:v>
                </c:pt>
                <c:pt idx="4">
                  <c:v>0.76</c:v>
                </c:pt>
                <c:pt idx="5">
                  <c:v>0.76</c:v>
                </c:pt>
                <c:pt idx="6">
                  <c:v>0.76</c:v>
                </c:pt>
                <c:pt idx="7">
                  <c:v>0.77</c:v>
                </c:pt>
                <c:pt idx="8">
                  <c:v>0.78</c:v>
                </c:pt>
                <c:pt idx="9">
                  <c:v>0.78</c:v>
                </c:pt>
                <c:pt idx="10">
                  <c:v>0.78</c:v>
                </c:pt>
                <c:pt idx="11">
                  <c:v>0.79</c:v>
                </c:pt>
                <c:pt idx="12">
                  <c:v>0.79</c:v>
                </c:pt>
                <c:pt idx="13">
                  <c:v>0.81</c:v>
                </c:pt>
                <c:pt idx="14">
                  <c:v>0.82</c:v>
                </c:pt>
                <c:pt idx="15">
                  <c:v>0.87</c:v>
                </c:pt>
                <c:pt idx="16">
                  <c:v>0.88</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7"/>
                <c:pt idx="0">
                  <c:v>WELLINGBOROUGH &amp; DISTRICT PCN</c:v>
                </c:pt>
                <c:pt idx="1">
                  <c:v>ROYAL PARKS PCN</c:v>
                </c:pt>
                <c:pt idx="2">
                  <c:v>M-WEB PCN</c:v>
                </c:pt>
                <c:pt idx="3">
                  <c:v>BLUE PCN</c:v>
                </c:pt>
                <c:pt idx="4">
                  <c:v>KETTERING &amp; SOUTH WEST RURAL PCN</c:v>
                </c:pt>
                <c:pt idx="5">
                  <c:v>MMWF PCN</c:v>
                </c:pt>
                <c:pt idx="6">
                  <c:v>THE ARC HUB PCN</c:v>
                </c:pt>
                <c:pt idx="7">
                  <c:v>EAST NORTHANTS PCN</c:v>
                </c:pt>
                <c:pt idx="8">
                  <c:v>ICS</c:v>
                </c:pt>
                <c:pt idx="9">
                  <c:v>RED KITE HEALTHCARE PCN</c:v>
                </c:pt>
                <c:pt idx="10">
                  <c:v>TRIANGLE PCN</c:v>
                </c:pt>
                <c:pt idx="11">
                  <c:v>GRAND UNION PCN</c:v>
                </c:pt>
                <c:pt idx="12">
                  <c:v>ROCKINGHAM FOREST PCN</c:v>
                </c:pt>
                <c:pt idx="13">
                  <c:v>DAVENTRY PCN</c:v>
                </c:pt>
                <c:pt idx="14">
                  <c:v>NORTHAMPTONSHIRE RURAL PCN</c:v>
                </c:pt>
                <c:pt idx="15">
                  <c:v>BRACKLEY &amp; TOWCESTER PCN</c:v>
                </c:pt>
                <c:pt idx="16">
                  <c:v>PARKWOOD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7"/>
                <c:pt idx="0">
                  <c:v>WELLINGBOROUGH &amp; DISTRICT PCN</c:v>
                </c:pt>
                <c:pt idx="1">
                  <c:v>ROYAL PARKS PCN</c:v>
                </c:pt>
                <c:pt idx="2">
                  <c:v>M-WEB PCN</c:v>
                </c:pt>
                <c:pt idx="3">
                  <c:v>BLUE PCN</c:v>
                </c:pt>
                <c:pt idx="4">
                  <c:v>KETTERING &amp; SOUTH WEST RURAL PCN</c:v>
                </c:pt>
                <c:pt idx="5">
                  <c:v>MMWF PCN</c:v>
                </c:pt>
                <c:pt idx="6">
                  <c:v>THE ARC HUB PCN</c:v>
                </c:pt>
                <c:pt idx="7">
                  <c:v>EAST NORTHANTS PCN</c:v>
                </c:pt>
                <c:pt idx="8">
                  <c:v>ICS</c:v>
                </c:pt>
                <c:pt idx="9">
                  <c:v>RED KITE HEALTHCARE PCN</c:v>
                </c:pt>
                <c:pt idx="10">
                  <c:v>TRIANGLE PCN</c:v>
                </c:pt>
                <c:pt idx="11">
                  <c:v>GRAND UNION PCN</c:v>
                </c:pt>
                <c:pt idx="12">
                  <c:v>ROCKINGHAM FOREST PCN</c:v>
                </c:pt>
                <c:pt idx="13">
                  <c:v>DAVENTRY PCN</c:v>
                </c:pt>
                <c:pt idx="14">
                  <c:v>NORTHAMPTONSHIRE RURAL PCN</c:v>
                </c:pt>
                <c:pt idx="15">
                  <c:v>BRACKLEY &amp; TOWCESTER PCN</c:v>
                </c:pt>
                <c:pt idx="16">
                  <c:v>PARKWOOD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0915456"/>
        <c:axId val="10091392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7"/>
                <c:pt idx="0">
                  <c:v>WELLINGBOROUGH &amp; DISTRICT PCN</c:v>
                </c:pt>
                <c:pt idx="1">
                  <c:v>ROYAL PARKS PCN</c:v>
                </c:pt>
                <c:pt idx="2">
                  <c:v>M-WEB PCN</c:v>
                </c:pt>
                <c:pt idx="3">
                  <c:v>BLUE PCN</c:v>
                </c:pt>
                <c:pt idx="4">
                  <c:v>KETTERING &amp; SOUTH WEST RURAL PCN</c:v>
                </c:pt>
                <c:pt idx="5">
                  <c:v>MMWF PCN</c:v>
                </c:pt>
                <c:pt idx="6">
                  <c:v>THE ARC HUB PCN</c:v>
                </c:pt>
                <c:pt idx="7">
                  <c:v>EAST NORTHANTS PCN</c:v>
                </c:pt>
                <c:pt idx="8">
                  <c:v>ICS</c:v>
                </c:pt>
                <c:pt idx="9">
                  <c:v>RED KITE HEALTHCARE PCN</c:v>
                </c:pt>
                <c:pt idx="10">
                  <c:v>TRIANGLE PCN</c:v>
                </c:pt>
                <c:pt idx="11">
                  <c:v>GRAND UNION PCN</c:v>
                </c:pt>
                <c:pt idx="12">
                  <c:v>ROCKINGHAM FOREST PCN</c:v>
                </c:pt>
                <c:pt idx="13">
                  <c:v>DAVENTRY PCN</c:v>
                </c:pt>
                <c:pt idx="14">
                  <c:v>NORTHAMPTONSHIRE RURAL PCN</c:v>
                </c:pt>
                <c:pt idx="15">
                  <c:v>BRACKLEY &amp; TOWCESTER PCN</c:v>
                </c:pt>
                <c:pt idx="16">
                  <c:v>PARKWOOD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7"/>
                <c:pt idx="0">
                  <c:v>WELLINGBOROUGH &amp; DISTRICT PCN</c:v>
                </c:pt>
                <c:pt idx="1">
                  <c:v>ROYAL PARKS PCN</c:v>
                </c:pt>
                <c:pt idx="2">
                  <c:v>M-WEB PCN</c:v>
                </c:pt>
                <c:pt idx="3">
                  <c:v>BLUE PCN</c:v>
                </c:pt>
                <c:pt idx="4">
                  <c:v>KETTERING &amp; SOUTH WEST RURAL PCN</c:v>
                </c:pt>
                <c:pt idx="5">
                  <c:v>MMWF PCN</c:v>
                </c:pt>
                <c:pt idx="6">
                  <c:v>THE ARC HUB PCN</c:v>
                </c:pt>
                <c:pt idx="7">
                  <c:v>EAST NORTHANTS PCN</c:v>
                </c:pt>
                <c:pt idx="8">
                  <c:v>ICS</c:v>
                </c:pt>
                <c:pt idx="9">
                  <c:v>RED KITE HEALTHCARE PCN</c:v>
                </c:pt>
                <c:pt idx="10">
                  <c:v>TRIANGLE PCN</c:v>
                </c:pt>
                <c:pt idx="11">
                  <c:v>GRAND UNION PCN</c:v>
                </c:pt>
                <c:pt idx="12">
                  <c:v>ROCKINGHAM FOREST PCN</c:v>
                </c:pt>
                <c:pt idx="13">
                  <c:v>DAVENTRY PCN</c:v>
                </c:pt>
                <c:pt idx="14">
                  <c:v>NORTHAMPTONSHIRE RURAL PCN</c:v>
                </c:pt>
                <c:pt idx="15">
                  <c:v>BRACKLEY &amp; TOWCESTER PCN</c:v>
                </c:pt>
                <c:pt idx="16">
                  <c:v>PARKWOOD PCN</c:v>
                </c:pt>
              </c:strCache>
            </c:strRef>
          </c:cat>
          <c:val>
            <c:numRef>
              <c:f>Sheet1!$C$2:$C$45</c:f>
              <c:numCache>
                <c:formatCode>0%</c:formatCode>
                <c:ptCount val="44"/>
                <c:pt idx="0">
                  <c:v>0.71</c:v>
                </c:pt>
                <c:pt idx="1">
                  <c:v>0.73</c:v>
                </c:pt>
                <c:pt idx="2">
                  <c:v>0.74</c:v>
                </c:pt>
                <c:pt idx="3">
                  <c:v>0.75</c:v>
                </c:pt>
                <c:pt idx="4">
                  <c:v>0.76</c:v>
                </c:pt>
                <c:pt idx="5">
                  <c:v>0.76</c:v>
                </c:pt>
                <c:pt idx="6">
                  <c:v>0.76</c:v>
                </c:pt>
                <c:pt idx="7">
                  <c:v>0.77</c:v>
                </c:pt>
                <c:pt idx="8">
                  <c:v>-10</c:v>
                </c:pt>
                <c:pt idx="9">
                  <c:v>0.78</c:v>
                </c:pt>
                <c:pt idx="10">
                  <c:v>0.78</c:v>
                </c:pt>
                <c:pt idx="11">
                  <c:v>0.79</c:v>
                </c:pt>
                <c:pt idx="12">
                  <c:v>0.79</c:v>
                </c:pt>
                <c:pt idx="13">
                  <c:v>0.81</c:v>
                </c:pt>
                <c:pt idx="14">
                  <c:v>0.82</c:v>
                </c:pt>
                <c:pt idx="15">
                  <c:v>0.87</c:v>
                </c:pt>
                <c:pt idx="16">
                  <c:v>0.88</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0.78</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00909824"/>
        <c:axId val="100912128"/>
      </c:lineChart>
      <c:catAx>
        <c:axId val="10090982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0912128"/>
        <c:crosses val="autoZero"/>
        <c:auto val="1"/>
        <c:lblAlgn val="ctr"/>
        <c:lblOffset val="100"/>
        <c:noMultiLvlLbl val="0"/>
      </c:catAx>
      <c:valAx>
        <c:axId val="10091212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0909824"/>
        <c:crosses val="autoZero"/>
        <c:crossBetween val="between"/>
      </c:valAx>
      <c:valAx>
        <c:axId val="100913920"/>
        <c:scaling>
          <c:orientation val="minMax"/>
          <c:max val="1"/>
          <c:min val="0"/>
        </c:scaling>
        <c:delete val="0"/>
        <c:axPos val="r"/>
        <c:numFmt formatCode="0%" sourceLinked="1"/>
        <c:majorTickMark val="none"/>
        <c:minorTickMark val="none"/>
        <c:tickLblPos val="none"/>
        <c:spPr>
          <a:ln>
            <a:noFill/>
          </a:ln>
        </c:spPr>
        <c:crossAx val="100915456"/>
        <c:crosses val="max"/>
        <c:crossBetween val="between"/>
      </c:valAx>
      <c:catAx>
        <c:axId val="100915456"/>
        <c:scaling>
          <c:orientation val="minMax"/>
        </c:scaling>
        <c:delete val="1"/>
        <c:axPos val="b"/>
        <c:numFmt formatCode="General" sourceLinked="1"/>
        <c:majorTickMark val="out"/>
        <c:minorTickMark val="none"/>
        <c:tickLblPos val="nextTo"/>
        <c:crossAx val="10091392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14</c:v>
                </c:pt>
                <c:pt idx="1">
                  <c:v>36</c:v>
                </c:pt>
                <c:pt idx="2">
                  <c:v>7</c:v>
                </c:pt>
                <c:pt idx="3">
                  <c:v>24</c:v>
                </c:pt>
                <c:pt idx="4">
                  <c:v>35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14498176"/>
        <c:axId val="114496640"/>
      </c:barChart>
      <c:valAx>
        <c:axId val="114496640"/>
        <c:scaling>
          <c:orientation val="minMax"/>
        </c:scaling>
        <c:delete val="1"/>
        <c:axPos val="t"/>
        <c:numFmt formatCode="General" sourceLinked="1"/>
        <c:majorTickMark val="out"/>
        <c:minorTickMark val="none"/>
        <c:tickLblPos val="nextTo"/>
        <c:crossAx val="114498176"/>
        <c:crosses val="autoZero"/>
        <c:crossBetween val="between"/>
      </c:valAx>
      <c:catAx>
        <c:axId val="114498176"/>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14496640"/>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6DC-4EAD-BF07-FF58D83669C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7"/>
                <c:pt idx="0">
                  <c:v>BLUE PCN</c:v>
                </c:pt>
                <c:pt idx="1">
                  <c:v>ROCKINGHAM FOREST PCN</c:v>
                </c:pt>
                <c:pt idx="2">
                  <c:v>ROYAL PARKS PCN</c:v>
                </c:pt>
                <c:pt idx="3">
                  <c:v>THE ARC HUB PCN</c:v>
                </c:pt>
                <c:pt idx="4">
                  <c:v>WELLINGBOROUGH &amp; DISTRICT PCN</c:v>
                </c:pt>
                <c:pt idx="5">
                  <c:v>TRIANGLE PCN</c:v>
                </c:pt>
                <c:pt idx="6">
                  <c:v>EAST NORTHANTS PCN</c:v>
                </c:pt>
                <c:pt idx="7">
                  <c:v>KETTERING &amp; SOUTH WEST RURAL PCN</c:v>
                </c:pt>
                <c:pt idx="8">
                  <c:v>ICS</c:v>
                </c:pt>
                <c:pt idx="9">
                  <c:v>M-WEB PCN</c:v>
                </c:pt>
                <c:pt idx="10">
                  <c:v>RED KITE HEALTHCARE PCN</c:v>
                </c:pt>
                <c:pt idx="11">
                  <c:v>PARKWOOD PCN</c:v>
                </c:pt>
                <c:pt idx="12">
                  <c:v>GRAND UNION PCN</c:v>
                </c:pt>
                <c:pt idx="13">
                  <c:v>MMWF PCN</c:v>
                </c:pt>
                <c:pt idx="14">
                  <c:v>DAVENTRY PCN</c:v>
                </c:pt>
                <c:pt idx="15">
                  <c:v>NORTHAMPTONSHIRE RURAL PCN</c:v>
                </c:pt>
                <c:pt idx="16">
                  <c:v>BRACKLEY &amp; TOWCESTER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7"/>
                <c:pt idx="0">
                  <c:v>BLUE PCN</c:v>
                </c:pt>
                <c:pt idx="1">
                  <c:v>ROCKINGHAM FOREST PCN</c:v>
                </c:pt>
                <c:pt idx="2">
                  <c:v>ROYAL PARKS PCN</c:v>
                </c:pt>
                <c:pt idx="3">
                  <c:v>THE ARC HUB PCN</c:v>
                </c:pt>
                <c:pt idx="4">
                  <c:v>WELLINGBOROUGH &amp; DISTRICT PCN</c:v>
                </c:pt>
                <c:pt idx="5">
                  <c:v>TRIANGLE PCN</c:v>
                </c:pt>
                <c:pt idx="6">
                  <c:v>EAST NORTHANTS PCN</c:v>
                </c:pt>
                <c:pt idx="7">
                  <c:v>KETTERING &amp; SOUTH WEST RURAL PCN</c:v>
                </c:pt>
                <c:pt idx="8">
                  <c:v>ICS</c:v>
                </c:pt>
                <c:pt idx="9">
                  <c:v>M-WEB PCN</c:v>
                </c:pt>
                <c:pt idx="10">
                  <c:v>RED KITE HEALTHCARE PCN</c:v>
                </c:pt>
                <c:pt idx="11">
                  <c:v>PARKWOOD PCN</c:v>
                </c:pt>
                <c:pt idx="12">
                  <c:v>GRAND UNION PCN</c:v>
                </c:pt>
                <c:pt idx="13">
                  <c:v>MMWF PCN</c:v>
                </c:pt>
                <c:pt idx="14">
                  <c:v>DAVENTRY PCN</c:v>
                </c:pt>
                <c:pt idx="15">
                  <c:v>NORTHAMPTONSHIRE RURAL PCN</c:v>
                </c:pt>
                <c:pt idx="16">
                  <c:v>BRACKLEY &amp; TOWCESTER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7"/>
                <c:pt idx="0">
                  <c:v>BLUE PCN</c:v>
                </c:pt>
                <c:pt idx="1">
                  <c:v>ROCKINGHAM FOREST PCN</c:v>
                </c:pt>
                <c:pt idx="2">
                  <c:v>ROYAL PARKS PCN</c:v>
                </c:pt>
                <c:pt idx="3">
                  <c:v>THE ARC HUB PCN</c:v>
                </c:pt>
                <c:pt idx="4">
                  <c:v>WELLINGBOROUGH &amp; DISTRICT PCN</c:v>
                </c:pt>
                <c:pt idx="5">
                  <c:v>TRIANGLE PCN</c:v>
                </c:pt>
                <c:pt idx="6">
                  <c:v>EAST NORTHANTS PCN</c:v>
                </c:pt>
                <c:pt idx="7">
                  <c:v>KETTERING &amp; SOUTH WEST RURAL PCN</c:v>
                </c:pt>
                <c:pt idx="8">
                  <c:v>ICS</c:v>
                </c:pt>
                <c:pt idx="9">
                  <c:v>M-WEB PCN</c:v>
                </c:pt>
                <c:pt idx="10">
                  <c:v>RED KITE HEALTHCARE PCN</c:v>
                </c:pt>
                <c:pt idx="11">
                  <c:v>PARKWOOD PCN</c:v>
                </c:pt>
                <c:pt idx="12">
                  <c:v>GRAND UNION PCN</c:v>
                </c:pt>
                <c:pt idx="13">
                  <c:v>MMWF PCN</c:v>
                </c:pt>
                <c:pt idx="14">
                  <c:v>DAVENTRY PCN</c:v>
                </c:pt>
                <c:pt idx="15">
                  <c:v>NORTHAMPTONSHIRE RURAL PCN</c:v>
                </c:pt>
                <c:pt idx="16">
                  <c:v>BRACKLEY &amp; TOWCESTER PCN</c:v>
                </c:pt>
              </c:strCache>
            </c:strRef>
          </c:cat>
          <c:val>
            <c:numRef>
              <c:f>Sheet1!$F$2:$F$45</c:f>
              <c:numCache>
                <c:formatCode>General</c:formatCode>
                <c:ptCount val="44"/>
                <c:pt idx="0">
                  <c:v>0.56999999999999995</c:v>
                </c:pt>
                <c:pt idx="1">
                  <c:v>0.59</c:v>
                </c:pt>
                <c:pt idx="2">
                  <c:v>0.59</c:v>
                </c:pt>
                <c:pt idx="3">
                  <c:v>0.59</c:v>
                </c:pt>
                <c:pt idx="4">
                  <c:v>0.6</c:v>
                </c:pt>
                <c:pt idx="5">
                  <c:v>0.6</c:v>
                </c:pt>
                <c:pt idx="6">
                  <c:v>0.6</c:v>
                </c:pt>
                <c:pt idx="7">
                  <c:v>0.61</c:v>
                </c:pt>
                <c:pt idx="8">
                  <c:v>0.65</c:v>
                </c:pt>
                <c:pt idx="9">
                  <c:v>0.66</c:v>
                </c:pt>
                <c:pt idx="10">
                  <c:v>0.67</c:v>
                </c:pt>
                <c:pt idx="11">
                  <c:v>0.68</c:v>
                </c:pt>
                <c:pt idx="12">
                  <c:v>0.7</c:v>
                </c:pt>
                <c:pt idx="13">
                  <c:v>0.7</c:v>
                </c:pt>
                <c:pt idx="14">
                  <c:v>0.76</c:v>
                </c:pt>
                <c:pt idx="15">
                  <c:v>0.79</c:v>
                </c:pt>
                <c:pt idx="16">
                  <c:v>0.84</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7"/>
                <c:pt idx="0">
                  <c:v>BLUE PCN</c:v>
                </c:pt>
                <c:pt idx="1">
                  <c:v>ROCKINGHAM FOREST PCN</c:v>
                </c:pt>
                <c:pt idx="2">
                  <c:v>ROYAL PARKS PCN</c:v>
                </c:pt>
                <c:pt idx="3">
                  <c:v>THE ARC HUB PCN</c:v>
                </c:pt>
                <c:pt idx="4">
                  <c:v>WELLINGBOROUGH &amp; DISTRICT PCN</c:v>
                </c:pt>
                <c:pt idx="5">
                  <c:v>TRIANGLE PCN</c:v>
                </c:pt>
                <c:pt idx="6">
                  <c:v>EAST NORTHANTS PCN</c:v>
                </c:pt>
                <c:pt idx="7">
                  <c:v>KETTERING &amp; SOUTH WEST RURAL PCN</c:v>
                </c:pt>
                <c:pt idx="8">
                  <c:v>ICS</c:v>
                </c:pt>
                <c:pt idx="9">
                  <c:v>M-WEB PCN</c:v>
                </c:pt>
                <c:pt idx="10">
                  <c:v>RED KITE HEALTHCARE PCN</c:v>
                </c:pt>
                <c:pt idx="11">
                  <c:v>PARKWOOD PCN</c:v>
                </c:pt>
                <c:pt idx="12">
                  <c:v>GRAND UNION PCN</c:v>
                </c:pt>
                <c:pt idx="13">
                  <c:v>MMWF PCN</c:v>
                </c:pt>
                <c:pt idx="14">
                  <c:v>DAVENTRY PCN</c:v>
                </c:pt>
                <c:pt idx="15">
                  <c:v>NORTHAMPTONSHIRE RURAL PCN</c:v>
                </c:pt>
                <c:pt idx="16">
                  <c:v>BRACKLEY &amp; TOWCESTER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7"/>
                <c:pt idx="0">
                  <c:v>BLUE PCN</c:v>
                </c:pt>
                <c:pt idx="1">
                  <c:v>ROCKINGHAM FOREST PCN</c:v>
                </c:pt>
                <c:pt idx="2">
                  <c:v>ROYAL PARKS PCN</c:v>
                </c:pt>
                <c:pt idx="3">
                  <c:v>THE ARC HUB PCN</c:v>
                </c:pt>
                <c:pt idx="4">
                  <c:v>WELLINGBOROUGH &amp; DISTRICT PCN</c:v>
                </c:pt>
                <c:pt idx="5">
                  <c:v>TRIANGLE PCN</c:v>
                </c:pt>
                <c:pt idx="6">
                  <c:v>EAST NORTHANTS PCN</c:v>
                </c:pt>
                <c:pt idx="7">
                  <c:v>KETTERING &amp; SOUTH WEST RURAL PCN</c:v>
                </c:pt>
                <c:pt idx="8">
                  <c:v>ICS</c:v>
                </c:pt>
                <c:pt idx="9">
                  <c:v>M-WEB PCN</c:v>
                </c:pt>
                <c:pt idx="10">
                  <c:v>RED KITE HEALTHCARE PCN</c:v>
                </c:pt>
                <c:pt idx="11">
                  <c:v>PARKWOOD PCN</c:v>
                </c:pt>
                <c:pt idx="12">
                  <c:v>GRAND UNION PCN</c:v>
                </c:pt>
                <c:pt idx="13">
                  <c:v>MMWF PCN</c:v>
                </c:pt>
                <c:pt idx="14">
                  <c:v>DAVENTRY PCN</c:v>
                </c:pt>
                <c:pt idx="15">
                  <c:v>NORTHAMPTONSHIRE RURAL PCN</c:v>
                </c:pt>
                <c:pt idx="16">
                  <c:v>BRACKLEY &amp; TOWCESTER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6919296"/>
        <c:axId val="11691776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7"/>
                <c:pt idx="0">
                  <c:v>BLUE PCN</c:v>
                </c:pt>
                <c:pt idx="1">
                  <c:v>ROCKINGHAM FOREST PCN</c:v>
                </c:pt>
                <c:pt idx="2">
                  <c:v>ROYAL PARKS PCN</c:v>
                </c:pt>
                <c:pt idx="3">
                  <c:v>THE ARC HUB PCN</c:v>
                </c:pt>
                <c:pt idx="4">
                  <c:v>WELLINGBOROUGH &amp; DISTRICT PCN</c:v>
                </c:pt>
                <c:pt idx="5">
                  <c:v>TRIANGLE PCN</c:v>
                </c:pt>
                <c:pt idx="6">
                  <c:v>EAST NORTHANTS PCN</c:v>
                </c:pt>
                <c:pt idx="7">
                  <c:v>KETTERING &amp; SOUTH WEST RURAL PCN</c:v>
                </c:pt>
                <c:pt idx="8">
                  <c:v>ICS</c:v>
                </c:pt>
                <c:pt idx="9">
                  <c:v>M-WEB PCN</c:v>
                </c:pt>
                <c:pt idx="10">
                  <c:v>RED KITE HEALTHCARE PCN</c:v>
                </c:pt>
                <c:pt idx="11">
                  <c:v>PARKWOOD PCN</c:v>
                </c:pt>
                <c:pt idx="12">
                  <c:v>GRAND UNION PCN</c:v>
                </c:pt>
                <c:pt idx="13">
                  <c:v>MMWF PCN</c:v>
                </c:pt>
                <c:pt idx="14">
                  <c:v>DAVENTRY PCN</c:v>
                </c:pt>
                <c:pt idx="15">
                  <c:v>NORTHAMPTONSHIRE RURAL PCN</c:v>
                </c:pt>
                <c:pt idx="16">
                  <c:v>BRACKLEY &amp; TOWCESTER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7"/>
                <c:pt idx="0">
                  <c:v>BLUE PCN</c:v>
                </c:pt>
                <c:pt idx="1">
                  <c:v>ROCKINGHAM FOREST PCN</c:v>
                </c:pt>
                <c:pt idx="2">
                  <c:v>ROYAL PARKS PCN</c:v>
                </c:pt>
                <c:pt idx="3">
                  <c:v>THE ARC HUB PCN</c:v>
                </c:pt>
                <c:pt idx="4">
                  <c:v>WELLINGBOROUGH &amp; DISTRICT PCN</c:v>
                </c:pt>
                <c:pt idx="5">
                  <c:v>TRIANGLE PCN</c:v>
                </c:pt>
                <c:pt idx="6">
                  <c:v>EAST NORTHANTS PCN</c:v>
                </c:pt>
                <c:pt idx="7">
                  <c:v>KETTERING &amp; SOUTH WEST RURAL PCN</c:v>
                </c:pt>
                <c:pt idx="8">
                  <c:v>ICS</c:v>
                </c:pt>
                <c:pt idx="9">
                  <c:v>M-WEB PCN</c:v>
                </c:pt>
                <c:pt idx="10">
                  <c:v>RED KITE HEALTHCARE PCN</c:v>
                </c:pt>
                <c:pt idx="11">
                  <c:v>PARKWOOD PCN</c:v>
                </c:pt>
                <c:pt idx="12">
                  <c:v>GRAND UNION PCN</c:v>
                </c:pt>
                <c:pt idx="13">
                  <c:v>MMWF PCN</c:v>
                </c:pt>
                <c:pt idx="14">
                  <c:v>DAVENTRY PCN</c:v>
                </c:pt>
                <c:pt idx="15">
                  <c:v>NORTHAMPTONSHIRE RURAL PCN</c:v>
                </c:pt>
                <c:pt idx="16">
                  <c:v>BRACKLEY &amp; TOWCESTER PCN</c:v>
                </c:pt>
              </c:strCache>
            </c:strRef>
          </c:cat>
          <c:val>
            <c:numRef>
              <c:f>Sheet1!$C$2:$C$45</c:f>
              <c:numCache>
                <c:formatCode>0%</c:formatCode>
                <c:ptCount val="44"/>
                <c:pt idx="0">
                  <c:v>0.56999999999999995</c:v>
                </c:pt>
                <c:pt idx="1">
                  <c:v>0.59</c:v>
                </c:pt>
                <c:pt idx="2">
                  <c:v>0.59</c:v>
                </c:pt>
                <c:pt idx="3">
                  <c:v>0.59</c:v>
                </c:pt>
                <c:pt idx="4">
                  <c:v>0.6</c:v>
                </c:pt>
                <c:pt idx="5">
                  <c:v>0.6</c:v>
                </c:pt>
                <c:pt idx="6">
                  <c:v>0.6</c:v>
                </c:pt>
                <c:pt idx="7">
                  <c:v>0.61</c:v>
                </c:pt>
                <c:pt idx="8">
                  <c:v>-10</c:v>
                </c:pt>
                <c:pt idx="9">
                  <c:v>0.66</c:v>
                </c:pt>
                <c:pt idx="10">
                  <c:v>0.67</c:v>
                </c:pt>
                <c:pt idx="11">
                  <c:v>0.68</c:v>
                </c:pt>
                <c:pt idx="12">
                  <c:v>0.7</c:v>
                </c:pt>
                <c:pt idx="13">
                  <c:v>0.7</c:v>
                </c:pt>
                <c:pt idx="14">
                  <c:v>0.76</c:v>
                </c:pt>
                <c:pt idx="15">
                  <c:v>0.79</c:v>
                </c:pt>
                <c:pt idx="16">
                  <c:v>0.84</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0.65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6905472"/>
        <c:axId val="116916224"/>
      </c:lineChart>
      <c:catAx>
        <c:axId val="11690547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6916224"/>
        <c:crosses val="autoZero"/>
        <c:auto val="1"/>
        <c:lblAlgn val="ctr"/>
        <c:lblOffset val="100"/>
        <c:noMultiLvlLbl val="0"/>
      </c:catAx>
      <c:valAx>
        <c:axId val="11691622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6905472"/>
        <c:crosses val="autoZero"/>
        <c:crossBetween val="between"/>
      </c:valAx>
      <c:valAx>
        <c:axId val="116917760"/>
        <c:scaling>
          <c:orientation val="minMax"/>
          <c:max val="1"/>
          <c:min val="0"/>
        </c:scaling>
        <c:delete val="0"/>
        <c:axPos val="r"/>
        <c:numFmt formatCode="0%" sourceLinked="1"/>
        <c:majorTickMark val="none"/>
        <c:minorTickMark val="none"/>
        <c:tickLblPos val="none"/>
        <c:spPr>
          <a:ln>
            <a:noFill/>
          </a:ln>
        </c:spPr>
        <c:crossAx val="116919296"/>
        <c:crosses val="max"/>
        <c:crossBetween val="between"/>
      </c:valAx>
      <c:catAx>
        <c:axId val="116919296"/>
        <c:scaling>
          <c:orientation val="minMax"/>
        </c:scaling>
        <c:delete val="1"/>
        <c:axPos val="b"/>
        <c:numFmt formatCode="General" sourceLinked="1"/>
        <c:majorTickMark val="out"/>
        <c:minorTickMark val="none"/>
        <c:tickLblPos val="nextTo"/>
        <c:crossAx val="11691776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A4-4CDF-AB89-E010999A036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81</c:v>
                </c:pt>
                <c:pt idx="1">
                  <c:v>16</c:v>
                </c:pt>
                <c:pt idx="2">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7"/>
                <c:pt idx="0">
                  <c:v>ROCKINGHAM FOREST PCN</c:v>
                </c:pt>
                <c:pt idx="1">
                  <c:v>WELLINGBOROUGH &amp; DISTRICT PCN</c:v>
                </c:pt>
                <c:pt idx="2">
                  <c:v>TRIANGLE PCN</c:v>
                </c:pt>
                <c:pt idx="3">
                  <c:v>ROYAL PARKS PCN</c:v>
                </c:pt>
                <c:pt idx="4">
                  <c:v>THE ARC HUB PCN</c:v>
                </c:pt>
                <c:pt idx="5">
                  <c:v>EAST NORTHANTS PCN</c:v>
                </c:pt>
                <c:pt idx="6">
                  <c:v>MMWF PCN</c:v>
                </c:pt>
                <c:pt idx="7">
                  <c:v>ICS</c:v>
                </c:pt>
                <c:pt idx="8">
                  <c:v>BLUE PCN</c:v>
                </c:pt>
                <c:pt idx="9">
                  <c:v>KETTERING &amp; SOUTH WEST RURAL PCN</c:v>
                </c:pt>
                <c:pt idx="10">
                  <c:v>RED KITE HEALTHCARE PCN</c:v>
                </c:pt>
                <c:pt idx="11">
                  <c:v>M-WEB PCN</c:v>
                </c:pt>
                <c:pt idx="12">
                  <c:v>DAVENTRY PCN</c:v>
                </c:pt>
                <c:pt idx="13">
                  <c:v>GRAND UNION PCN</c:v>
                </c:pt>
                <c:pt idx="14">
                  <c:v>PARKWOOD PCN</c:v>
                </c:pt>
                <c:pt idx="15">
                  <c:v>BRACKLEY &amp; TOWCESTER PCN</c:v>
                </c:pt>
                <c:pt idx="16">
                  <c:v>NORTHAMPTONSHIRE RURAL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7"/>
                <c:pt idx="0">
                  <c:v>ROCKINGHAM FOREST PCN</c:v>
                </c:pt>
                <c:pt idx="1">
                  <c:v>WELLINGBOROUGH &amp; DISTRICT PCN</c:v>
                </c:pt>
                <c:pt idx="2">
                  <c:v>TRIANGLE PCN</c:v>
                </c:pt>
                <c:pt idx="3">
                  <c:v>ROYAL PARKS PCN</c:v>
                </c:pt>
                <c:pt idx="4">
                  <c:v>THE ARC HUB PCN</c:v>
                </c:pt>
                <c:pt idx="5">
                  <c:v>EAST NORTHANTS PCN</c:v>
                </c:pt>
                <c:pt idx="6">
                  <c:v>MMWF PCN</c:v>
                </c:pt>
                <c:pt idx="7">
                  <c:v>ICS</c:v>
                </c:pt>
                <c:pt idx="8">
                  <c:v>BLUE PCN</c:v>
                </c:pt>
                <c:pt idx="9">
                  <c:v>KETTERING &amp; SOUTH WEST RURAL PCN</c:v>
                </c:pt>
                <c:pt idx="10">
                  <c:v>RED KITE HEALTHCARE PCN</c:v>
                </c:pt>
                <c:pt idx="11">
                  <c:v>M-WEB PCN</c:v>
                </c:pt>
                <c:pt idx="12">
                  <c:v>DAVENTRY PCN</c:v>
                </c:pt>
                <c:pt idx="13">
                  <c:v>GRAND UNION PCN</c:v>
                </c:pt>
                <c:pt idx="14">
                  <c:v>PARKWOOD PCN</c:v>
                </c:pt>
                <c:pt idx="15">
                  <c:v>BRACKLEY &amp; TOWCESTER PCN</c:v>
                </c:pt>
                <c:pt idx="16">
                  <c:v>NORTHAMPTONSHIRE RURAL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7"/>
                <c:pt idx="0">
                  <c:v>ROCKINGHAM FOREST PCN</c:v>
                </c:pt>
                <c:pt idx="1">
                  <c:v>WELLINGBOROUGH &amp; DISTRICT PCN</c:v>
                </c:pt>
                <c:pt idx="2">
                  <c:v>TRIANGLE PCN</c:v>
                </c:pt>
                <c:pt idx="3">
                  <c:v>ROYAL PARKS PCN</c:v>
                </c:pt>
                <c:pt idx="4">
                  <c:v>THE ARC HUB PCN</c:v>
                </c:pt>
                <c:pt idx="5">
                  <c:v>EAST NORTHANTS PCN</c:v>
                </c:pt>
                <c:pt idx="6">
                  <c:v>MMWF PCN</c:v>
                </c:pt>
                <c:pt idx="7">
                  <c:v>ICS</c:v>
                </c:pt>
                <c:pt idx="8">
                  <c:v>BLUE PCN</c:v>
                </c:pt>
                <c:pt idx="9">
                  <c:v>KETTERING &amp; SOUTH WEST RURAL PCN</c:v>
                </c:pt>
                <c:pt idx="10">
                  <c:v>RED KITE HEALTHCARE PCN</c:v>
                </c:pt>
                <c:pt idx="11">
                  <c:v>M-WEB PCN</c:v>
                </c:pt>
                <c:pt idx="12">
                  <c:v>DAVENTRY PCN</c:v>
                </c:pt>
                <c:pt idx="13">
                  <c:v>GRAND UNION PCN</c:v>
                </c:pt>
                <c:pt idx="14">
                  <c:v>PARKWOOD PCN</c:v>
                </c:pt>
                <c:pt idx="15">
                  <c:v>BRACKLEY &amp; TOWCESTER PCN</c:v>
                </c:pt>
                <c:pt idx="16">
                  <c:v>NORTHAMPTONSHIRE RURAL PCN</c:v>
                </c:pt>
              </c:strCache>
            </c:strRef>
          </c:cat>
          <c:val>
            <c:numRef>
              <c:f>Sheet1!$F$2:$F$45</c:f>
              <c:numCache>
                <c:formatCode>General</c:formatCode>
                <c:ptCount val="44"/>
                <c:pt idx="0">
                  <c:v>0.67</c:v>
                </c:pt>
                <c:pt idx="1">
                  <c:v>0.77</c:v>
                </c:pt>
                <c:pt idx="2">
                  <c:v>0.77</c:v>
                </c:pt>
                <c:pt idx="3">
                  <c:v>0.77</c:v>
                </c:pt>
                <c:pt idx="4">
                  <c:v>0.78</c:v>
                </c:pt>
                <c:pt idx="5">
                  <c:v>0.79</c:v>
                </c:pt>
                <c:pt idx="6">
                  <c:v>0.79</c:v>
                </c:pt>
                <c:pt idx="7">
                  <c:v>0.81</c:v>
                </c:pt>
                <c:pt idx="8">
                  <c:v>0.81</c:v>
                </c:pt>
                <c:pt idx="9">
                  <c:v>0.83</c:v>
                </c:pt>
                <c:pt idx="10">
                  <c:v>0.84</c:v>
                </c:pt>
                <c:pt idx="11">
                  <c:v>0.85</c:v>
                </c:pt>
                <c:pt idx="12">
                  <c:v>0.85</c:v>
                </c:pt>
                <c:pt idx="13">
                  <c:v>0.86</c:v>
                </c:pt>
                <c:pt idx="14">
                  <c:v>0.87</c:v>
                </c:pt>
                <c:pt idx="15">
                  <c:v>0.89</c:v>
                </c:pt>
                <c:pt idx="16">
                  <c:v>0.89</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7"/>
                <c:pt idx="0">
                  <c:v>ROCKINGHAM FOREST PCN</c:v>
                </c:pt>
                <c:pt idx="1">
                  <c:v>WELLINGBOROUGH &amp; DISTRICT PCN</c:v>
                </c:pt>
                <c:pt idx="2">
                  <c:v>TRIANGLE PCN</c:v>
                </c:pt>
                <c:pt idx="3">
                  <c:v>ROYAL PARKS PCN</c:v>
                </c:pt>
                <c:pt idx="4">
                  <c:v>THE ARC HUB PCN</c:v>
                </c:pt>
                <c:pt idx="5">
                  <c:v>EAST NORTHANTS PCN</c:v>
                </c:pt>
                <c:pt idx="6">
                  <c:v>MMWF PCN</c:v>
                </c:pt>
                <c:pt idx="7">
                  <c:v>ICS</c:v>
                </c:pt>
                <c:pt idx="8">
                  <c:v>BLUE PCN</c:v>
                </c:pt>
                <c:pt idx="9">
                  <c:v>KETTERING &amp; SOUTH WEST RURAL PCN</c:v>
                </c:pt>
                <c:pt idx="10">
                  <c:v>RED KITE HEALTHCARE PCN</c:v>
                </c:pt>
                <c:pt idx="11">
                  <c:v>M-WEB PCN</c:v>
                </c:pt>
                <c:pt idx="12">
                  <c:v>DAVENTRY PCN</c:v>
                </c:pt>
                <c:pt idx="13">
                  <c:v>GRAND UNION PCN</c:v>
                </c:pt>
                <c:pt idx="14">
                  <c:v>PARKWOOD PCN</c:v>
                </c:pt>
                <c:pt idx="15">
                  <c:v>BRACKLEY &amp; TOWCESTER PCN</c:v>
                </c:pt>
                <c:pt idx="16">
                  <c:v>NORTHAMPTONSHIRE RURAL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7"/>
                <c:pt idx="0">
                  <c:v>ROCKINGHAM FOREST PCN</c:v>
                </c:pt>
                <c:pt idx="1">
                  <c:v>WELLINGBOROUGH &amp; DISTRICT PCN</c:v>
                </c:pt>
                <c:pt idx="2">
                  <c:v>TRIANGLE PCN</c:v>
                </c:pt>
                <c:pt idx="3">
                  <c:v>ROYAL PARKS PCN</c:v>
                </c:pt>
                <c:pt idx="4">
                  <c:v>THE ARC HUB PCN</c:v>
                </c:pt>
                <c:pt idx="5">
                  <c:v>EAST NORTHANTS PCN</c:v>
                </c:pt>
                <c:pt idx="6">
                  <c:v>MMWF PCN</c:v>
                </c:pt>
                <c:pt idx="7">
                  <c:v>ICS</c:v>
                </c:pt>
                <c:pt idx="8">
                  <c:v>BLUE PCN</c:v>
                </c:pt>
                <c:pt idx="9">
                  <c:v>KETTERING &amp; SOUTH WEST RURAL PCN</c:v>
                </c:pt>
                <c:pt idx="10">
                  <c:v>RED KITE HEALTHCARE PCN</c:v>
                </c:pt>
                <c:pt idx="11">
                  <c:v>M-WEB PCN</c:v>
                </c:pt>
                <c:pt idx="12">
                  <c:v>DAVENTRY PCN</c:v>
                </c:pt>
                <c:pt idx="13">
                  <c:v>GRAND UNION PCN</c:v>
                </c:pt>
                <c:pt idx="14">
                  <c:v>PARKWOOD PCN</c:v>
                </c:pt>
                <c:pt idx="15">
                  <c:v>BRACKLEY &amp; TOWCESTER PCN</c:v>
                </c:pt>
                <c:pt idx="16">
                  <c:v>NORTHAMPTONSHIRE RURAL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504896"/>
        <c:axId val="12143347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7"/>
                <c:pt idx="0">
                  <c:v>ROCKINGHAM FOREST PCN</c:v>
                </c:pt>
                <c:pt idx="1">
                  <c:v>WELLINGBOROUGH &amp; DISTRICT PCN</c:v>
                </c:pt>
                <c:pt idx="2">
                  <c:v>TRIANGLE PCN</c:v>
                </c:pt>
                <c:pt idx="3">
                  <c:v>ROYAL PARKS PCN</c:v>
                </c:pt>
                <c:pt idx="4">
                  <c:v>THE ARC HUB PCN</c:v>
                </c:pt>
                <c:pt idx="5">
                  <c:v>EAST NORTHANTS PCN</c:v>
                </c:pt>
                <c:pt idx="6">
                  <c:v>MMWF PCN</c:v>
                </c:pt>
                <c:pt idx="7">
                  <c:v>ICS</c:v>
                </c:pt>
                <c:pt idx="8">
                  <c:v>BLUE PCN</c:v>
                </c:pt>
                <c:pt idx="9">
                  <c:v>KETTERING &amp; SOUTH WEST RURAL PCN</c:v>
                </c:pt>
                <c:pt idx="10">
                  <c:v>RED KITE HEALTHCARE PCN</c:v>
                </c:pt>
                <c:pt idx="11">
                  <c:v>M-WEB PCN</c:v>
                </c:pt>
                <c:pt idx="12">
                  <c:v>DAVENTRY PCN</c:v>
                </c:pt>
                <c:pt idx="13">
                  <c:v>GRAND UNION PCN</c:v>
                </c:pt>
                <c:pt idx="14">
                  <c:v>PARKWOOD PCN</c:v>
                </c:pt>
                <c:pt idx="15">
                  <c:v>BRACKLEY &amp; TOWCESTER PCN</c:v>
                </c:pt>
                <c:pt idx="16">
                  <c:v>NORTHAMPTONSHIRE RURAL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7"/>
                <c:pt idx="0">
                  <c:v>ROCKINGHAM FOREST PCN</c:v>
                </c:pt>
                <c:pt idx="1">
                  <c:v>WELLINGBOROUGH &amp; DISTRICT PCN</c:v>
                </c:pt>
                <c:pt idx="2">
                  <c:v>TRIANGLE PCN</c:v>
                </c:pt>
                <c:pt idx="3">
                  <c:v>ROYAL PARKS PCN</c:v>
                </c:pt>
                <c:pt idx="4">
                  <c:v>THE ARC HUB PCN</c:v>
                </c:pt>
                <c:pt idx="5">
                  <c:v>EAST NORTHANTS PCN</c:v>
                </c:pt>
                <c:pt idx="6">
                  <c:v>MMWF PCN</c:v>
                </c:pt>
                <c:pt idx="7">
                  <c:v>ICS</c:v>
                </c:pt>
                <c:pt idx="8">
                  <c:v>BLUE PCN</c:v>
                </c:pt>
                <c:pt idx="9">
                  <c:v>KETTERING &amp; SOUTH WEST RURAL PCN</c:v>
                </c:pt>
                <c:pt idx="10">
                  <c:v>RED KITE HEALTHCARE PCN</c:v>
                </c:pt>
                <c:pt idx="11">
                  <c:v>M-WEB PCN</c:v>
                </c:pt>
                <c:pt idx="12">
                  <c:v>DAVENTRY PCN</c:v>
                </c:pt>
                <c:pt idx="13">
                  <c:v>GRAND UNION PCN</c:v>
                </c:pt>
                <c:pt idx="14">
                  <c:v>PARKWOOD PCN</c:v>
                </c:pt>
                <c:pt idx="15">
                  <c:v>BRACKLEY &amp; TOWCESTER PCN</c:v>
                </c:pt>
                <c:pt idx="16">
                  <c:v>NORTHAMPTONSHIRE RURAL PCN</c:v>
                </c:pt>
              </c:strCache>
            </c:strRef>
          </c:cat>
          <c:val>
            <c:numRef>
              <c:f>Sheet1!$C$2:$C$45</c:f>
              <c:numCache>
                <c:formatCode>0%</c:formatCode>
                <c:ptCount val="44"/>
                <c:pt idx="0">
                  <c:v>0.67</c:v>
                </c:pt>
                <c:pt idx="1">
                  <c:v>0.77</c:v>
                </c:pt>
                <c:pt idx="2">
                  <c:v>0.77</c:v>
                </c:pt>
                <c:pt idx="3">
                  <c:v>0.77</c:v>
                </c:pt>
                <c:pt idx="4">
                  <c:v>0.78</c:v>
                </c:pt>
                <c:pt idx="5">
                  <c:v>0.79</c:v>
                </c:pt>
                <c:pt idx="6">
                  <c:v>0.79</c:v>
                </c:pt>
                <c:pt idx="7">
                  <c:v>-10</c:v>
                </c:pt>
                <c:pt idx="8">
                  <c:v>0.81</c:v>
                </c:pt>
                <c:pt idx="9">
                  <c:v>0.83</c:v>
                </c:pt>
                <c:pt idx="10">
                  <c:v>0.84</c:v>
                </c:pt>
                <c:pt idx="11">
                  <c:v>0.85</c:v>
                </c:pt>
                <c:pt idx="12">
                  <c:v>0.85</c:v>
                </c:pt>
                <c:pt idx="13">
                  <c:v>0.86</c:v>
                </c:pt>
                <c:pt idx="14">
                  <c:v>0.87</c:v>
                </c:pt>
                <c:pt idx="15">
                  <c:v>0.89</c:v>
                </c:pt>
                <c:pt idx="16">
                  <c:v>0.89</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0.81</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412992"/>
        <c:axId val="121431936"/>
      </c:lineChart>
      <c:catAx>
        <c:axId val="12141299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431936"/>
        <c:crosses val="autoZero"/>
        <c:auto val="1"/>
        <c:lblAlgn val="ctr"/>
        <c:lblOffset val="100"/>
        <c:noMultiLvlLbl val="0"/>
      </c:catAx>
      <c:valAx>
        <c:axId val="12143193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412992"/>
        <c:crosses val="autoZero"/>
        <c:crossBetween val="between"/>
      </c:valAx>
      <c:valAx>
        <c:axId val="121433472"/>
        <c:scaling>
          <c:orientation val="minMax"/>
          <c:max val="1"/>
          <c:min val="0"/>
        </c:scaling>
        <c:delete val="0"/>
        <c:axPos val="r"/>
        <c:numFmt formatCode="0%" sourceLinked="1"/>
        <c:majorTickMark val="none"/>
        <c:minorTickMark val="none"/>
        <c:tickLblPos val="none"/>
        <c:spPr>
          <a:ln>
            <a:noFill/>
          </a:ln>
        </c:spPr>
        <c:crossAx val="121504896"/>
        <c:crosses val="max"/>
        <c:crossBetween val="between"/>
      </c:valAx>
      <c:catAx>
        <c:axId val="121504896"/>
        <c:scaling>
          <c:orientation val="minMax"/>
        </c:scaling>
        <c:delete val="1"/>
        <c:axPos val="b"/>
        <c:numFmt formatCode="General" sourceLinked="1"/>
        <c:majorTickMark val="out"/>
        <c:minorTickMark val="none"/>
        <c:tickLblPos val="nextTo"/>
        <c:crossAx val="12143347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6</c:v>
                </c:pt>
                <c:pt idx="1">
                  <c:v>8</c:v>
                </c:pt>
                <c:pt idx="2">
                  <c:v>3</c:v>
                </c:pt>
                <c:pt idx="3">
                  <c:v>3</c:v>
                </c:pt>
                <c:pt idx="4">
                  <c:v>6</c:v>
                </c:pt>
                <c:pt idx="5">
                  <c:v>11</c:v>
                </c:pt>
                <c:pt idx="6">
                  <c:v>5</c:v>
                </c:pt>
                <c:pt idx="7">
                  <c:v>2</c:v>
                </c:pt>
                <c:pt idx="8">
                  <c:v>13</c:v>
                </c:pt>
                <c:pt idx="9">
                  <c:v>9</c:v>
                </c:pt>
                <c:pt idx="10">
                  <c:v>17</c:v>
                </c:pt>
                <c:pt idx="11">
                  <c:v>34</c:v>
                </c:pt>
                <c:pt idx="12">
                  <c:v>11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1809920"/>
        <c:axId val="121828096"/>
      </c:barChart>
      <c:catAx>
        <c:axId val="121809920"/>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1828096"/>
        <c:crosses val="autoZero"/>
        <c:auto val="1"/>
        <c:lblAlgn val="ctr"/>
        <c:lblOffset val="100"/>
        <c:noMultiLvlLbl val="0"/>
      </c:catAx>
      <c:valAx>
        <c:axId val="121828096"/>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1809920"/>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30</c:v>
                </c:pt>
                <c:pt idx="1">
                  <c:v>39</c:v>
                </c:pt>
                <c:pt idx="2">
                  <c:v>16</c:v>
                </c:pt>
                <c:pt idx="3">
                  <c:v>9</c:v>
                </c:pt>
                <c:pt idx="4">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550-4C79-BC5A-242F3395280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56</c:v>
                </c:pt>
                <c:pt idx="1">
                  <c:v>44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63</c:v>
                </c:pt>
                <c:pt idx="1">
                  <c:v>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19</c:v>
                </c:pt>
                <c:pt idx="1">
                  <c:v>15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5453824"/>
        <c:axId val="125455360"/>
      </c:lineChart>
      <c:catAx>
        <c:axId val="12545382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5455360"/>
        <c:crosses val="autoZero"/>
        <c:auto val="1"/>
        <c:lblAlgn val="ctr"/>
        <c:lblOffset val="100"/>
        <c:noMultiLvlLbl val="0"/>
      </c:catAx>
      <c:valAx>
        <c:axId val="12545536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545382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7"/>
                <c:pt idx="0">
                  <c:v>ROYAL PARKS PCN</c:v>
                </c:pt>
                <c:pt idx="1">
                  <c:v>THE ARC HUB PCN</c:v>
                </c:pt>
                <c:pt idx="2">
                  <c:v>ROCKINGHAM FOREST PCN</c:v>
                </c:pt>
                <c:pt idx="3">
                  <c:v>WELLINGBOROUGH &amp; DISTRICT PCN</c:v>
                </c:pt>
                <c:pt idx="4">
                  <c:v>BLUE PCN</c:v>
                </c:pt>
                <c:pt idx="5">
                  <c:v>EAST NORTHANTS PCN</c:v>
                </c:pt>
                <c:pt idx="6">
                  <c:v>RED KITE HEALTHCARE PCN</c:v>
                </c:pt>
                <c:pt idx="7">
                  <c:v>GRAND UNION PCN</c:v>
                </c:pt>
                <c:pt idx="8">
                  <c:v>KETTERING &amp; SOUTH WEST RURAL PCN</c:v>
                </c:pt>
                <c:pt idx="9">
                  <c:v>TRIANGLE PCN</c:v>
                </c:pt>
                <c:pt idx="10">
                  <c:v>ICS</c:v>
                </c:pt>
                <c:pt idx="11">
                  <c:v>MMWF PCN</c:v>
                </c:pt>
                <c:pt idx="12">
                  <c:v>M-WEB PCN</c:v>
                </c:pt>
                <c:pt idx="13">
                  <c:v>DAVENTRY PCN</c:v>
                </c:pt>
                <c:pt idx="14">
                  <c:v>BRACKLEY &amp; TOWCESTER PCN</c:v>
                </c:pt>
                <c:pt idx="15">
                  <c:v>PARKWOOD PCN</c:v>
                </c:pt>
                <c:pt idx="16">
                  <c:v>NORTHAMPTONSHIRE RURAL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17"/>
                <c:pt idx="0">
                  <c:v>ROYAL PARKS PCN</c:v>
                </c:pt>
                <c:pt idx="1">
                  <c:v>THE ARC HUB PCN</c:v>
                </c:pt>
                <c:pt idx="2">
                  <c:v>ROCKINGHAM FOREST PCN</c:v>
                </c:pt>
                <c:pt idx="3">
                  <c:v>WELLINGBOROUGH &amp; DISTRICT PCN</c:v>
                </c:pt>
                <c:pt idx="4">
                  <c:v>BLUE PCN</c:v>
                </c:pt>
                <c:pt idx="5">
                  <c:v>EAST NORTHANTS PCN</c:v>
                </c:pt>
                <c:pt idx="6">
                  <c:v>RED KITE HEALTHCARE PCN</c:v>
                </c:pt>
                <c:pt idx="7">
                  <c:v>GRAND UNION PCN</c:v>
                </c:pt>
                <c:pt idx="8">
                  <c:v>KETTERING &amp; SOUTH WEST RURAL PCN</c:v>
                </c:pt>
                <c:pt idx="9">
                  <c:v>TRIANGLE PCN</c:v>
                </c:pt>
                <c:pt idx="10">
                  <c:v>ICS</c:v>
                </c:pt>
                <c:pt idx="11">
                  <c:v>MMWF PCN</c:v>
                </c:pt>
                <c:pt idx="12">
                  <c:v>M-WEB PCN</c:v>
                </c:pt>
                <c:pt idx="13">
                  <c:v>DAVENTRY PCN</c:v>
                </c:pt>
                <c:pt idx="14">
                  <c:v>BRACKLEY &amp; TOWCESTER PCN</c:v>
                </c:pt>
                <c:pt idx="15">
                  <c:v>PARKWOOD PCN</c:v>
                </c:pt>
                <c:pt idx="16">
                  <c:v>NORTHAMPTONSHIRE RURAL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7"/>
                <c:pt idx="0">
                  <c:v>ROYAL PARKS PCN</c:v>
                </c:pt>
                <c:pt idx="1">
                  <c:v>THE ARC HUB PCN</c:v>
                </c:pt>
                <c:pt idx="2">
                  <c:v>ROCKINGHAM FOREST PCN</c:v>
                </c:pt>
                <c:pt idx="3">
                  <c:v>WELLINGBOROUGH &amp; DISTRICT PCN</c:v>
                </c:pt>
                <c:pt idx="4">
                  <c:v>BLUE PCN</c:v>
                </c:pt>
                <c:pt idx="5">
                  <c:v>EAST NORTHANTS PCN</c:v>
                </c:pt>
                <c:pt idx="6">
                  <c:v>RED KITE HEALTHCARE PCN</c:v>
                </c:pt>
                <c:pt idx="7">
                  <c:v>GRAND UNION PCN</c:v>
                </c:pt>
                <c:pt idx="8">
                  <c:v>KETTERING &amp; SOUTH WEST RURAL PCN</c:v>
                </c:pt>
                <c:pt idx="9">
                  <c:v>TRIANGLE PCN</c:v>
                </c:pt>
                <c:pt idx="10">
                  <c:v>ICS</c:v>
                </c:pt>
                <c:pt idx="11">
                  <c:v>MMWF PCN</c:v>
                </c:pt>
                <c:pt idx="12">
                  <c:v>M-WEB PCN</c:v>
                </c:pt>
                <c:pt idx="13">
                  <c:v>DAVENTRY PCN</c:v>
                </c:pt>
                <c:pt idx="14">
                  <c:v>BRACKLEY &amp; TOWCESTER PCN</c:v>
                </c:pt>
                <c:pt idx="15">
                  <c:v>PARKWOOD PCN</c:v>
                </c:pt>
                <c:pt idx="16">
                  <c:v>NORTHAMPTONSHIRE RURAL PCN</c:v>
                </c:pt>
              </c:strCache>
            </c:strRef>
          </c:cat>
          <c:val>
            <c:numRef>
              <c:f>Sheet1!$F$2:$F$45</c:f>
              <c:numCache>
                <c:formatCode>General</c:formatCode>
                <c:ptCount val="44"/>
                <c:pt idx="0">
                  <c:v>0.56000000000000005</c:v>
                </c:pt>
                <c:pt idx="1">
                  <c:v>0.56999999999999995</c:v>
                </c:pt>
                <c:pt idx="2">
                  <c:v>0.57999999999999996</c:v>
                </c:pt>
                <c:pt idx="3">
                  <c:v>0.64</c:v>
                </c:pt>
                <c:pt idx="4">
                  <c:v>0.64</c:v>
                </c:pt>
                <c:pt idx="5">
                  <c:v>0.65</c:v>
                </c:pt>
                <c:pt idx="6">
                  <c:v>0.66</c:v>
                </c:pt>
                <c:pt idx="7">
                  <c:v>0.67</c:v>
                </c:pt>
                <c:pt idx="8">
                  <c:v>0.67</c:v>
                </c:pt>
                <c:pt idx="9">
                  <c:v>0.68</c:v>
                </c:pt>
                <c:pt idx="10">
                  <c:v>0.69</c:v>
                </c:pt>
                <c:pt idx="11">
                  <c:v>0.71</c:v>
                </c:pt>
                <c:pt idx="12">
                  <c:v>0.72</c:v>
                </c:pt>
                <c:pt idx="13">
                  <c:v>0.79</c:v>
                </c:pt>
                <c:pt idx="14">
                  <c:v>0.85</c:v>
                </c:pt>
                <c:pt idx="15">
                  <c:v>0.85</c:v>
                </c:pt>
                <c:pt idx="16">
                  <c:v>0.87</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17"/>
                <c:pt idx="0">
                  <c:v>ROYAL PARKS PCN</c:v>
                </c:pt>
                <c:pt idx="1">
                  <c:v>THE ARC HUB PCN</c:v>
                </c:pt>
                <c:pt idx="2">
                  <c:v>ROCKINGHAM FOREST PCN</c:v>
                </c:pt>
                <c:pt idx="3">
                  <c:v>WELLINGBOROUGH &amp; DISTRICT PCN</c:v>
                </c:pt>
                <c:pt idx="4">
                  <c:v>BLUE PCN</c:v>
                </c:pt>
                <c:pt idx="5">
                  <c:v>EAST NORTHANTS PCN</c:v>
                </c:pt>
                <c:pt idx="6">
                  <c:v>RED KITE HEALTHCARE PCN</c:v>
                </c:pt>
                <c:pt idx="7">
                  <c:v>GRAND UNION PCN</c:v>
                </c:pt>
                <c:pt idx="8">
                  <c:v>KETTERING &amp; SOUTH WEST RURAL PCN</c:v>
                </c:pt>
                <c:pt idx="9">
                  <c:v>TRIANGLE PCN</c:v>
                </c:pt>
                <c:pt idx="10">
                  <c:v>ICS</c:v>
                </c:pt>
                <c:pt idx="11">
                  <c:v>MMWF PCN</c:v>
                </c:pt>
                <c:pt idx="12">
                  <c:v>M-WEB PCN</c:v>
                </c:pt>
                <c:pt idx="13">
                  <c:v>DAVENTRY PCN</c:v>
                </c:pt>
                <c:pt idx="14">
                  <c:v>BRACKLEY &amp; TOWCESTER PCN</c:v>
                </c:pt>
                <c:pt idx="15">
                  <c:v>PARKWOOD PCN</c:v>
                </c:pt>
                <c:pt idx="16">
                  <c:v>NORTHAMPTONSHIRE RURAL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17"/>
                <c:pt idx="0">
                  <c:v>ROYAL PARKS PCN</c:v>
                </c:pt>
                <c:pt idx="1">
                  <c:v>THE ARC HUB PCN</c:v>
                </c:pt>
                <c:pt idx="2">
                  <c:v>ROCKINGHAM FOREST PCN</c:v>
                </c:pt>
                <c:pt idx="3">
                  <c:v>WELLINGBOROUGH &amp; DISTRICT PCN</c:v>
                </c:pt>
                <c:pt idx="4">
                  <c:v>BLUE PCN</c:v>
                </c:pt>
                <c:pt idx="5">
                  <c:v>EAST NORTHANTS PCN</c:v>
                </c:pt>
                <c:pt idx="6">
                  <c:v>RED KITE HEALTHCARE PCN</c:v>
                </c:pt>
                <c:pt idx="7">
                  <c:v>GRAND UNION PCN</c:v>
                </c:pt>
                <c:pt idx="8">
                  <c:v>KETTERING &amp; SOUTH WEST RURAL PCN</c:v>
                </c:pt>
                <c:pt idx="9">
                  <c:v>TRIANGLE PCN</c:v>
                </c:pt>
                <c:pt idx="10">
                  <c:v>ICS</c:v>
                </c:pt>
                <c:pt idx="11">
                  <c:v>MMWF PCN</c:v>
                </c:pt>
                <c:pt idx="12">
                  <c:v>M-WEB PCN</c:v>
                </c:pt>
                <c:pt idx="13">
                  <c:v>DAVENTRY PCN</c:v>
                </c:pt>
                <c:pt idx="14">
                  <c:v>BRACKLEY &amp; TOWCESTER PCN</c:v>
                </c:pt>
                <c:pt idx="15">
                  <c:v>PARKWOOD PCN</c:v>
                </c:pt>
                <c:pt idx="16">
                  <c:v>NORTHAMPTONSHIRE RURAL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5669376"/>
        <c:axId val="12566348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7"/>
                <c:pt idx="0">
                  <c:v>ROYAL PARKS PCN</c:v>
                </c:pt>
                <c:pt idx="1">
                  <c:v>THE ARC HUB PCN</c:v>
                </c:pt>
                <c:pt idx="2">
                  <c:v>ROCKINGHAM FOREST PCN</c:v>
                </c:pt>
                <c:pt idx="3">
                  <c:v>WELLINGBOROUGH &amp; DISTRICT PCN</c:v>
                </c:pt>
                <c:pt idx="4">
                  <c:v>BLUE PCN</c:v>
                </c:pt>
                <c:pt idx="5">
                  <c:v>EAST NORTHANTS PCN</c:v>
                </c:pt>
                <c:pt idx="6">
                  <c:v>RED KITE HEALTHCARE PCN</c:v>
                </c:pt>
                <c:pt idx="7">
                  <c:v>GRAND UNION PCN</c:v>
                </c:pt>
                <c:pt idx="8">
                  <c:v>KETTERING &amp; SOUTH WEST RURAL PCN</c:v>
                </c:pt>
                <c:pt idx="9">
                  <c:v>TRIANGLE PCN</c:v>
                </c:pt>
                <c:pt idx="10">
                  <c:v>ICS</c:v>
                </c:pt>
                <c:pt idx="11">
                  <c:v>MMWF PCN</c:v>
                </c:pt>
                <c:pt idx="12">
                  <c:v>M-WEB PCN</c:v>
                </c:pt>
                <c:pt idx="13">
                  <c:v>DAVENTRY PCN</c:v>
                </c:pt>
                <c:pt idx="14">
                  <c:v>BRACKLEY &amp; TOWCESTER PCN</c:v>
                </c:pt>
                <c:pt idx="15">
                  <c:v>PARKWOOD PCN</c:v>
                </c:pt>
                <c:pt idx="16">
                  <c:v>NORTHAMPTONSHIRE RURAL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4F08-4400-9115-A28A0ABFAD1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4F08-4400-9115-A28A0ABFAD1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4F08-4400-9115-A28A0ABFAD12}"/>
              </c:ext>
            </c:extLst>
          </c:dPt>
          <c:cat>
            <c:strRef>
              <c:f>Sheet1!$A$2:$A$45</c:f>
              <c:strCache>
                <c:ptCount val="17"/>
                <c:pt idx="0">
                  <c:v>ROYAL PARKS PCN</c:v>
                </c:pt>
                <c:pt idx="1">
                  <c:v>THE ARC HUB PCN</c:v>
                </c:pt>
                <c:pt idx="2">
                  <c:v>ROCKINGHAM FOREST PCN</c:v>
                </c:pt>
                <c:pt idx="3">
                  <c:v>WELLINGBOROUGH &amp; DISTRICT PCN</c:v>
                </c:pt>
                <c:pt idx="4">
                  <c:v>BLUE PCN</c:v>
                </c:pt>
                <c:pt idx="5">
                  <c:v>EAST NORTHANTS PCN</c:v>
                </c:pt>
                <c:pt idx="6">
                  <c:v>RED KITE HEALTHCARE PCN</c:v>
                </c:pt>
                <c:pt idx="7">
                  <c:v>GRAND UNION PCN</c:v>
                </c:pt>
                <c:pt idx="8">
                  <c:v>KETTERING &amp; SOUTH WEST RURAL PCN</c:v>
                </c:pt>
                <c:pt idx="9">
                  <c:v>TRIANGLE PCN</c:v>
                </c:pt>
                <c:pt idx="10">
                  <c:v>ICS</c:v>
                </c:pt>
                <c:pt idx="11">
                  <c:v>MMWF PCN</c:v>
                </c:pt>
                <c:pt idx="12">
                  <c:v>M-WEB PCN</c:v>
                </c:pt>
                <c:pt idx="13">
                  <c:v>DAVENTRY PCN</c:v>
                </c:pt>
                <c:pt idx="14">
                  <c:v>BRACKLEY &amp; TOWCESTER PCN</c:v>
                </c:pt>
                <c:pt idx="15">
                  <c:v>PARKWOOD PCN</c:v>
                </c:pt>
                <c:pt idx="16">
                  <c:v>NORTHAMPTONSHIRE RURAL PCN</c:v>
                </c:pt>
              </c:strCache>
            </c:strRef>
          </c:cat>
          <c:val>
            <c:numRef>
              <c:f>Sheet1!$C$2:$C$45</c:f>
              <c:numCache>
                <c:formatCode>0%</c:formatCode>
                <c:ptCount val="44"/>
                <c:pt idx="0">
                  <c:v>0.56000000000000005</c:v>
                </c:pt>
                <c:pt idx="1">
                  <c:v>0.56999999999999995</c:v>
                </c:pt>
                <c:pt idx="2">
                  <c:v>0.57999999999999996</c:v>
                </c:pt>
                <c:pt idx="3">
                  <c:v>0.64</c:v>
                </c:pt>
                <c:pt idx="4">
                  <c:v>0.64</c:v>
                </c:pt>
                <c:pt idx="5">
                  <c:v>0.65</c:v>
                </c:pt>
                <c:pt idx="6">
                  <c:v>0.66</c:v>
                </c:pt>
                <c:pt idx="7">
                  <c:v>0.67</c:v>
                </c:pt>
                <c:pt idx="8">
                  <c:v>0.67</c:v>
                </c:pt>
                <c:pt idx="9">
                  <c:v>0.68</c:v>
                </c:pt>
                <c:pt idx="10">
                  <c:v>-10</c:v>
                </c:pt>
                <c:pt idx="11">
                  <c:v>0.71</c:v>
                </c:pt>
                <c:pt idx="12">
                  <c:v>0.72</c:v>
                </c:pt>
                <c:pt idx="13">
                  <c:v>0.79</c:v>
                </c:pt>
                <c:pt idx="14">
                  <c:v>0.85</c:v>
                </c:pt>
                <c:pt idx="15">
                  <c:v>0.85</c:v>
                </c:pt>
                <c:pt idx="16">
                  <c:v>0.87</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0.69</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5651200"/>
        <c:axId val="125661952"/>
      </c:lineChart>
      <c:catAx>
        <c:axId val="12565120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5661952"/>
        <c:crosses val="autoZero"/>
        <c:auto val="1"/>
        <c:lblAlgn val="ctr"/>
        <c:lblOffset val="100"/>
        <c:noMultiLvlLbl val="0"/>
      </c:catAx>
      <c:valAx>
        <c:axId val="12566195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5651200"/>
        <c:crosses val="autoZero"/>
        <c:crossBetween val="between"/>
      </c:valAx>
      <c:valAx>
        <c:axId val="125663488"/>
        <c:scaling>
          <c:orientation val="minMax"/>
          <c:max val="1"/>
          <c:min val="0"/>
        </c:scaling>
        <c:delete val="0"/>
        <c:axPos val="r"/>
        <c:numFmt formatCode="0%" sourceLinked="1"/>
        <c:majorTickMark val="none"/>
        <c:minorTickMark val="none"/>
        <c:tickLblPos val="none"/>
        <c:spPr>
          <a:ln>
            <a:noFill/>
          </a:ln>
        </c:spPr>
        <c:crossAx val="125669376"/>
        <c:crosses val="max"/>
        <c:crossBetween val="between"/>
      </c:valAx>
      <c:catAx>
        <c:axId val="125669376"/>
        <c:scaling>
          <c:orientation val="minMax"/>
        </c:scaling>
        <c:delete val="1"/>
        <c:axPos val="b"/>
        <c:numFmt formatCode="General" sourceLinked="1"/>
        <c:majorTickMark val="out"/>
        <c:minorTickMark val="none"/>
        <c:tickLblPos val="nextTo"/>
        <c:crossAx val="12566348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33</c:v>
                </c:pt>
                <c:pt idx="1">
                  <c:v>62</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5889536"/>
        <c:axId val="125891328"/>
      </c:barChart>
      <c:catAx>
        <c:axId val="125889536"/>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5891328"/>
        <c:crosses val="autoZero"/>
        <c:auto val="1"/>
        <c:lblAlgn val="ctr"/>
        <c:lblOffset val="100"/>
        <c:noMultiLvlLbl val="0"/>
      </c:catAx>
      <c:valAx>
        <c:axId val="125891328"/>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5889536"/>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38</c:v>
                </c:pt>
                <c:pt idx="1">
                  <c:v>68</c:v>
                </c:pt>
                <c:pt idx="2">
                  <c:v>6</c:v>
                </c:pt>
                <c:pt idx="3">
                  <c:v>3</c:v>
                </c:pt>
                <c:pt idx="4">
                  <c:v>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28</c:v>
                </c:pt>
                <c:pt idx="1">
                  <c:v>56</c:v>
                </c:pt>
                <c:pt idx="2">
                  <c:v>1</c:v>
                </c:pt>
                <c:pt idx="3">
                  <c:v>0</c:v>
                </c:pt>
                <c:pt idx="4">
                  <c:v>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5931904"/>
        <c:axId val="125933440"/>
      </c:stockChart>
      <c:catAx>
        <c:axId val="125931904"/>
        <c:scaling>
          <c:orientation val="minMax"/>
        </c:scaling>
        <c:delete val="1"/>
        <c:axPos val="b"/>
        <c:numFmt formatCode="m/d/yyyy" sourceLinked="1"/>
        <c:majorTickMark val="out"/>
        <c:minorTickMark val="none"/>
        <c:tickLblPos val="nextTo"/>
        <c:crossAx val="125933440"/>
        <c:crosses val="autoZero"/>
        <c:auto val="1"/>
        <c:lblAlgn val="ctr"/>
        <c:lblOffset val="100"/>
        <c:noMultiLvlLbl val="0"/>
      </c:catAx>
      <c:valAx>
        <c:axId val="125933440"/>
        <c:scaling>
          <c:orientation val="minMax"/>
          <c:max val="100"/>
          <c:min val="0"/>
        </c:scaling>
        <c:delete val="1"/>
        <c:axPos val="l"/>
        <c:numFmt formatCode="m/d/yyyy" sourceLinked="1"/>
        <c:majorTickMark val="out"/>
        <c:minorTickMark val="none"/>
        <c:tickLblPos val="nextTo"/>
        <c:crossAx val="12593190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2B8-4F49-BF57-E40B5342B414}"/>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73</c:v>
                </c:pt>
                <c:pt idx="1">
                  <c:v>18</c:v>
                </c:pt>
                <c:pt idx="2">
                  <c:v>10</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7"/>
                <c:pt idx="0">
                  <c:v>ROCKINGHAM FOREST PCN</c:v>
                </c:pt>
                <c:pt idx="1">
                  <c:v>THE ARC HUB PCN</c:v>
                </c:pt>
                <c:pt idx="2">
                  <c:v>MMWF PCN</c:v>
                </c:pt>
                <c:pt idx="3">
                  <c:v>ROYAL PARKS PCN</c:v>
                </c:pt>
                <c:pt idx="4">
                  <c:v>TRIANGLE PCN</c:v>
                </c:pt>
                <c:pt idx="5">
                  <c:v>WELLINGBOROUGH &amp; DISTRICT PCN</c:v>
                </c:pt>
                <c:pt idx="6">
                  <c:v>ICS</c:v>
                </c:pt>
                <c:pt idx="7">
                  <c:v>M-WEB PCN</c:v>
                </c:pt>
                <c:pt idx="8">
                  <c:v>RED KITE HEALTHCARE PCN</c:v>
                </c:pt>
                <c:pt idx="9">
                  <c:v>EAST NORTHANTS PCN</c:v>
                </c:pt>
                <c:pt idx="10">
                  <c:v>KETTERING &amp; SOUTH WEST RURAL PCN</c:v>
                </c:pt>
                <c:pt idx="11">
                  <c:v>BLUE PCN</c:v>
                </c:pt>
                <c:pt idx="12">
                  <c:v>GRAND UNION PCN</c:v>
                </c:pt>
                <c:pt idx="13">
                  <c:v>DAVENTRY PCN</c:v>
                </c:pt>
                <c:pt idx="14">
                  <c:v>PARKWOOD PCN</c:v>
                </c:pt>
                <c:pt idx="15">
                  <c:v>BRACKLEY &amp; TOWCESTER PCN</c:v>
                </c:pt>
                <c:pt idx="16">
                  <c:v>NORTHAMPTONSHIRE RURAL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7"/>
                <c:pt idx="0">
                  <c:v>ROCKINGHAM FOREST PCN</c:v>
                </c:pt>
                <c:pt idx="1">
                  <c:v>THE ARC HUB PCN</c:v>
                </c:pt>
                <c:pt idx="2">
                  <c:v>MMWF PCN</c:v>
                </c:pt>
                <c:pt idx="3">
                  <c:v>ROYAL PARKS PCN</c:v>
                </c:pt>
                <c:pt idx="4">
                  <c:v>TRIANGLE PCN</c:v>
                </c:pt>
                <c:pt idx="5">
                  <c:v>WELLINGBOROUGH &amp; DISTRICT PCN</c:v>
                </c:pt>
                <c:pt idx="6">
                  <c:v>ICS</c:v>
                </c:pt>
                <c:pt idx="7">
                  <c:v>M-WEB PCN</c:v>
                </c:pt>
                <c:pt idx="8">
                  <c:v>RED KITE HEALTHCARE PCN</c:v>
                </c:pt>
                <c:pt idx="9">
                  <c:v>EAST NORTHANTS PCN</c:v>
                </c:pt>
                <c:pt idx="10">
                  <c:v>KETTERING &amp; SOUTH WEST RURAL PCN</c:v>
                </c:pt>
                <c:pt idx="11">
                  <c:v>BLUE PCN</c:v>
                </c:pt>
                <c:pt idx="12">
                  <c:v>GRAND UNION PCN</c:v>
                </c:pt>
                <c:pt idx="13">
                  <c:v>DAVENTRY PCN</c:v>
                </c:pt>
                <c:pt idx="14">
                  <c:v>PARKWOOD PCN</c:v>
                </c:pt>
                <c:pt idx="15">
                  <c:v>BRACKLEY &amp; TOWCESTER PCN</c:v>
                </c:pt>
                <c:pt idx="16">
                  <c:v>NORTHAMPTONSHIRE RURAL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7"/>
                <c:pt idx="0">
                  <c:v>ROCKINGHAM FOREST PCN</c:v>
                </c:pt>
                <c:pt idx="1">
                  <c:v>THE ARC HUB PCN</c:v>
                </c:pt>
                <c:pt idx="2">
                  <c:v>MMWF PCN</c:v>
                </c:pt>
                <c:pt idx="3">
                  <c:v>ROYAL PARKS PCN</c:v>
                </c:pt>
                <c:pt idx="4">
                  <c:v>TRIANGLE PCN</c:v>
                </c:pt>
                <c:pt idx="5">
                  <c:v>WELLINGBOROUGH &amp; DISTRICT PCN</c:v>
                </c:pt>
                <c:pt idx="6">
                  <c:v>ICS</c:v>
                </c:pt>
                <c:pt idx="7">
                  <c:v>M-WEB PCN</c:v>
                </c:pt>
                <c:pt idx="8">
                  <c:v>RED KITE HEALTHCARE PCN</c:v>
                </c:pt>
                <c:pt idx="9">
                  <c:v>EAST NORTHANTS PCN</c:v>
                </c:pt>
                <c:pt idx="10">
                  <c:v>KETTERING &amp; SOUTH WEST RURAL PCN</c:v>
                </c:pt>
                <c:pt idx="11">
                  <c:v>BLUE PCN</c:v>
                </c:pt>
                <c:pt idx="12">
                  <c:v>GRAND UNION PCN</c:v>
                </c:pt>
                <c:pt idx="13">
                  <c:v>DAVENTRY PCN</c:v>
                </c:pt>
                <c:pt idx="14">
                  <c:v>PARKWOOD PCN</c:v>
                </c:pt>
                <c:pt idx="15">
                  <c:v>BRACKLEY &amp; TOWCESTER PCN</c:v>
                </c:pt>
                <c:pt idx="16">
                  <c:v>NORTHAMPTONSHIRE RURAL PCN</c:v>
                </c:pt>
              </c:strCache>
            </c:strRef>
          </c:cat>
          <c:val>
            <c:numRef>
              <c:f>Sheet1!$F$2:$F$45</c:f>
              <c:numCache>
                <c:formatCode>General</c:formatCode>
                <c:ptCount val="44"/>
                <c:pt idx="0">
                  <c:v>0.82</c:v>
                </c:pt>
                <c:pt idx="1">
                  <c:v>0.83</c:v>
                </c:pt>
                <c:pt idx="2">
                  <c:v>0.85</c:v>
                </c:pt>
                <c:pt idx="3">
                  <c:v>0.85</c:v>
                </c:pt>
                <c:pt idx="4">
                  <c:v>0.87</c:v>
                </c:pt>
                <c:pt idx="5">
                  <c:v>0.88</c:v>
                </c:pt>
                <c:pt idx="6">
                  <c:v>0.9</c:v>
                </c:pt>
                <c:pt idx="7">
                  <c:v>0.9</c:v>
                </c:pt>
                <c:pt idx="8">
                  <c:v>0.91</c:v>
                </c:pt>
                <c:pt idx="9">
                  <c:v>0.91</c:v>
                </c:pt>
                <c:pt idx="10">
                  <c:v>0.92</c:v>
                </c:pt>
                <c:pt idx="11">
                  <c:v>0.92</c:v>
                </c:pt>
                <c:pt idx="12">
                  <c:v>0.93</c:v>
                </c:pt>
                <c:pt idx="13">
                  <c:v>0.93</c:v>
                </c:pt>
                <c:pt idx="14">
                  <c:v>0.96</c:v>
                </c:pt>
                <c:pt idx="15">
                  <c:v>0.97</c:v>
                </c:pt>
                <c:pt idx="16">
                  <c:v>0.98</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7"/>
                <c:pt idx="0">
                  <c:v>ROCKINGHAM FOREST PCN</c:v>
                </c:pt>
                <c:pt idx="1">
                  <c:v>THE ARC HUB PCN</c:v>
                </c:pt>
                <c:pt idx="2">
                  <c:v>MMWF PCN</c:v>
                </c:pt>
                <c:pt idx="3">
                  <c:v>ROYAL PARKS PCN</c:v>
                </c:pt>
                <c:pt idx="4">
                  <c:v>TRIANGLE PCN</c:v>
                </c:pt>
                <c:pt idx="5">
                  <c:v>WELLINGBOROUGH &amp; DISTRICT PCN</c:v>
                </c:pt>
                <c:pt idx="6">
                  <c:v>ICS</c:v>
                </c:pt>
                <c:pt idx="7">
                  <c:v>M-WEB PCN</c:v>
                </c:pt>
                <c:pt idx="8">
                  <c:v>RED KITE HEALTHCARE PCN</c:v>
                </c:pt>
                <c:pt idx="9">
                  <c:v>EAST NORTHANTS PCN</c:v>
                </c:pt>
                <c:pt idx="10">
                  <c:v>KETTERING &amp; SOUTH WEST RURAL PCN</c:v>
                </c:pt>
                <c:pt idx="11">
                  <c:v>BLUE PCN</c:v>
                </c:pt>
                <c:pt idx="12">
                  <c:v>GRAND UNION PCN</c:v>
                </c:pt>
                <c:pt idx="13">
                  <c:v>DAVENTRY PCN</c:v>
                </c:pt>
                <c:pt idx="14">
                  <c:v>PARKWOOD PCN</c:v>
                </c:pt>
                <c:pt idx="15">
                  <c:v>BRACKLEY &amp; TOWCESTER PCN</c:v>
                </c:pt>
                <c:pt idx="16">
                  <c:v>NORTHAMPTONSHIRE RURAL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7"/>
                <c:pt idx="0">
                  <c:v>ROCKINGHAM FOREST PCN</c:v>
                </c:pt>
                <c:pt idx="1">
                  <c:v>THE ARC HUB PCN</c:v>
                </c:pt>
                <c:pt idx="2">
                  <c:v>MMWF PCN</c:v>
                </c:pt>
                <c:pt idx="3">
                  <c:v>ROYAL PARKS PCN</c:v>
                </c:pt>
                <c:pt idx="4">
                  <c:v>TRIANGLE PCN</c:v>
                </c:pt>
                <c:pt idx="5">
                  <c:v>WELLINGBOROUGH &amp; DISTRICT PCN</c:v>
                </c:pt>
                <c:pt idx="6">
                  <c:v>ICS</c:v>
                </c:pt>
                <c:pt idx="7">
                  <c:v>M-WEB PCN</c:v>
                </c:pt>
                <c:pt idx="8">
                  <c:v>RED KITE HEALTHCARE PCN</c:v>
                </c:pt>
                <c:pt idx="9">
                  <c:v>EAST NORTHANTS PCN</c:v>
                </c:pt>
                <c:pt idx="10">
                  <c:v>KETTERING &amp; SOUTH WEST RURAL PCN</c:v>
                </c:pt>
                <c:pt idx="11">
                  <c:v>BLUE PCN</c:v>
                </c:pt>
                <c:pt idx="12">
                  <c:v>GRAND UNION PCN</c:v>
                </c:pt>
                <c:pt idx="13">
                  <c:v>DAVENTRY PCN</c:v>
                </c:pt>
                <c:pt idx="14">
                  <c:v>PARKWOOD PCN</c:v>
                </c:pt>
                <c:pt idx="15">
                  <c:v>BRACKLEY &amp; TOWCESTER PCN</c:v>
                </c:pt>
                <c:pt idx="16">
                  <c:v>NORTHAMPTONSHIRE RURAL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7490304"/>
        <c:axId val="12748876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7"/>
                <c:pt idx="0">
                  <c:v>ROCKINGHAM FOREST PCN</c:v>
                </c:pt>
                <c:pt idx="1">
                  <c:v>THE ARC HUB PCN</c:v>
                </c:pt>
                <c:pt idx="2">
                  <c:v>MMWF PCN</c:v>
                </c:pt>
                <c:pt idx="3">
                  <c:v>ROYAL PARKS PCN</c:v>
                </c:pt>
                <c:pt idx="4">
                  <c:v>TRIANGLE PCN</c:v>
                </c:pt>
                <c:pt idx="5">
                  <c:v>WELLINGBOROUGH &amp; DISTRICT PCN</c:v>
                </c:pt>
                <c:pt idx="6">
                  <c:v>ICS</c:v>
                </c:pt>
                <c:pt idx="7">
                  <c:v>M-WEB PCN</c:v>
                </c:pt>
                <c:pt idx="8">
                  <c:v>RED KITE HEALTHCARE PCN</c:v>
                </c:pt>
                <c:pt idx="9">
                  <c:v>EAST NORTHANTS PCN</c:v>
                </c:pt>
                <c:pt idx="10">
                  <c:v>KETTERING &amp; SOUTH WEST RURAL PCN</c:v>
                </c:pt>
                <c:pt idx="11">
                  <c:v>BLUE PCN</c:v>
                </c:pt>
                <c:pt idx="12">
                  <c:v>GRAND UNION PCN</c:v>
                </c:pt>
                <c:pt idx="13">
                  <c:v>DAVENTRY PCN</c:v>
                </c:pt>
                <c:pt idx="14">
                  <c:v>PARKWOOD PCN</c:v>
                </c:pt>
                <c:pt idx="15">
                  <c:v>BRACKLEY &amp; TOWCESTER PCN</c:v>
                </c:pt>
                <c:pt idx="16">
                  <c:v>NORTHAMPTONSHIRE RURAL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7"/>
                <c:pt idx="0">
                  <c:v>ROCKINGHAM FOREST PCN</c:v>
                </c:pt>
                <c:pt idx="1">
                  <c:v>THE ARC HUB PCN</c:v>
                </c:pt>
                <c:pt idx="2">
                  <c:v>MMWF PCN</c:v>
                </c:pt>
                <c:pt idx="3">
                  <c:v>ROYAL PARKS PCN</c:v>
                </c:pt>
                <c:pt idx="4">
                  <c:v>TRIANGLE PCN</c:v>
                </c:pt>
                <c:pt idx="5">
                  <c:v>WELLINGBOROUGH &amp; DISTRICT PCN</c:v>
                </c:pt>
                <c:pt idx="6">
                  <c:v>ICS</c:v>
                </c:pt>
                <c:pt idx="7">
                  <c:v>M-WEB PCN</c:v>
                </c:pt>
                <c:pt idx="8">
                  <c:v>RED KITE HEALTHCARE PCN</c:v>
                </c:pt>
                <c:pt idx="9">
                  <c:v>EAST NORTHANTS PCN</c:v>
                </c:pt>
                <c:pt idx="10">
                  <c:v>KETTERING &amp; SOUTH WEST RURAL PCN</c:v>
                </c:pt>
                <c:pt idx="11">
                  <c:v>BLUE PCN</c:v>
                </c:pt>
                <c:pt idx="12">
                  <c:v>GRAND UNION PCN</c:v>
                </c:pt>
                <c:pt idx="13">
                  <c:v>DAVENTRY PCN</c:v>
                </c:pt>
                <c:pt idx="14">
                  <c:v>PARKWOOD PCN</c:v>
                </c:pt>
                <c:pt idx="15">
                  <c:v>BRACKLEY &amp; TOWCESTER PCN</c:v>
                </c:pt>
                <c:pt idx="16">
                  <c:v>NORTHAMPTONSHIRE RURAL PCN</c:v>
                </c:pt>
              </c:strCache>
            </c:strRef>
          </c:cat>
          <c:val>
            <c:numRef>
              <c:f>Sheet1!$C$2:$C$45</c:f>
              <c:numCache>
                <c:formatCode>0%</c:formatCode>
                <c:ptCount val="44"/>
                <c:pt idx="0">
                  <c:v>0.82</c:v>
                </c:pt>
                <c:pt idx="1">
                  <c:v>0.83</c:v>
                </c:pt>
                <c:pt idx="2">
                  <c:v>0.85</c:v>
                </c:pt>
                <c:pt idx="3">
                  <c:v>0.85</c:v>
                </c:pt>
                <c:pt idx="4">
                  <c:v>0.87</c:v>
                </c:pt>
                <c:pt idx="5">
                  <c:v>0.88</c:v>
                </c:pt>
                <c:pt idx="6">
                  <c:v>-10</c:v>
                </c:pt>
                <c:pt idx="7">
                  <c:v>0.9</c:v>
                </c:pt>
                <c:pt idx="8">
                  <c:v>0.91</c:v>
                </c:pt>
                <c:pt idx="9">
                  <c:v>0.91</c:v>
                </c:pt>
                <c:pt idx="10">
                  <c:v>0.92</c:v>
                </c:pt>
                <c:pt idx="11">
                  <c:v>0.92</c:v>
                </c:pt>
                <c:pt idx="12">
                  <c:v>0.93</c:v>
                </c:pt>
                <c:pt idx="13">
                  <c:v>0.93</c:v>
                </c:pt>
                <c:pt idx="14">
                  <c:v>0.96</c:v>
                </c:pt>
                <c:pt idx="15">
                  <c:v>0.97</c:v>
                </c:pt>
                <c:pt idx="16">
                  <c:v>0.98</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0.9</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7480576"/>
        <c:axId val="127482880"/>
      </c:lineChart>
      <c:catAx>
        <c:axId val="12748057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7482880"/>
        <c:crosses val="autoZero"/>
        <c:auto val="1"/>
        <c:lblAlgn val="ctr"/>
        <c:lblOffset val="100"/>
        <c:noMultiLvlLbl val="0"/>
      </c:catAx>
      <c:valAx>
        <c:axId val="12748288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7480576"/>
        <c:crosses val="autoZero"/>
        <c:crossBetween val="between"/>
      </c:valAx>
      <c:valAx>
        <c:axId val="127488768"/>
        <c:scaling>
          <c:orientation val="minMax"/>
          <c:max val="1"/>
          <c:min val="0"/>
        </c:scaling>
        <c:delete val="0"/>
        <c:axPos val="r"/>
        <c:numFmt formatCode="0%" sourceLinked="1"/>
        <c:majorTickMark val="none"/>
        <c:minorTickMark val="none"/>
        <c:tickLblPos val="none"/>
        <c:spPr>
          <a:ln>
            <a:noFill/>
          </a:ln>
        </c:spPr>
        <c:crossAx val="127490304"/>
        <c:crosses val="max"/>
        <c:crossBetween val="between"/>
      </c:valAx>
      <c:catAx>
        <c:axId val="127490304"/>
        <c:scaling>
          <c:orientation val="minMax"/>
        </c:scaling>
        <c:delete val="1"/>
        <c:axPos val="b"/>
        <c:numFmt formatCode="General" sourceLinked="1"/>
        <c:majorTickMark val="out"/>
        <c:minorTickMark val="none"/>
        <c:tickLblPos val="nextTo"/>
        <c:crossAx val="12748876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51</c:v>
                </c:pt>
                <c:pt idx="1">
                  <c:v>52</c:v>
                </c:pt>
                <c:pt idx="2">
                  <c:v>53</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36</c:v>
                </c:pt>
                <c:pt idx="1">
                  <c:v>36</c:v>
                </c:pt>
                <c:pt idx="2">
                  <c:v>35</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10</c:v>
                </c:pt>
                <c:pt idx="1">
                  <c:v>8</c:v>
                </c:pt>
                <c:pt idx="2">
                  <c:v>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2</c:v>
                </c:pt>
                <c:pt idx="1">
                  <c:v>2</c:v>
                </c:pt>
                <c:pt idx="2">
                  <c:v>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1</c:v>
                </c:pt>
                <c:pt idx="1">
                  <c:v>1</c:v>
                </c:pt>
                <c:pt idx="2">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28078592"/>
        <c:axId val="128080128"/>
      </c:barChart>
      <c:catAx>
        <c:axId val="128078592"/>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080128"/>
        <c:crosses val="autoZero"/>
        <c:auto val="1"/>
        <c:lblAlgn val="ctr"/>
        <c:lblOffset val="100"/>
        <c:noMultiLvlLbl val="0"/>
      </c:catAx>
      <c:valAx>
        <c:axId val="128080128"/>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078592"/>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59</c:v>
                </c:pt>
                <c:pt idx="1">
                  <c:v>69</c:v>
                </c:pt>
                <c:pt idx="2">
                  <c:v>64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34</c:v>
                </c:pt>
                <c:pt idx="1">
                  <c:v>25</c:v>
                </c:pt>
                <c:pt idx="2">
                  <c:v>29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8</c:v>
                </c:pt>
                <c:pt idx="1">
                  <c:v>5</c:v>
                </c:pt>
                <c:pt idx="2">
                  <c:v>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28447232"/>
        <c:axId val="128448768"/>
      </c:barChart>
      <c:catAx>
        <c:axId val="128447232"/>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448768"/>
        <c:crosses val="autoZero"/>
        <c:auto val="1"/>
        <c:lblAlgn val="ctr"/>
        <c:lblOffset val="100"/>
        <c:noMultiLvlLbl val="0"/>
      </c:catAx>
      <c:valAx>
        <c:axId val="128448768"/>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447232"/>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54</c:v>
                </c:pt>
                <c:pt idx="1">
                  <c:v>31</c:v>
                </c:pt>
                <c:pt idx="2">
                  <c:v>15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84</c:v>
                </c:pt>
                <c:pt idx="1">
                  <c:v>85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16</c:v>
                </c:pt>
                <c:pt idx="1">
                  <c:v>15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9108608"/>
        <c:axId val="129122688"/>
      </c:lineChart>
      <c:catAx>
        <c:axId val="12910860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9122688"/>
        <c:crosses val="autoZero"/>
        <c:auto val="1"/>
        <c:lblAlgn val="ctr"/>
        <c:lblOffset val="100"/>
        <c:noMultiLvlLbl val="0"/>
      </c:catAx>
      <c:valAx>
        <c:axId val="12912268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910860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5B5-4C27-B674-84E83975399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34</c:v>
                </c:pt>
                <c:pt idx="1">
                  <c:v>38</c:v>
                </c:pt>
                <c:pt idx="2">
                  <c:v>28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FEA8-4DD5-9776-84421720FFFF}"/>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76</c:v>
                </c:pt>
                <c:pt idx="1">
                  <c:v>72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24</c:v>
                </c:pt>
                <c:pt idx="1">
                  <c:v>28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30689664"/>
        <c:axId val="130703744"/>
      </c:lineChart>
      <c:catAx>
        <c:axId val="13068966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30703744"/>
        <c:crosses val="autoZero"/>
        <c:auto val="1"/>
        <c:lblAlgn val="ctr"/>
        <c:lblOffset val="100"/>
        <c:noMultiLvlLbl val="0"/>
      </c:catAx>
      <c:valAx>
        <c:axId val="13070374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3068966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7"/>
                <c:pt idx="0">
                  <c:v>ROCKINGHAM FOREST PCN</c:v>
                </c:pt>
                <c:pt idx="1">
                  <c:v>KETTERING &amp; SOUTH WEST RURAL PCN</c:v>
                </c:pt>
                <c:pt idx="2">
                  <c:v>DAVENTRY PCN</c:v>
                </c:pt>
                <c:pt idx="3">
                  <c:v>ROYAL PARKS PCN</c:v>
                </c:pt>
                <c:pt idx="4">
                  <c:v>RED KITE HEALTHCARE PCN</c:v>
                </c:pt>
                <c:pt idx="5">
                  <c:v>MMWF PCN</c:v>
                </c:pt>
                <c:pt idx="6">
                  <c:v>BLUE PCN</c:v>
                </c:pt>
                <c:pt idx="7">
                  <c:v>WELLINGBOROUGH &amp; DISTRICT PCN</c:v>
                </c:pt>
                <c:pt idx="8">
                  <c:v>ICS</c:v>
                </c:pt>
                <c:pt idx="9">
                  <c:v>M-WEB PCN</c:v>
                </c:pt>
                <c:pt idx="10">
                  <c:v>EAST NORTHANTS PCN</c:v>
                </c:pt>
                <c:pt idx="11">
                  <c:v>GRAND UNION PCN</c:v>
                </c:pt>
                <c:pt idx="12">
                  <c:v>THE ARC HUB PCN</c:v>
                </c:pt>
                <c:pt idx="13">
                  <c:v>BRACKLEY &amp; TOWCESTER PCN</c:v>
                </c:pt>
                <c:pt idx="14">
                  <c:v>TRIANGLE PCN</c:v>
                </c:pt>
                <c:pt idx="15">
                  <c:v>PARKWOOD PCN</c:v>
                </c:pt>
                <c:pt idx="16">
                  <c:v>NORTHAMPTONSHIRE RURAL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7"/>
                <c:pt idx="0">
                  <c:v>ROCKINGHAM FOREST PCN</c:v>
                </c:pt>
                <c:pt idx="1">
                  <c:v>KETTERING &amp; SOUTH WEST RURAL PCN</c:v>
                </c:pt>
                <c:pt idx="2">
                  <c:v>DAVENTRY PCN</c:v>
                </c:pt>
                <c:pt idx="3">
                  <c:v>ROYAL PARKS PCN</c:v>
                </c:pt>
                <c:pt idx="4">
                  <c:v>RED KITE HEALTHCARE PCN</c:v>
                </c:pt>
                <c:pt idx="5">
                  <c:v>MMWF PCN</c:v>
                </c:pt>
                <c:pt idx="6">
                  <c:v>BLUE PCN</c:v>
                </c:pt>
                <c:pt idx="7">
                  <c:v>WELLINGBOROUGH &amp; DISTRICT PCN</c:v>
                </c:pt>
                <c:pt idx="8">
                  <c:v>ICS</c:v>
                </c:pt>
                <c:pt idx="9">
                  <c:v>M-WEB PCN</c:v>
                </c:pt>
                <c:pt idx="10">
                  <c:v>EAST NORTHANTS PCN</c:v>
                </c:pt>
                <c:pt idx="11">
                  <c:v>GRAND UNION PCN</c:v>
                </c:pt>
                <c:pt idx="12">
                  <c:v>THE ARC HUB PCN</c:v>
                </c:pt>
                <c:pt idx="13">
                  <c:v>BRACKLEY &amp; TOWCESTER PCN</c:v>
                </c:pt>
                <c:pt idx="14">
                  <c:v>TRIANGLE PCN</c:v>
                </c:pt>
                <c:pt idx="15">
                  <c:v>PARKWOOD PCN</c:v>
                </c:pt>
                <c:pt idx="16">
                  <c:v>NORTHAMPTONSHIRE RURAL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7"/>
                <c:pt idx="0">
                  <c:v>ROCKINGHAM FOREST PCN</c:v>
                </c:pt>
                <c:pt idx="1">
                  <c:v>KETTERING &amp; SOUTH WEST RURAL PCN</c:v>
                </c:pt>
                <c:pt idx="2">
                  <c:v>DAVENTRY PCN</c:v>
                </c:pt>
                <c:pt idx="3">
                  <c:v>ROYAL PARKS PCN</c:v>
                </c:pt>
                <c:pt idx="4">
                  <c:v>RED KITE HEALTHCARE PCN</c:v>
                </c:pt>
                <c:pt idx="5">
                  <c:v>MMWF PCN</c:v>
                </c:pt>
                <c:pt idx="6">
                  <c:v>BLUE PCN</c:v>
                </c:pt>
                <c:pt idx="7">
                  <c:v>WELLINGBOROUGH &amp; DISTRICT PCN</c:v>
                </c:pt>
                <c:pt idx="8">
                  <c:v>ICS</c:v>
                </c:pt>
                <c:pt idx="9">
                  <c:v>M-WEB PCN</c:v>
                </c:pt>
                <c:pt idx="10">
                  <c:v>EAST NORTHANTS PCN</c:v>
                </c:pt>
                <c:pt idx="11">
                  <c:v>GRAND UNION PCN</c:v>
                </c:pt>
                <c:pt idx="12">
                  <c:v>THE ARC HUB PCN</c:v>
                </c:pt>
                <c:pt idx="13">
                  <c:v>BRACKLEY &amp; TOWCESTER PCN</c:v>
                </c:pt>
                <c:pt idx="14">
                  <c:v>TRIANGLE PCN</c:v>
                </c:pt>
                <c:pt idx="15">
                  <c:v>PARKWOOD PCN</c:v>
                </c:pt>
                <c:pt idx="16">
                  <c:v>NORTHAMPTONSHIRE RURAL PCN</c:v>
                </c:pt>
              </c:strCache>
            </c:strRef>
          </c:cat>
          <c:val>
            <c:numRef>
              <c:f>Sheet1!$F$2:$F$45</c:f>
              <c:numCache>
                <c:formatCode>General</c:formatCode>
                <c:ptCount val="44"/>
                <c:pt idx="0">
                  <c:v>0.65</c:v>
                </c:pt>
                <c:pt idx="1">
                  <c:v>0.67</c:v>
                </c:pt>
                <c:pt idx="2">
                  <c:v>0.67</c:v>
                </c:pt>
                <c:pt idx="3">
                  <c:v>0.68</c:v>
                </c:pt>
                <c:pt idx="4">
                  <c:v>0.69</c:v>
                </c:pt>
                <c:pt idx="5">
                  <c:v>0.69</c:v>
                </c:pt>
                <c:pt idx="6">
                  <c:v>0.69</c:v>
                </c:pt>
                <c:pt idx="7">
                  <c:v>0.71</c:v>
                </c:pt>
                <c:pt idx="8">
                  <c:v>0.72</c:v>
                </c:pt>
                <c:pt idx="9">
                  <c:v>0.73</c:v>
                </c:pt>
                <c:pt idx="10">
                  <c:v>0.74</c:v>
                </c:pt>
                <c:pt idx="11">
                  <c:v>0.75</c:v>
                </c:pt>
                <c:pt idx="12">
                  <c:v>0.76</c:v>
                </c:pt>
                <c:pt idx="13">
                  <c:v>0.78</c:v>
                </c:pt>
                <c:pt idx="14">
                  <c:v>0.78</c:v>
                </c:pt>
                <c:pt idx="15">
                  <c:v>0.78</c:v>
                </c:pt>
                <c:pt idx="16">
                  <c:v>0.88</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7"/>
                <c:pt idx="0">
                  <c:v>ROCKINGHAM FOREST PCN</c:v>
                </c:pt>
                <c:pt idx="1">
                  <c:v>KETTERING &amp; SOUTH WEST RURAL PCN</c:v>
                </c:pt>
                <c:pt idx="2">
                  <c:v>DAVENTRY PCN</c:v>
                </c:pt>
                <c:pt idx="3">
                  <c:v>ROYAL PARKS PCN</c:v>
                </c:pt>
                <c:pt idx="4">
                  <c:v>RED KITE HEALTHCARE PCN</c:v>
                </c:pt>
                <c:pt idx="5">
                  <c:v>MMWF PCN</c:v>
                </c:pt>
                <c:pt idx="6">
                  <c:v>BLUE PCN</c:v>
                </c:pt>
                <c:pt idx="7">
                  <c:v>WELLINGBOROUGH &amp; DISTRICT PCN</c:v>
                </c:pt>
                <c:pt idx="8">
                  <c:v>ICS</c:v>
                </c:pt>
                <c:pt idx="9">
                  <c:v>M-WEB PCN</c:v>
                </c:pt>
                <c:pt idx="10">
                  <c:v>EAST NORTHANTS PCN</c:v>
                </c:pt>
                <c:pt idx="11">
                  <c:v>GRAND UNION PCN</c:v>
                </c:pt>
                <c:pt idx="12">
                  <c:v>THE ARC HUB PCN</c:v>
                </c:pt>
                <c:pt idx="13">
                  <c:v>BRACKLEY &amp; TOWCESTER PCN</c:v>
                </c:pt>
                <c:pt idx="14">
                  <c:v>TRIANGLE PCN</c:v>
                </c:pt>
                <c:pt idx="15">
                  <c:v>PARKWOOD PCN</c:v>
                </c:pt>
                <c:pt idx="16">
                  <c:v>NORTHAMPTONSHIRE RURAL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7"/>
                <c:pt idx="0">
                  <c:v>ROCKINGHAM FOREST PCN</c:v>
                </c:pt>
                <c:pt idx="1">
                  <c:v>KETTERING &amp; SOUTH WEST RURAL PCN</c:v>
                </c:pt>
                <c:pt idx="2">
                  <c:v>DAVENTRY PCN</c:v>
                </c:pt>
                <c:pt idx="3">
                  <c:v>ROYAL PARKS PCN</c:v>
                </c:pt>
                <c:pt idx="4">
                  <c:v>RED KITE HEALTHCARE PCN</c:v>
                </c:pt>
                <c:pt idx="5">
                  <c:v>MMWF PCN</c:v>
                </c:pt>
                <c:pt idx="6">
                  <c:v>BLUE PCN</c:v>
                </c:pt>
                <c:pt idx="7">
                  <c:v>WELLINGBOROUGH &amp; DISTRICT PCN</c:v>
                </c:pt>
                <c:pt idx="8">
                  <c:v>ICS</c:v>
                </c:pt>
                <c:pt idx="9">
                  <c:v>M-WEB PCN</c:v>
                </c:pt>
                <c:pt idx="10">
                  <c:v>EAST NORTHANTS PCN</c:v>
                </c:pt>
                <c:pt idx="11">
                  <c:v>GRAND UNION PCN</c:v>
                </c:pt>
                <c:pt idx="12">
                  <c:v>THE ARC HUB PCN</c:v>
                </c:pt>
                <c:pt idx="13">
                  <c:v>BRACKLEY &amp; TOWCESTER PCN</c:v>
                </c:pt>
                <c:pt idx="14">
                  <c:v>TRIANGLE PCN</c:v>
                </c:pt>
                <c:pt idx="15">
                  <c:v>PARKWOOD PCN</c:v>
                </c:pt>
                <c:pt idx="16">
                  <c:v>NORTHAMPTONSHIRE RURAL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43483648"/>
        <c:axId val="14347366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7"/>
                <c:pt idx="0">
                  <c:v>ROCKINGHAM FOREST PCN</c:v>
                </c:pt>
                <c:pt idx="1">
                  <c:v>KETTERING &amp; SOUTH WEST RURAL PCN</c:v>
                </c:pt>
                <c:pt idx="2">
                  <c:v>DAVENTRY PCN</c:v>
                </c:pt>
                <c:pt idx="3">
                  <c:v>ROYAL PARKS PCN</c:v>
                </c:pt>
                <c:pt idx="4">
                  <c:v>RED KITE HEALTHCARE PCN</c:v>
                </c:pt>
                <c:pt idx="5">
                  <c:v>MMWF PCN</c:v>
                </c:pt>
                <c:pt idx="6">
                  <c:v>BLUE PCN</c:v>
                </c:pt>
                <c:pt idx="7">
                  <c:v>WELLINGBOROUGH &amp; DISTRICT PCN</c:v>
                </c:pt>
                <c:pt idx="8">
                  <c:v>ICS</c:v>
                </c:pt>
                <c:pt idx="9">
                  <c:v>M-WEB PCN</c:v>
                </c:pt>
                <c:pt idx="10">
                  <c:v>EAST NORTHANTS PCN</c:v>
                </c:pt>
                <c:pt idx="11">
                  <c:v>GRAND UNION PCN</c:v>
                </c:pt>
                <c:pt idx="12">
                  <c:v>THE ARC HUB PCN</c:v>
                </c:pt>
                <c:pt idx="13">
                  <c:v>BRACKLEY &amp; TOWCESTER PCN</c:v>
                </c:pt>
                <c:pt idx="14">
                  <c:v>TRIANGLE PCN</c:v>
                </c:pt>
                <c:pt idx="15">
                  <c:v>PARKWOOD PCN</c:v>
                </c:pt>
                <c:pt idx="16">
                  <c:v>NORTHAMPTONSHIRE RURAL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7"/>
                <c:pt idx="0">
                  <c:v>ROCKINGHAM FOREST PCN</c:v>
                </c:pt>
                <c:pt idx="1">
                  <c:v>KETTERING &amp; SOUTH WEST RURAL PCN</c:v>
                </c:pt>
                <c:pt idx="2">
                  <c:v>DAVENTRY PCN</c:v>
                </c:pt>
                <c:pt idx="3">
                  <c:v>ROYAL PARKS PCN</c:v>
                </c:pt>
                <c:pt idx="4">
                  <c:v>RED KITE HEALTHCARE PCN</c:v>
                </c:pt>
                <c:pt idx="5">
                  <c:v>MMWF PCN</c:v>
                </c:pt>
                <c:pt idx="6">
                  <c:v>BLUE PCN</c:v>
                </c:pt>
                <c:pt idx="7">
                  <c:v>WELLINGBOROUGH &amp; DISTRICT PCN</c:v>
                </c:pt>
                <c:pt idx="8">
                  <c:v>ICS</c:v>
                </c:pt>
                <c:pt idx="9">
                  <c:v>M-WEB PCN</c:v>
                </c:pt>
                <c:pt idx="10">
                  <c:v>EAST NORTHANTS PCN</c:v>
                </c:pt>
                <c:pt idx="11">
                  <c:v>GRAND UNION PCN</c:v>
                </c:pt>
                <c:pt idx="12">
                  <c:v>THE ARC HUB PCN</c:v>
                </c:pt>
                <c:pt idx="13">
                  <c:v>BRACKLEY &amp; TOWCESTER PCN</c:v>
                </c:pt>
                <c:pt idx="14">
                  <c:v>TRIANGLE PCN</c:v>
                </c:pt>
                <c:pt idx="15">
                  <c:v>PARKWOOD PCN</c:v>
                </c:pt>
                <c:pt idx="16">
                  <c:v>NORTHAMPTONSHIRE RURAL PCN</c:v>
                </c:pt>
              </c:strCache>
            </c:strRef>
          </c:cat>
          <c:val>
            <c:numRef>
              <c:f>Sheet1!$C$2:$C$45</c:f>
              <c:numCache>
                <c:formatCode>0%</c:formatCode>
                <c:ptCount val="44"/>
                <c:pt idx="0">
                  <c:v>0.65</c:v>
                </c:pt>
                <c:pt idx="1">
                  <c:v>0.67</c:v>
                </c:pt>
                <c:pt idx="2">
                  <c:v>0.67</c:v>
                </c:pt>
                <c:pt idx="3">
                  <c:v>0.68</c:v>
                </c:pt>
                <c:pt idx="4">
                  <c:v>0.69</c:v>
                </c:pt>
                <c:pt idx="5">
                  <c:v>0.69</c:v>
                </c:pt>
                <c:pt idx="6">
                  <c:v>0.69</c:v>
                </c:pt>
                <c:pt idx="7">
                  <c:v>0.71</c:v>
                </c:pt>
                <c:pt idx="8">
                  <c:v>-10</c:v>
                </c:pt>
                <c:pt idx="9">
                  <c:v>0.73</c:v>
                </c:pt>
                <c:pt idx="10">
                  <c:v>0.74</c:v>
                </c:pt>
                <c:pt idx="11">
                  <c:v>0.75</c:v>
                </c:pt>
                <c:pt idx="12">
                  <c:v>0.76</c:v>
                </c:pt>
                <c:pt idx="13">
                  <c:v>0.78</c:v>
                </c:pt>
                <c:pt idx="14">
                  <c:v>0.78</c:v>
                </c:pt>
                <c:pt idx="15">
                  <c:v>0.78</c:v>
                </c:pt>
                <c:pt idx="16">
                  <c:v>0.88</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0.72</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43391744"/>
        <c:axId val="143472128"/>
      </c:lineChart>
      <c:catAx>
        <c:axId val="14339174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43472128"/>
        <c:crosses val="autoZero"/>
        <c:auto val="1"/>
        <c:lblAlgn val="ctr"/>
        <c:lblOffset val="100"/>
        <c:noMultiLvlLbl val="0"/>
      </c:catAx>
      <c:valAx>
        <c:axId val="14347212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3391744"/>
        <c:crosses val="autoZero"/>
        <c:crossBetween val="between"/>
      </c:valAx>
      <c:valAx>
        <c:axId val="143473664"/>
        <c:scaling>
          <c:orientation val="minMax"/>
          <c:max val="1"/>
          <c:min val="0"/>
        </c:scaling>
        <c:delete val="0"/>
        <c:axPos val="r"/>
        <c:numFmt formatCode="0%" sourceLinked="1"/>
        <c:majorTickMark val="none"/>
        <c:minorTickMark val="none"/>
        <c:tickLblPos val="none"/>
        <c:spPr>
          <a:ln>
            <a:noFill/>
          </a:ln>
        </c:spPr>
        <c:crossAx val="143483648"/>
        <c:crosses val="max"/>
        <c:crossBetween val="between"/>
      </c:valAx>
      <c:catAx>
        <c:axId val="143483648"/>
        <c:scaling>
          <c:orientation val="minMax"/>
        </c:scaling>
        <c:delete val="1"/>
        <c:axPos val="b"/>
        <c:numFmt formatCode="General" sourceLinked="1"/>
        <c:majorTickMark val="out"/>
        <c:minorTickMark val="none"/>
        <c:tickLblPos val="nextTo"/>
        <c:crossAx val="14347366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23</c:v>
                </c:pt>
                <c:pt idx="1">
                  <c:v>41</c:v>
                </c:pt>
                <c:pt idx="2">
                  <c:v>22</c:v>
                </c:pt>
                <c:pt idx="3">
                  <c:v>8</c:v>
                </c:pt>
                <c:pt idx="4">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165-4368-B411-43C5EE61AD40}"/>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61</c:v>
                </c:pt>
                <c:pt idx="1">
                  <c:v>64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20</c:v>
                </c:pt>
                <c:pt idx="1">
                  <c:v>14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4672256"/>
        <c:axId val="144673792"/>
      </c:lineChart>
      <c:catAx>
        <c:axId val="14467225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4673792"/>
        <c:crosses val="autoZero"/>
        <c:auto val="1"/>
        <c:lblAlgn val="ctr"/>
        <c:lblOffset val="100"/>
        <c:noMultiLvlLbl val="0"/>
      </c:catAx>
      <c:valAx>
        <c:axId val="14467379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467225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7"/>
                <c:pt idx="0">
                  <c:v>ROCKINGHAM FOREST PCN</c:v>
                </c:pt>
                <c:pt idx="1">
                  <c:v>ROYAL PARKS PCN</c:v>
                </c:pt>
                <c:pt idx="2">
                  <c:v>THE ARC HUB PCN</c:v>
                </c:pt>
                <c:pt idx="3">
                  <c:v>EAST NORTHANTS PCN</c:v>
                </c:pt>
                <c:pt idx="4">
                  <c:v>KETTERING &amp; SOUTH WEST RURAL PCN</c:v>
                </c:pt>
                <c:pt idx="5">
                  <c:v>WELLINGBOROUGH &amp; DISTRICT PCN</c:v>
                </c:pt>
                <c:pt idx="6">
                  <c:v>BLUE PCN</c:v>
                </c:pt>
                <c:pt idx="7">
                  <c:v>TRIANGLE PCN</c:v>
                </c:pt>
                <c:pt idx="8">
                  <c:v>GRAND UNION PCN</c:v>
                </c:pt>
                <c:pt idx="9">
                  <c:v>M-WEB PCN</c:v>
                </c:pt>
                <c:pt idx="10">
                  <c:v>ICS</c:v>
                </c:pt>
                <c:pt idx="11">
                  <c:v>RED KITE HEALTHCARE PCN</c:v>
                </c:pt>
                <c:pt idx="12">
                  <c:v>MMWF PCN</c:v>
                </c:pt>
                <c:pt idx="13">
                  <c:v>BRACKLEY &amp; TOWCESTER PCN</c:v>
                </c:pt>
                <c:pt idx="14">
                  <c:v>DAVENTRY PCN</c:v>
                </c:pt>
                <c:pt idx="15">
                  <c:v>PARKWOOD PCN</c:v>
                </c:pt>
                <c:pt idx="16">
                  <c:v>NORTHAMPTONSHIRE RURAL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17"/>
                <c:pt idx="0">
                  <c:v>ROCKINGHAM FOREST PCN</c:v>
                </c:pt>
                <c:pt idx="1">
                  <c:v>ROYAL PARKS PCN</c:v>
                </c:pt>
                <c:pt idx="2">
                  <c:v>THE ARC HUB PCN</c:v>
                </c:pt>
                <c:pt idx="3">
                  <c:v>EAST NORTHANTS PCN</c:v>
                </c:pt>
                <c:pt idx="4">
                  <c:v>KETTERING &amp; SOUTH WEST RURAL PCN</c:v>
                </c:pt>
                <c:pt idx="5">
                  <c:v>WELLINGBOROUGH &amp; DISTRICT PCN</c:v>
                </c:pt>
                <c:pt idx="6">
                  <c:v>BLUE PCN</c:v>
                </c:pt>
                <c:pt idx="7">
                  <c:v>TRIANGLE PCN</c:v>
                </c:pt>
                <c:pt idx="8">
                  <c:v>GRAND UNION PCN</c:v>
                </c:pt>
                <c:pt idx="9">
                  <c:v>M-WEB PCN</c:v>
                </c:pt>
                <c:pt idx="10">
                  <c:v>ICS</c:v>
                </c:pt>
                <c:pt idx="11">
                  <c:v>RED KITE HEALTHCARE PCN</c:v>
                </c:pt>
                <c:pt idx="12">
                  <c:v>MMWF PCN</c:v>
                </c:pt>
                <c:pt idx="13">
                  <c:v>BRACKLEY &amp; TOWCESTER PCN</c:v>
                </c:pt>
                <c:pt idx="14">
                  <c:v>DAVENTRY PCN</c:v>
                </c:pt>
                <c:pt idx="15">
                  <c:v>PARKWOOD PCN</c:v>
                </c:pt>
                <c:pt idx="16">
                  <c:v>NORTHAMPTONSHIRE RURAL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7"/>
                <c:pt idx="0">
                  <c:v>ROCKINGHAM FOREST PCN</c:v>
                </c:pt>
                <c:pt idx="1">
                  <c:v>ROYAL PARKS PCN</c:v>
                </c:pt>
                <c:pt idx="2">
                  <c:v>THE ARC HUB PCN</c:v>
                </c:pt>
                <c:pt idx="3">
                  <c:v>EAST NORTHANTS PCN</c:v>
                </c:pt>
                <c:pt idx="4">
                  <c:v>KETTERING &amp; SOUTH WEST RURAL PCN</c:v>
                </c:pt>
                <c:pt idx="5">
                  <c:v>WELLINGBOROUGH &amp; DISTRICT PCN</c:v>
                </c:pt>
                <c:pt idx="6">
                  <c:v>BLUE PCN</c:v>
                </c:pt>
                <c:pt idx="7">
                  <c:v>TRIANGLE PCN</c:v>
                </c:pt>
                <c:pt idx="8">
                  <c:v>GRAND UNION PCN</c:v>
                </c:pt>
                <c:pt idx="9">
                  <c:v>M-WEB PCN</c:v>
                </c:pt>
                <c:pt idx="10">
                  <c:v>ICS</c:v>
                </c:pt>
                <c:pt idx="11">
                  <c:v>RED KITE HEALTHCARE PCN</c:v>
                </c:pt>
                <c:pt idx="12">
                  <c:v>MMWF PCN</c:v>
                </c:pt>
                <c:pt idx="13">
                  <c:v>BRACKLEY &amp; TOWCESTER PCN</c:v>
                </c:pt>
                <c:pt idx="14">
                  <c:v>DAVENTRY PCN</c:v>
                </c:pt>
                <c:pt idx="15">
                  <c:v>PARKWOOD PCN</c:v>
                </c:pt>
                <c:pt idx="16">
                  <c:v>NORTHAMPTONSHIRE RURAL PCN</c:v>
                </c:pt>
              </c:strCache>
            </c:strRef>
          </c:cat>
          <c:val>
            <c:numRef>
              <c:f>Sheet1!$F$2:$F$45</c:f>
              <c:numCache>
                <c:formatCode>General</c:formatCode>
                <c:ptCount val="44"/>
                <c:pt idx="0">
                  <c:v>0.55000000000000004</c:v>
                </c:pt>
                <c:pt idx="1">
                  <c:v>0.56000000000000005</c:v>
                </c:pt>
                <c:pt idx="2">
                  <c:v>0.57999999999999996</c:v>
                </c:pt>
                <c:pt idx="3">
                  <c:v>0.59</c:v>
                </c:pt>
                <c:pt idx="4">
                  <c:v>0.59</c:v>
                </c:pt>
                <c:pt idx="5">
                  <c:v>0.6</c:v>
                </c:pt>
                <c:pt idx="6">
                  <c:v>0.6</c:v>
                </c:pt>
                <c:pt idx="7">
                  <c:v>0.62</c:v>
                </c:pt>
                <c:pt idx="8">
                  <c:v>0.63</c:v>
                </c:pt>
                <c:pt idx="9">
                  <c:v>0.63</c:v>
                </c:pt>
                <c:pt idx="10">
                  <c:v>0.64</c:v>
                </c:pt>
                <c:pt idx="11">
                  <c:v>0.65</c:v>
                </c:pt>
                <c:pt idx="12">
                  <c:v>0.69</c:v>
                </c:pt>
                <c:pt idx="13">
                  <c:v>0.73</c:v>
                </c:pt>
                <c:pt idx="14">
                  <c:v>0.76</c:v>
                </c:pt>
                <c:pt idx="15">
                  <c:v>0.77</c:v>
                </c:pt>
                <c:pt idx="16">
                  <c:v>0.79</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17"/>
                <c:pt idx="0">
                  <c:v>ROCKINGHAM FOREST PCN</c:v>
                </c:pt>
                <c:pt idx="1">
                  <c:v>ROYAL PARKS PCN</c:v>
                </c:pt>
                <c:pt idx="2">
                  <c:v>THE ARC HUB PCN</c:v>
                </c:pt>
                <c:pt idx="3">
                  <c:v>EAST NORTHANTS PCN</c:v>
                </c:pt>
                <c:pt idx="4">
                  <c:v>KETTERING &amp; SOUTH WEST RURAL PCN</c:v>
                </c:pt>
                <c:pt idx="5">
                  <c:v>WELLINGBOROUGH &amp; DISTRICT PCN</c:v>
                </c:pt>
                <c:pt idx="6">
                  <c:v>BLUE PCN</c:v>
                </c:pt>
                <c:pt idx="7">
                  <c:v>TRIANGLE PCN</c:v>
                </c:pt>
                <c:pt idx="8">
                  <c:v>GRAND UNION PCN</c:v>
                </c:pt>
                <c:pt idx="9">
                  <c:v>M-WEB PCN</c:v>
                </c:pt>
                <c:pt idx="10">
                  <c:v>ICS</c:v>
                </c:pt>
                <c:pt idx="11">
                  <c:v>RED KITE HEALTHCARE PCN</c:v>
                </c:pt>
                <c:pt idx="12">
                  <c:v>MMWF PCN</c:v>
                </c:pt>
                <c:pt idx="13">
                  <c:v>BRACKLEY &amp; TOWCESTER PCN</c:v>
                </c:pt>
                <c:pt idx="14">
                  <c:v>DAVENTRY PCN</c:v>
                </c:pt>
                <c:pt idx="15">
                  <c:v>PARKWOOD PCN</c:v>
                </c:pt>
                <c:pt idx="16">
                  <c:v>NORTHAMPTONSHIRE RURAL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17"/>
                <c:pt idx="0">
                  <c:v>ROCKINGHAM FOREST PCN</c:v>
                </c:pt>
                <c:pt idx="1">
                  <c:v>ROYAL PARKS PCN</c:v>
                </c:pt>
                <c:pt idx="2">
                  <c:v>THE ARC HUB PCN</c:v>
                </c:pt>
                <c:pt idx="3">
                  <c:v>EAST NORTHANTS PCN</c:v>
                </c:pt>
                <c:pt idx="4">
                  <c:v>KETTERING &amp; SOUTH WEST RURAL PCN</c:v>
                </c:pt>
                <c:pt idx="5">
                  <c:v>WELLINGBOROUGH &amp; DISTRICT PCN</c:v>
                </c:pt>
                <c:pt idx="6">
                  <c:v>BLUE PCN</c:v>
                </c:pt>
                <c:pt idx="7">
                  <c:v>TRIANGLE PCN</c:v>
                </c:pt>
                <c:pt idx="8">
                  <c:v>GRAND UNION PCN</c:v>
                </c:pt>
                <c:pt idx="9">
                  <c:v>M-WEB PCN</c:v>
                </c:pt>
                <c:pt idx="10">
                  <c:v>ICS</c:v>
                </c:pt>
                <c:pt idx="11">
                  <c:v>RED KITE HEALTHCARE PCN</c:v>
                </c:pt>
                <c:pt idx="12">
                  <c:v>MMWF PCN</c:v>
                </c:pt>
                <c:pt idx="13">
                  <c:v>BRACKLEY &amp; TOWCESTER PCN</c:v>
                </c:pt>
                <c:pt idx="14">
                  <c:v>DAVENTRY PCN</c:v>
                </c:pt>
                <c:pt idx="15">
                  <c:v>PARKWOOD PCN</c:v>
                </c:pt>
                <c:pt idx="16">
                  <c:v>NORTHAMPTONSHIRE RURAL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45298560"/>
        <c:axId val="14529676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7"/>
                <c:pt idx="0">
                  <c:v>ROCKINGHAM FOREST PCN</c:v>
                </c:pt>
                <c:pt idx="1">
                  <c:v>ROYAL PARKS PCN</c:v>
                </c:pt>
                <c:pt idx="2">
                  <c:v>THE ARC HUB PCN</c:v>
                </c:pt>
                <c:pt idx="3">
                  <c:v>EAST NORTHANTS PCN</c:v>
                </c:pt>
                <c:pt idx="4">
                  <c:v>KETTERING &amp; SOUTH WEST RURAL PCN</c:v>
                </c:pt>
                <c:pt idx="5">
                  <c:v>WELLINGBOROUGH &amp; DISTRICT PCN</c:v>
                </c:pt>
                <c:pt idx="6">
                  <c:v>BLUE PCN</c:v>
                </c:pt>
                <c:pt idx="7">
                  <c:v>TRIANGLE PCN</c:v>
                </c:pt>
                <c:pt idx="8">
                  <c:v>GRAND UNION PCN</c:v>
                </c:pt>
                <c:pt idx="9">
                  <c:v>M-WEB PCN</c:v>
                </c:pt>
                <c:pt idx="10">
                  <c:v>ICS</c:v>
                </c:pt>
                <c:pt idx="11">
                  <c:v>RED KITE HEALTHCARE PCN</c:v>
                </c:pt>
                <c:pt idx="12">
                  <c:v>MMWF PCN</c:v>
                </c:pt>
                <c:pt idx="13">
                  <c:v>BRACKLEY &amp; TOWCESTER PCN</c:v>
                </c:pt>
                <c:pt idx="14">
                  <c:v>DAVENTRY PCN</c:v>
                </c:pt>
                <c:pt idx="15">
                  <c:v>PARKWOOD PCN</c:v>
                </c:pt>
                <c:pt idx="16">
                  <c:v>NORTHAMPTONSHIRE RURAL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AF7-4CCA-8C7F-315BE54A25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AF7-4CCA-8C7F-315BE54A25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AF7-4CCA-8C7F-315BE54A2593}"/>
              </c:ext>
            </c:extLst>
          </c:dPt>
          <c:cat>
            <c:strRef>
              <c:f>Sheet1!$A$2:$A$45</c:f>
              <c:strCache>
                <c:ptCount val="17"/>
                <c:pt idx="0">
                  <c:v>ROCKINGHAM FOREST PCN</c:v>
                </c:pt>
                <c:pt idx="1">
                  <c:v>ROYAL PARKS PCN</c:v>
                </c:pt>
                <c:pt idx="2">
                  <c:v>THE ARC HUB PCN</c:v>
                </c:pt>
                <c:pt idx="3">
                  <c:v>EAST NORTHANTS PCN</c:v>
                </c:pt>
                <c:pt idx="4">
                  <c:v>KETTERING &amp; SOUTH WEST RURAL PCN</c:v>
                </c:pt>
                <c:pt idx="5">
                  <c:v>WELLINGBOROUGH &amp; DISTRICT PCN</c:v>
                </c:pt>
                <c:pt idx="6">
                  <c:v>BLUE PCN</c:v>
                </c:pt>
                <c:pt idx="7">
                  <c:v>TRIANGLE PCN</c:v>
                </c:pt>
                <c:pt idx="8">
                  <c:v>GRAND UNION PCN</c:v>
                </c:pt>
                <c:pt idx="9">
                  <c:v>M-WEB PCN</c:v>
                </c:pt>
                <c:pt idx="10">
                  <c:v>ICS</c:v>
                </c:pt>
                <c:pt idx="11">
                  <c:v>RED KITE HEALTHCARE PCN</c:v>
                </c:pt>
                <c:pt idx="12">
                  <c:v>MMWF PCN</c:v>
                </c:pt>
                <c:pt idx="13">
                  <c:v>BRACKLEY &amp; TOWCESTER PCN</c:v>
                </c:pt>
                <c:pt idx="14">
                  <c:v>DAVENTRY PCN</c:v>
                </c:pt>
                <c:pt idx="15">
                  <c:v>PARKWOOD PCN</c:v>
                </c:pt>
                <c:pt idx="16">
                  <c:v>NORTHAMPTONSHIRE RURAL PCN</c:v>
                </c:pt>
              </c:strCache>
            </c:strRef>
          </c:cat>
          <c:val>
            <c:numRef>
              <c:f>Sheet1!$C$2:$C$45</c:f>
              <c:numCache>
                <c:formatCode>0%</c:formatCode>
                <c:ptCount val="44"/>
                <c:pt idx="0">
                  <c:v>0.55000000000000004</c:v>
                </c:pt>
                <c:pt idx="1">
                  <c:v>0.56000000000000005</c:v>
                </c:pt>
                <c:pt idx="2">
                  <c:v>0.57999999999999996</c:v>
                </c:pt>
                <c:pt idx="3">
                  <c:v>0.59</c:v>
                </c:pt>
                <c:pt idx="4">
                  <c:v>0.59</c:v>
                </c:pt>
                <c:pt idx="5">
                  <c:v>0.6</c:v>
                </c:pt>
                <c:pt idx="6">
                  <c:v>0.6</c:v>
                </c:pt>
                <c:pt idx="7">
                  <c:v>0.62</c:v>
                </c:pt>
                <c:pt idx="8">
                  <c:v>0.63</c:v>
                </c:pt>
                <c:pt idx="9">
                  <c:v>0.63</c:v>
                </c:pt>
                <c:pt idx="10">
                  <c:v>-10</c:v>
                </c:pt>
                <c:pt idx="11">
                  <c:v>0.65</c:v>
                </c:pt>
                <c:pt idx="12">
                  <c:v>0.69</c:v>
                </c:pt>
                <c:pt idx="13">
                  <c:v>0.73</c:v>
                </c:pt>
                <c:pt idx="14">
                  <c:v>0.76</c:v>
                </c:pt>
                <c:pt idx="15">
                  <c:v>0.77</c:v>
                </c:pt>
                <c:pt idx="16">
                  <c:v>0.79</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0.64</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45292672"/>
        <c:axId val="145295232"/>
      </c:lineChart>
      <c:catAx>
        <c:axId val="14529267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45295232"/>
        <c:crosses val="autoZero"/>
        <c:auto val="1"/>
        <c:lblAlgn val="ctr"/>
        <c:lblOffset val="100"/>
        <c:noMultiLvlLbl val="0"/>
      </c:catAx>
      <c:valAx>
        <c:axId val="14529523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5292672"/>
        <c:crosses val="autoZero"/>
        <c:crossBetween val="between"/>
      </c:valAx>
      <c:valAx>
        <c:axId val="145296768"/>
        <c:scaling>
          <c:orientation val="minMax"/>
          <c:max val="1"/>
          <c:min val="0"/>
        </c:scaling>
        <c:delete val="0"/>
        <c:axPos val="r"/>
        <c:numFmt formatCode="0%" sourceLinked="1"/>
        <c:majorTickMark val="none"/>
        <c:minorTickMark val="none"/>
        <c:tickLblPos val="none"/>
        <c:spPr>
          <a:ln>
            <a:noFill/>
          </a:ln>
        </c:spPr>
        <c:crossAx val="145298560"/>
        <c:crosses val="max"/>
        <c:crossBetween val="between"/>
      </c:valAx>
      <c:catAx>
        <c:axId val="145298560"/>
        <c:scaling>
          <c:orientation val="minMax"/>
        </c:scaling>
        <c:delete val="1"/>
        <c:axPos val="b"/>
        <c:numFmt formatCode="General" sourceLinked="1"/>
        <c:majorTickMark val="out"/>
        <c:minorTickMark val="none"/>
        <c:tickLblPos val="nextTo"/>
        <c:crossAx val="14529676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61</c:v>
                </c:pt>
                <c:pt idx="1">
                  <c:v>14</c:v>
                </c:pt>
                <c:pt idx="2">
                  <c:v>6</c:v>
                </c:pt>
                <c:pt idx="3">
                  <c:v>22</c:v>
                </c:pt>
                <c:pt idx="4">
                  <c:v>2</c:v>
                </c:pt>
                <c:pt idx="5">
                  <c:v>25</c:v>
                </c:pt>
                <c:pt idx="6">
                  <c:v>16</c:v>
                </c:pt>
                <c:pt idx="7">
                  <c:v>3</c:v>
                </c:pt>
                <c:pt idx="8">
                  <c:v>7</c:v>
                </c:pt>
                <c:pt idx="9">
                  <c:v>2</c:v>
                </c:pt>
                <c:pt idx="10">
                  <c:v>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45497472"/>
        <c:axId val="145519744"/>
      </c:barChart>
      <c:catAx>
        <c:axId val="145497472"/>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45519744"/>
        <c:crosses val="autoZero"/>
        <c:auto val="1"/>
        <c:lblAlgn val="ctr"/>
        <c:lblOffset val="100"/>
        <c:noMultiLvlLbl val="0"/>
      </c:catAx>
      <c:valAx>
        <c:axId val="145519744"/>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45497472"/>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431-4C39-86F5-33D4B8AB8027}"/>
              </c:ext>
            </c:extLst>
          </c:dPt>
          <c:dPt>
            <c:idx val="3"/>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31-4C39-86F5-33D4B8AB8027}"/>
              </c:ext>
            </c:extLst>
          </c:dPt>
          <c:dPt>
            <c:idx val="4"/>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431-4C39-86F5-33D4B8AB8027}"/>
              </c:ext>
            </c:extLst>
          </c:dPt>
          <c:dPt>
            <c:idx val="5"/>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72</c:v>
                </c:pt>
                <c:pt idx="1">
                  <c:v>28</c:v>
                </c:pt>
              </c:numCache>
            </c:numRef>
          </c:val>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66</c:v>
                </c:pt>
                <c:pt idx="1">
                  <c:v>72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34</c:v>
                </c:pt>
                <c:pt idx="1">
                  <c:v>28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6002688"/>
        <c:axId val="146004224"/>
      </c:lineChart>
      <c:catAx>
        <c:axId val="14600268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6004224"/>
        <c:crosses val="autoZero"/>
        <c:auto val="1"/>
        <c:lblAlgn val="ctr"/>
        <c:lblOffset val="100"/>
        <c:noMultiLvlLbl val="0"/>
      </c:catAx>
      <c:valAx>
        <c:axId val="14600422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600268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33</c:v>
                </c:pt>
                <c:pt idx="1">
                  <c:v>34</c:v>
                </c:pt>
                <c:pt idx="2">
                  <c:v>17</c:v>
                </c:pt>
                <c:pt idx="3">
                  <c:v>9</c:v>
                </c:pt>
                <c:pt idx="4">
                  <c:v>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70</c:v>
                </c:pt>
                <c:pt idx="1">
                  <c:v>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15</c:v>
                </c:pt>
                <c:pt idx="1">
                  <c:v>16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7294464"/>
        <c:axId val="155451392"/>
      </c:lineChart>
      <c:catAx>
        <c:axId val="14729446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55451392"/>
        <c:crosses val="autoZero"/>
        <c:auto val="1"/>
        <c:lblAlgn val="ctr"/>
        <c:lblOffset val="100"/>
        <c:noMultiLvlLbl val="0"/>
      </c:catAx>
      <c:valAx>
        <c:axId val="15545139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729446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xmlns=""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xmlns=""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xmlns=""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xmlns=""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xmlns=""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xmlns=""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xmlns=""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xmlns=""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xmlns=""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49.xml"/><Relationship Id="rId3" Type="http://schemas.openxmlformats.org/officeDocument/2006/relationships/slide" Target="slide3.xml"/><Relationship Id="rId7" Type="http://schemas.openxmlformats.org/officeDocument/2006/relationships/slide" Target="slide22.xml"/><Relationship Id="rId12" Type="http://schemas.openxmlformats.org/officeDocument/2006/relationships/slide" Target="slide4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18.xml"/><Relationship Id="rId11" Type="http://schemas.openxmlformats.org/officeDocument/2006/relationships/slide" Target="slide43.xml"/><Relationship Id="rId5" Type="http://schemas.openxmlformats.org/officeDocument/2006/relationships/slide" Target="slide13.xml"/><Relationship Id="rId10" Type="http://schemas.openxmlformats.org/officeDocument/2006/relationships/slide" Target="slide40.xml"/><Relationship Id="rId4" Type="http://schemas.openxmlformats.org/officeDocument/2006/relationships/slide" Target="slide9.xml"/><Relationship Id="rId9" Type="http://schemas.openxmlformats.org/officeDocument/2006/relationships/slide" Target="slide3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s://www.gp-patient.co.uk/pcn-report" TargetMode="External"/><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chart" Target="../charts/chart1.xml"/><Relationship Id="rId5" Type="http://schemas.openxmlformats.org/officeDocument/2006/relationships/hyperlink" Target="https://gp-patient.co.uk/downloads/slidepacks/2021/78H%20-%20NHS%20NORTHAMPTONSHIRE%20CCG.pptm" TargetMode="External"/><Relationship Id="rId4" Type="http://schemas.openxmlformats.org/officeDocument/2006/relationships/hyperlink" Target="https://www.gp-patient.co.uk/Slidepacks2021" TargetMode="External"/><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8" Type="http://schemas.openxmlformats.org/officeDocument/2006/relationships/chart" Target="../charts/chart19.xml"/><Relationship Id="rId3" Type="http://schemas.openxmlformats.org/officeDocument/2006/relationships/chart" Target="../charts/chart14.xml"/><Relationship Id="rId7" Type="http://schemas.openxmlformats.org/officeDocument/2006/relationships/chart" Target="../charts/chart18.xml"/><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chart" Target="../charts/chart17.xml"/><Relationship Id="rId5" Type="http://schemas.openxmlformats.org/officeDocument/2006/relationships/chart" Target="../charts/chart16.xml"/><Relationship Id="rId10" Type="http://schemas.openxmlformats.org/officeDocument/2006/relationships/chart" Target="../charts/chart21.xml"/><Relationship Id="rId4" Type="http://schemas.openxmlformats.org/officeDocument/2006/relationships/chart" Target="../charts/chart15.xml"/><Relationship Id="rId9" Type="http://schemas.openxmlformats.org/officeDocument/2006/relationships/chart" Target="../charts/chart20.xml"/></Relationships>
</file>

<file path=ppt/slides/_rels/slide15.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chart" Target="../charts/chart23.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chart" Target="../charts/chart24.xml"/><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0.xml"/><Relationship Id="rId6" Type="http://schemas.openxmlformats.org/officeDocument/2006/relationships/chart" Target="../charts/chart27.xml"/><Relationship Id="rId5" Type="http://schemas.openxmlformats.org/officeDocument/2006/relationships/chart" Target="../charts/chart26.xml"/><Relationship Id="rId10" Type="http://schemas.openxmlformats.org/officeDocument/2006/relationships/chart" Target="../charts/chart31.xml"/><Relationship Id="rId4" Type="http://schemas.openxmlformats.org/officeDocument/2006/relationships/chart" Target="../charts/chart25.xml"/><Relationship Id="rId9" Type="http://schemas.openxmlformats.org/officeDocument/2006/relationships/chart" Target="../charts/chart30.xml"/></Relationships>
</file>

<file path=ppt/slides/_rels/slide17.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3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chart" Target="../charts/chart37.xml"/><Relationship Id="rId5" Type="http://schemas.openxmlformats.org/officeDocument/2006/relationships/chart" Target="../charts/chart36.xml"/><Relationship Id="rId4" Type="http://schemas.openxmlformats.org/officeDocument/2006/relationships/chart" Target="../charts/chart35.xml"/></Relationships>
</file>

<file path=ppt/slides/_rels/slide20.xml.rels><?xml version="1.0" encoding="UTF-8" standalone="yes"?>
<Relationships xmlns="http://schemas.openxmlformats.org/package/2006/relationships"><Relationship Id="rId8" Type="http://schemas.openxmlformats.org/officeDocument/2006/relationships/chart" Target="../charts/chart43.xml"/><Relationship Id="rId3" Type="http://schemas.openxmlformats.org/officeDocument/2006/relationships/chart" Target="../charts/chart38.xml"/><Relationship Id="rId7" Type="http://schemas.openxmlformats.org/officeDocument/2006/relationships/chart" Target="../charts/chart42.xml"/><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chart" Target="../charts/chart41.xml"/><Relationship Id="rId5" Type="http://schemas.openxmlformats.org/officeDocument/2006/relationships/chart" Target="../charts/chart40.xml"/><Relationship Id="rId10" Type="http://schemas.openxmlformats.org/officeDocument/2006/relationships/chart" Target="../charts/chart45.xml"/><Relationship Id="rId4" Type="http://schemas.openxmlformats.org/officeDocument/2006/relationships/chart" Target="../charts/chart39.xml"/><Relationship Id="rId9" Type="http://schemas.openxmlformats.org/officeDocument/2006/relationships/chart" Target="../charts/chart44.xml"/></Relationships>
</file>

<file path=ppt/slides/_rels/slide21.xml.rels><?xml version="1.0" encoding="UTF-8" standalone="yes"?>
<Relationships xmlns="http://schemas.openxmlformats.org/package/2006/relationships"><Relationship Id="rId3" Type="http://schemas.openxmlformats.org/officeDocument/2006/relationships/chart" Target="../charts/chart46.xml"/><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chart" Target="../charts/chart4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chart" Target="../charts/chart48.xml"/><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chart" Target="../charts/chart49.xml"/></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5.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6.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7.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28.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10" Type="http://schemas.openxmlformats.org/officeDocument/2006/relationships/chart" Target="../charts/chart73.xml"/><Relationship Id="rId4" Type="http://schemas.openxmlformats.org/officeDocument/2006/relationships/chart" Target="../charts/chart67.xml"/><Relationship Id="rId9" Type="http://schemas.openxmlformats.org/officeDocument/2006/relationships/chart" Target="../charts/chart72.xml"/></Relationships>
</file>

<file path=ppt/slides/_rels/slide29.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0.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79.xml"/><Relationship Id="rId5" Type="http://schemas.openxmlformats.org/officeDocument/2006/relationships/chart" Target="../charts/chart78.xml"/><Relationship Id="rId4" Type="http://schemas.openxmlformats.org/officeDocument/2006/relationships/chart" Target="../charts/chart77.xml"/></Relationships>
</file>

<file path=ppt/slides/_rels/slide31.xml.rels><?xml version="1.0" encoding="UTF-8" standalone="yes"?>
<Relationships xmlns="http://schemas.openxmlformats.org/package/2006/relationships"><Relationship Id="rId8" Type="http://schemas.openxmlformats.org/officeDocument/2006/relationships/chart" Target="../charts/chart85.xml"/><Relationship Id="rId3" Type="http://schemas.openxmlformats.org/officeDocument/2006/relationships/chart" Target="../charts/chart80.xml"/><Relationship Id="rId7" Type="http://schemas.openxmlformats.org/officeDocument/2006/relationships/chart" Target="../charts/chart84.xml"/><Relationship Id="rId2" Type="http://schemas.openxmlformats.org/officeDocument/2006/relationships/notesSlide" Target="../notesSlides/notesSlide31.xml"/><Relationship Id="rId1" Type="http://schemas.openxmlformats.org/officeDocument/2006/relationships/slideLayout" Target="../slideLayouts/slideLayout10.xml"/><Relationship Id="rId6" Type="http://schemas.openxmlformats.org/officeDocument/2006/relationships/chart" Target="../charts/chart83.xml"/><Relationship Id="rId5" Type="http://schemas.openxmlformats.org/officeDocument/2006/relationships/chart" Target="../charts/chart82.xml"/><Relationship Id="rId4" Type="http://schemas.openxmlformats.org/officeDocument/2006/relationships/chart" Target="../charts/chart81.xml"/></Relationships>
</file>

<file path=ppt/slides/_rels/slide32.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4.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5.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91.xml"/></Relationships>
</file>

<file path=ppt/slides/_rels/slide36.xml.rels><?xml version="1.0" encoding="UTF-8" standalone="yes"?>
<Relationships xmlns="http://schemas.openxmlformats.org/package/2006/relationships"><Relationship Id="rId8" Type="http://schemas.openxmlformats.org/officeDocument/2006/relationships/chart" Target="../charts/chart97.xml"/><Relationship Id="rId3" Type="http://schemas.openxmlformats.org/officeDocument/2006/relationships/chart" Target="../charts/chart92.xml"/><Relationship Id="rId7" Type="http://schemas.openxmlformats.org/officeDocument/2006/relationships/chart" Target="../charts/chart96.xml"/><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chart" Target="../charts/chart95.xml"/><Relationship Id="rId5" Type="http://schemas.openxmlformats.org/officeDocument/2006/relationships/chart" Target="../charts/chart94.xml"/><Relationship Id="rId10" Type="http://schemas.openxmlformats.org/officeDocument/2006/relationships/chart" Target="../charts/chart99.xml"/><Relationship Id="rId4" Type="http://schemas.openxmlformats.org/officeDocument/2006/relationships/chart" Target="../charts/chart93.xml"/><Relationship Id="rId9" Type="http://schemas.openxmlformats.org/officeDocument/2006/relationships/chart" Target="../charts/chart9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8" Type="http://schemas.openxmlformats.org/officeDocument/2006/relationships/chart" Target="../charts/chart105.xml"/><Relationship Id="rId3" Type="http://schemas.openxmlformats.org/officeDocument/2006/relationships/chart" Target="../charts/chart100.xml"/><Relationship Id="rId7" Type="http://schemas.openxmlformats.org/officeDocument/2006/relationships/chart" Target="../charts/chart104.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103.xml"/><Relationship Id="rId5" Type="http://schemas.openxmlformats.org/officeDocument/2006/relationships/chart" Target="../charts/chart102.xml"/><Relationship Id="rId10" Type="http://schemas.openxmlformats.org/officeDocument/2006/relationships/chart" Target="../charts/chart107.xml"/><Relationship Id="rId4" Type="http://schemas.openxmlformats.org/officeDocument/2006/relationships/chart" Target="../charts/chart101.xml"/><Relationship Id="rId9" Type="http://schemas.openxmlformats.org/officeDocument/2006/relationships/chart" Target="../charts/chart106.xml"/></Relationships>
</file>

<file path=ppt/slides/_rels/slide39.xml.rels><?xml version="1.0" encoding="UTF-8" standalone="yes"?>
<Relationships xmlns="http://schemas.openxmlformats.org/package/2006/relationships"><Relationship Id="rId3" Type="http://schemas.openxmlformats.org/officeDocument/2006/relationships/chart" Target="../charts/chart108.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8" Type="http://schemas.openxmlformats.org/officeDocument/2006/relationships/chart" Target="../charts/chart115.xml"/><Relationship Id="rId3" Type="http://schemas.openxmlformats.org/officeDocument/2006/relationships/chart" Target="../charts/chart110.xml"/><Relationship Id="rId7" Type="http://schemas.openxmlformats.org/officeDocument/2006/relationships/chart" Target="../charts/chart114.xml"/><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chart" Target="../charts/chart113.xml"/><Relationship Id="rId5" Type="http://schemas.openxmlformats.org/officeDocument/2006/relationships/chart" Target="../charts/chart112.xml"/><Relationship Id="rId10" Type="http://schemas.openxmlformats.org/officeDocument/2006/relationships/chart" Target="../charts/chart117.xml"/><Relationship Id="rId4" Type="http://schemas.openxmlformats.org/officeDocument/2006/relationships/chart" Target="../charts/chart111.xml"/><Relationship Id="rId9" Type="http://schemas.openxmlformats.org/officeDocument/2006/relationships/chart" Target="../charts/chart116.xml"/></Relationships>
</file>

<file path=ppt/slides/_rels/slide42.xml.rels><?xml version="1.0" encoding="UTF-8" standalone="yes"?>
<Relationships xmlns="http://schemas.openxmlformats.org/package/2006/relationships"><Relationship Id="rId3" Type="http://schemas.openxmlformats.org/officeDocument/2006/relationships/chart" Target="../charts/chart118.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1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chart" Target="../charts/chart120.xml"/><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3" Type="http://schemas.openxmlformats.org/officeDocument/2006/relationships/chart" Target="../charts/chart121.xml"/><Relationship Id="rId7" Type="http://schemas.openxmlformats.org/officeDocument/2006/relationships/chart" Target="../charts/chart125.xml"/><Relationship Id="rId2" Type="http://schemas.openxmlformats.org/officeDocument/2006/relationships/notesSlide" Target="../notesSlides/notesSlide45.xml"/><Relationship Id="rId1" Type="http://schemas.openxmlformats.org/officeDocument/2006/relationships/slideLayout" Target="../slideLayouts/slideLayout10.xml"/><Relationship Id="rId6" Type="http://schemas.openxmlformats.org/officeDocument/2006/relationships/chart" Target="../charts/chart124.xml"/><Relationship Id="rId5" Type="http://schemas.openxmlformats.org/officeDocument/2006/relationships/chart" Target="../charts/chart123.xml"/><Relationship Id="rId4" Type="http://schemas.openxmlformats.org/officeDocument/2006/relationships/chart" Target="../charts/chart122.xml"/></Relationships>
</file>

<file path=ppt/slides/_rels/slide46.xml.rels><?xml version="1.0" encoding="UTF-8" standalone="yes"?>
<Relationships xmlns="http://schemas.openxmlformats.org/package/2006/relationships"><Relationship Id="rId3" Type="http://schemas.openxmlformats.org/officeDocument/2006/relationships/chart" Target="../charts/chart126.xml"/><Relationship Id="rId7" Type="http://schemas.openxmlformats.org/officeDocument/2006/relationships/chart" Target="../charts/chart13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29.xml"/><Relationship Id="rId5" Type="http://schemas.openxmlformats.org/officeDocument/2006/relationships/chart" Target="../charts/chart128.xml"/><Relationship Id="rId4" Type="http://schemas.openxmlformats.org/officeDocument/2006/relationships/chart" Target="../charts/chart12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5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NORTHAMPTONSHIRE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xmlns=""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16</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370427"/>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xmlns=""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NORTHAMPTONSHIRE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NORTHAMPTONSHIRE ICS, 22,371</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8,977</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40%</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xmlns=""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xmlns=""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xmlns=""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xmlns="" id="{4CBEA86A-901E-4B10-8E43-C0ECBF1DF10E}"/>
              </a:ext>
            </a:extLst>
          </p:cNvPr>
          <p:cNvGraphicFramePr>
            <a:graphicFrameLocks noGrp="1"/>
          </p:cNvGraphicFramePr>
          <p:nvPr>
            <p:extLst>
              <p:ext uri="{D42A27DB-BD31-4B8C-83A1-F6EECF244321}">
                <p14:modId xmlns:p14="http://schemas.microsoft.com/office/powerpoint/2010/main" val="3259344358"/>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xmlns=""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4058517177"/>
                  </a:ext>
                </a:extLst>
              </a:tr>
              <a:tr h="266819">
                <a:tc>
                  <a:txBody>
                    <a:bodyPr/>
                    <a:lstStyle/>
                    <a:p>
                      <a:r>
                        <a:rPr lang="en-GB" sz="1100" b="0" dirty="0">
                          <a:solidFill>
                            <a:schemeClr val="tx1"/>
                          </a:solidFill>
                          <a:hlinkClick r:id="rId5"/>
                        </a:rPr>
                        <a:t>NHS NORTHAMPTONSHIRE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11" name="Ipsos Ribbon Rules" hidden="1">
            <a:extLst>
              <a:ext uri="{FF2B5EF4-FFF2-40B4-BE49-F238E27FC236}">
                <a16:creationId xmlns:a16="http://schemas.microsoft.com/office/drawing/2014/main" xmlns="" id="{1D430F2C-BC6F-44A8-B894-90DB3BC5E8DD}"/>
              </a:ext>
            </a:extLst>
          </p:cNvPr>
          <p:cNvGraphicFramePr/>
          <p:nvPr>
            <p:extLst>
              <p:ext uri="{D42A27DB-BD31-4B8C-83A1-F6EECF244321}">
                <p14:modId xmlns:p14="http://schemas.microsoft.com/office/powerpoint/2010/main" val="108367290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2" name="TextBox 11" hidden="1">
            <a:extLst>
              <a:ext uri="{FF2B5EF4-FFF2-40B4-BE49-F238E27FC236}">
                <a16:creationId xmlns:a16="http://schemas.microsoft.com/office/drawing/2014/main" xmlns="" id="{914BA88B-1BD3-47E7-AD37-4FC0F66941EA}"/>
              </a:ext>
            </a:extLst>
          </p:cNvPr>
          <p:cNvSpPr txBox="1"/>
          <p:nvPr/>
        </p:nvSpPr>
        <p:spPr>
          <a:xfrm>
            <a:off x="200472" y="-494759"/>
            <a:ext cx="7225630" cy="430887"/>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NORTHAMPTONSHIRE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xmlns="" id="{40B647F0-6EDC-4AA3-AC4E-BF8C62152A60}"/>
              </a:ext>
            </a:extLst>
          </p:cNvPr>
          <p:cNvPicPr>
            <a:picLocks noChangeAspect="1"/>
          </p:cNvPicPr>
          <p:nvPr/>
        </p:nvPicPr>
        <p:blipFill>
          <a:blip r:embed="rId7"/>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xmlns="" id="{C35587EA-BAEF-407F-A1B1-B382D0CEDE6F}"/>
              </a:ext>
            </a:extLst>
          </p:cNvPr>
          <p:cNvPicPr>
            <a:picLocks noChangeAspect="1"/>
          </p:cNvPicPr>
          <p:nvPr/>
        </p:nvPicPr>
        <p:blipFill>
          <a:blip r:embed="rId8"/>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xmlns="" id="{ACB1DC81-FB41-4ED6-9F27-53413A9E5BB1}"/>
              </a:ext>
            </a:extLst>
          </p:cNvPr>
          <p:cNvPicPr>
            <a:picLocks noChangeAspect="1"/>
          </p:cNvPicPr>
          <p:nvPr/>
        </p:nvPicPr>
        <p:blipFill>
          <a:blip r:embed="rId9"/>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xmlns="" id="{CE51109B-8F16-49F2-8384-BE776DC4DEA4}"/>
              </a:ext>
            </a:extLst>
          </p:cNvPr>
          <p:cNvSpPr/>
          <p:nvPr/>
        </p:nvSpPr>
        <p:spPr>
          <a:xfrm>
            <a:off x="106743" y="2381278"/>
            <a:ext cx="7123321" cy="523220"/>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NORTHAMPTONSHIRE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xmlns=""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6" name="Content Placeholder 2">
            <a:extLst>
              <a:ext uri="{FF2B5EF4-FFF2-40B4-BE49-F238E27FC236}">
                <a16:creationId xmlns:a16="http://schemas.microsoft.com/office/drawing/2014/main" xmlns="" id="{700D816F-442A-4C19-BBF0-C160F0767782}"/>
              </a:ext>
            </a:extLst>
          </p:cNvPr>
          <p:cNvSpPr>
            <a:spLocks noGrp="1"/>
          </p:cNvSpPr>
          <p:nvPr>
            <p:ph sz="quarter" idx="10"/>
          </p:nvPr>
        </p:nvSpPr>
        <p:spPr>
          <a:xfrm>
            <a:off x="259557" y="908720"/>
            <a:ext cx="9382918" cy="5472608"/>
          </a:xfrm>
        </p:spPr>
        <p:txBody>
          <a:bodyPr numCol="2" spcCol="360000"/>
          <a:lstStyle/>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xmlns=""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xmlns=""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xmlns=""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xmlns=""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xmlns=""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xmlns=""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3363911416"/>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1883520263"/>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1108280517"/>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1936271574"/>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327100330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3669502916"/>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3054308468"/>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06216">
                <a:tc>
                  <a:txBody>
                    <a:bodyPr/>
                    <a:lstStyle/>
                    <a:p>
                      <a:pPr marL="0" indent="0">
                        <a:buNone/>
                      </a:pPr>
                      <a:r>
                        <a:rPr lang="en-GB" sz="800" b="0">
                          <a:solidFill>
                            <a:schemeClr val="bg1"/>
                          </a:solidFill>
                        </a:rPr>
                        <a:t>Base: All those completing a questionnaire: National (836,008); ICS 2021 (8,849); ICS 2020 (7,708); PCN bases range from 233 to 1,222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244697275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2723474638"/>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xmlns=""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xmlns=""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xmlns="" id="{98DE1657-A3B7-4CA4-99DE-F737602D0E9E}"/>
              </a:ext>
            </a:extLst>
          </p:cNvPr>
          <p:cNvGraphicFramePr/>
          <p:nvPr>
            <p:extLst>
              <p:ext uri="{D42A27DB-BD31-4B8C-83A1-F6EECF244321}">
                <p14:modId xmlns:p14="http://schemas.microsoft.com/office/powerpoint/2010/main" val="1766977058"/>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xmlns="" id="{9B06D634-E849-4F22-86DF-6BEE723696F3}"/>
              </a:ext>
            </a:extLst>
          </p:cNvPr>
          <p:cNvGraphicFramePr/>
          <p:nvPr>
            <p:extLst>
              <p:ext uri="{D42A27DB-BD31-4B8C-83A1-F6EECF244321}">
                <p14:modId xmlns:p14="http://schemas.microsoft.com/office/powerpoint/2010/main" val="1974755099"/>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xmlns="" id="{E2905421-7BC4-4A47-BA1A-E8201FBB11AC}"/>
              </a:ext>
            </a:extLst>
          </p:cNvPr>
          <p:cNvGraphicFramePr>
            <a:graphicFrameLocks noGrp="1"/>
          </p:cNvGraphicFramePr>
          <p:nvPr>
            <p:extLst>
              <p:ext uri="{D42A27DB-BD31-4B8C-83A1-F6EECF244321}">
                <p14:modId xmlns:p14="http://schemas.microsoft.com/office/powerpoint/2010/main" val="468843235"/>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2507549357"/>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292440406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68416688"/>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 xmlns:a16="http://schemas.microsoft.com/office/drawing/2014/main" xmlns:c="http://schemas.openxmlformats.org/drawingml/2006/cha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905641175"/>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tblGrid>
              <a:tr h="792088">
                <a:tc>
                  <a:txBody>
                    <a:bodyPr/>
                    <a:lstStyle/>
                    <a:p>
                      <a:pPr algn="ctr"/>
                      <a:r>
                        <a:rPr lang="en-GB" sz="3600">
                          <a:solidFill>
                            <a:schemeClr val="tx2">
                              <a:lumMod val="75000"/>
                            </a:schemeClr>
                          </a:solidFill>
                        </a:rPr>
                        <a:t>77%</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792088">
                <a:tc>
                  <a:txBody>
                    <a:bodyPr/>
                    <a:lstStyle/>
                    <a:p>
                      <a:pPr algn="ctr"/>
                      <a:r>
                        <a:rPr lang="en-GB" sz="3600" b="1">
                          <a:solidFill>
                            <a:schemeClr val="tx2">
                              <a:lumMod val="75000"/>
                            </a:schemeClr>
                          </a:solidFill>
                        </a:rPr>
                        <a:t>87%</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xmlns=""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4204960324"/>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1103732021"/>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4509">
                <a:tc>
                  <a:txBody>
                    <a:bodyPr/>
                    <a:lstStyle/>
                    <a:p>
                      <a:r>
                        <a:rPr lang="en-GB" sz="800" b="0"/>
                        <a:t>Base: All those completing a questionnaire: ICS bases range from 6,933 to 24,824</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39565573"/>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xmlns=""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xmlns=""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xmlns=""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xmlns=""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xmlns:a14="http://schemas.microsoft.com/office/drawing/2010/ma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3380655515"/>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(8,849); PCN bases range from 233 to 1,222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105953853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2372380695"/>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xmlns="" id="{599833D2-440C-4649-812A-32054B29F118}"/>
              </a:ext>
            </a:extLst>
          </p:cNvPr>
          <p:cNvGraphicFramePr>
            <a:graphicFrameLocks/>
          </p:cNvGraphicFramePr>
          <p:nvPr>
            <p:extLst>
              <p:ext uri="{D42A27DB-BD31-4B8C-83A1-F6EECF244321}">
                <p14:modId xmlns:p14="http://schemas.microsoft.com/office/powerpoint/2010/main" val="2858069063"/>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855194732"/>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3197824707"/>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3295039263"/>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3840755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4025866480"/>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(8,548); ICS 2020 (7,549); PCN bases range from 224 to 1,170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184999855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9614860"/>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xmlns=""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xmlns="" id="{2800418A-413C-4A60-8AB1-03CD22BB6126}"/>
              </a:ext>
            </a:extLst>
          </p:cNvPr>
          <p:cNvGraphicFramePr/>
          <p:nvPr>
            <p:extLst>
              <p:ext uri="{D42A27DB-BD31-4B8C-83A1-F6EECF244321}">
                <p14:modId xmlns:p14="http://schemas.microsoft.com/office/powerpoint/2010/main" val="4264831181"/>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xmlns="" id="{E6760CFE-E84B-4C6C-9087-F5FDBF8833D8}"/>
              </a:ext>
            </a:extLst>
          </p:cNvPr>
          <p:cNvGraphicFramePr/>
          <p:nvPr>
            <p:extLst>
              <p:ext uri="{D42A27DB-BD31-4B8C-83A1-F6EECF244321}">
                <p14:modId xmlns:p14="http://schemas.microsoft.com/office/powerpoint/2010/main" val="2480991752"/>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xmlns="" id="{D132B779-CF8C-4D17-B024-524B9B9FCBD0}"/>
              </a:ext>
            </a:extLst>
          </p:cNvPr>
          <p:cNvGraphicFramePr>
            <a:graphicFrameLocks noGrp="1"/>
          </p:cNvGraphicFramePr>
          <p:nvPr>
            <p:extLst>
              <p:ext uri="{D42A27DB-BD31-4B8C-83A1-F6EECF244321}">
                <p14:modId xmlns:p14="http://schemas.microsoft.com/office/powerpoint/2010/main" val="2148817204"/>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353973645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xmlns=""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xmlns=""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xmlns=""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xmlns=""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376949164"/>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18844748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736586980"/>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3122817709"/>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2116948541"/>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(8,548); PCN bases range from 224 to 1,170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248857763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xmlns="" id="{AB9E7CB9-D800-4F9E-BFA5-534E106D155F}"/>
              </a:ext>
            </a:extLst>
          </p:cNvPr>
          <p:cNvGraphicFramePr>
            <a:graphicFrameLocks/>
          </p:cNvGraphicFramePr>
          <p:nvPr>
            <p:extLst>
              <p:ext uri="{D42A27DB-BD31-4B8C-83A1-F6EECF244321}">
                <p14:modId xmlns:p14="http://schemas.microsoft.com/office/powerpoint/2010/main" val="1368217055"/>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3855077665"/>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2725261321"/>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2309966320"/>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367723008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3650949772"/>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‘Don’t know’: National (815,587); ICS 2021 (8,608); ICS 2020 (7,652); PCN bases range from 224 to 1,184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991620761"/>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xmlns=""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xmlns=""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xmlns="" id="{2ADB6DC4-191E-4D96-8321-7126B5302051}"/>
              </a:ext>
            </a:extLst>
          </p:cNvPr>
          <p:cNvGraphicFramePr/>
          <p:nvPr>
            <p:extLst>
              <p:ext uri="{D42A27DB-BD31-4B8C-83A1-F6EECF244321}">
                <p14:modId xmlns:p14="http://schemas.microsoft.com/office/powerpoint/2010/main" val="2091279576"/>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xmlns="" id="{31B99B19-8000-44CC-BE3E-5CDDF679EA5F}"/>
              </a:ext>
            </a:extLst>
          </p:cNvPr>
          <p:cNvGraphicFramePr/>
          <p:nvPr>
            <p:extLst>
              <p:ext uri="{D42A27DB-BD31-4B8C-83A1-F6EECF244321}">
                <p14:modId xmlns:p14="http://schemas.microsoft.com/office/powerpoint/2010/main" val="3390913826"/>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xmlns="" id="{9C0FECA1-D6A1-4093-B082-5141F6A6E41B}"/>
              </a:ext>
            </a:extLst>
          </p:cNvPr>
          <p:cNvGraphicFramePr>
            <a:graphicFrameLocks noGrp="1"/>
          </p:cNvGraphicFramePr>
          <p:nvPr>
            <p:extLst>
              <p:ext uri="{D42A27DB-BD31-4B8C-83A1-F6EECF244321}">
                <p14:modId xmlns:p14="http://schemas.microsoft.com/office/powerpoint/2010/main" val="1545984823"/>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411617578"/>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xmlns="" id="{36EC88D1-CEEF-4743-9B31-227528C3D36E}"/>
              </a:ext>
            </a:extLst>
          </p:cNvPr>
          <p:cNvGraphicFramePr/>
          <p:nvPr>
            <p:extLst>
              <p:ext uri="{D42A27DB-BD31-4B8C-83A1-F6EECF244321}">
                <p14:modId xmlns:p14="http://schemas.microsoft.com/office/powerpoint/2010/main" val="243314665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xmlns=""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xmlns=""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xmlns=""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642969598"/>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70567502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565040380"/>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1505290927"/>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4024532836"/>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(8,608); PCN bases range from 224 to 1,184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124562160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3700912927"/>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184810222"/>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65522858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3729680482"/>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77860">
                <a:tc>
                  <a:txBody>
                    <a:bodyPr/>
                    <a:lstStyle/>
                    <a:p>
                      <a:pPr marL="0" indent="0">
                        <a:buNone/>
                      </a:pPr>
                      <a:r>
                        <a:rPr lang="en-GB" sz="800" b="0">
                          <a:solidFill>
                            <a:schemeClr val="bg1"/>
                          </a:solidFill>
                        </a:rPr>
                        <a:t>Base: All those completing a questionnaire: National (832,291); ICS 2021 (8,823); PCN bases range from 231 to 1,209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3" name="Rectangle 12">
            <a:extLst>
              <a:ext uri="{FF2B5EF4-FFF2-40B4-BE49-F238E27FC236}">
                <a16:creationId xmlns:a16="http://schemas.microsoft.com/office/drawing/2014/main" xmlns=""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147864304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xmlns=""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1922156473"/>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1161867990"/>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1513658545"/>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401926103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3596119238"/>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(4,328); ICS 2020 (3,456); PCN bases range from 111 to 506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2226947646"/>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xmlns=""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xmlns="" id="{5DF7FC82-B551-427A-ACF4-210ED6B4230A}"/>
              </a:ext>
            </a:extLst>
          </p:cNvPr>
          <p:cNvGraphicFramePr/>
          <p:nvPr>
            <p:extLst>
              <p:ext uri="{D42A27DB-BD31-4B8C-83A1-F6EECF244321}">
                <p14:modId xmlns:p14="http://schemas.microsoft.com/office/powerpoint/2010/main" val="2270336535"/>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xmlns="" id="{A30363F1-BCFF-4452-AD20-DED852719D57}"/>
              </a:ext>
            </a:extLst>
          </p:cNvPr>
          <p:cNvGraphicFramePr/>
          <p:nvPr>
            <p:extLst>
              <p:ext uri="{D42A27DB-BD31-4B8C-83A1-F6EECF244321}">
                <p14:modId xmlns:p14="http://schemas.microsoft.com/office/powerpoint/2010/main" val="79347809"/>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xmlns="" id="{8DC56842-E226-469E-9E32-D396F8A442F0}"/>
              </a:ext>
            </a:extLst>
          </p:cNvPr>
          <p:cNvGraphicFramePr>
            <a:graphicFrameLocks noGrp="1"/>
          </p:cNvGraphicFramePr>
          <p:nvPr>
            <p:extLst>
              <p:ext uri="{D42A27DB-BD31-4B8C-83A1-F6EECF244321}">
                <p14:modId xmlns:p14="http://schemas.microsoft.com/office/powerpoint/2010/main" val="2688956465"/>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c129b3132817349f">
            <a:extLst>
              <a:ext uri="{FF2B5EF4-FFF2-40B4-BE49-F238E27FC236}">
                <a16:creationId xmlns:a16="http://schemas.microsoft.com/office/drawing/2014/main" xmlns="" id="{134002F3-910F-4508-84C2-365C5603CF91}"/>
              </a:ext>
            </a:extLst>
          </p:cNvPr>
          <p:cNvGraphicFramePr>
            <a:graphicFrameLocks/>
          </p:cNvGraphicFramePr>
          <p:nvPr>
            <p:extLst>
              <p:ext uri="{D42A27DB-BD31-4B8C-83A1-F6EECF244321}">
                <p14:modId xmlns:p14="http://schemas.microsoft.com/office/powerpoint/2010/main" val="2971955087"/>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xmlns=""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xmlns=""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3527514227"/>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xmlns="" id="{EB3C54E1-BA27-4134-B82A-76FBEDF26EF2}"/>
              </a:ext>
            </a:extLst>
          </p:cNvPr>
          <p:cNvGraphicFramePr/>
          <p:nvPr>
            <p:extLst>
              <p:ext uri="{D42A27DB-BD31-4B8C-83A1-F6EECF244321}">
                <p14:modId xmlns:p14="http://schemas.microsoft.com/office/powerpoint/2010/main" val="241962404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xmlns=""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xmlns=""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xmlns=""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3635688374"/>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169150953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xmlns="" id="{EAE3A725-FC4D-4C9A-9C6E-217D88257591}"/>
              </a:ext>
            </a:extLst>
          </p:cNvPr>
          <p:cNvGraphicFramePr/>
          <p:nvPr>
            <p:extLst>
              <p:ext uri="{D42A27DB-BD31-4B8C-83A1-F6EECF244321}">
                <p14:modId xmlns:p14="http://schemas.microsoft.com/office/powerpoint/2010/main" val="2614159004"/>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xmlns=""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(48%)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3164160553"/>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262086865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3521783990"/>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(4,328); PCN bases range from 111 to 506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100767510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1511286350"/>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xmlns=""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(6,225); PCN bases range from 176 to 841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420073211"/>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xmlns="" id="{89F6E896-9913-4587-8C3F-5DF6AACB4D2D}"/>
              </a:ext>
            </a:extLst>
          </p:cNvPr>
          <p:cNvGraphicFramePr/>
          <p:nvPr>
            <p:extLst>
              <p:ext uri="{D42A27DB-BD31-4B8C-83A1-F6EECF244321}">
                <p14:modId xmlns:p14="http://schemas.microsoft.com/office/powerpoint/2010/main" val="266311715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xmlns=""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xmlns="" id="{FC315000-7549-4634-B6A8-5ED512DCBBAC}"/>
              </a:ext>
            </a:extLst>
          </p:cNvPr>
          <p:cNvGraphicFramePr>
            <a:graphicFrameLocks/>
          </p:cNvGraphicFramePr>
          <p:nvPr>
            <p:extLst>
              <p:ext uri="{D42A27DB-BD31-4B8C-83A1-F6EECF244321}">
                <p14:modId xmlns:p14="http://schemas.microsoft.com/office/powerpoint/2010/main" val="602481285"/>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xmlns="" id="{2141BCA1-91A4-4FB2-A0AB-14A7B530D743}"/>
              </a:ext>
            </a:extLst>
          </p:cNvPr>
          <p:cNvGraphicFramePr>
            <a:graphicFrameLocks noGrp="1"/>
          </p:cNvGraphicFramePr>
          <p:nvPr>
            <p:extLst>
              <p:ext uri="{D42A27DB-BD31-4B8C-83A1-F6EECF244321}">
                <p14:modId xmlns:p14="http://schemas.microsoft.com/office/powerpoint/2010/main" val="2460570752"/>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5" name="D_199d11d42d24474d">
            <a:extLst>
              <a:ext uri="{FF2B5EF4-FFF2-40B4-BE49-F238E27FC236}">
                <a16:creationId xmlns:a16="http://schemas.microsoft.com/office/drawing/2014/main" xmlns="" id="{E8211053-11E9-4838-B13B-747F5E5E5C70}"/>
              </a:ext>
            </a:extLst>
          </p:cNvPr>
          <p:cNvGraphicFramePr>
            <a:graphicFrameLocks noGrp="1"/>
          </p:cNvGraphicFramePr>
          <p:nvPr>
            <p:extLst>
              <p:ext uri="{D42A27DB-BD31-4B8C-83A1-F6EECF244321}">
                <p14:modId xmlns:p14="http://schemas.microsoft.com/office/powerpoint/2010/main" val="1837194286"/>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35%</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6" name="D_144c480f75da5f4d">
            <a:extLst>
              <a:ext uri="{FF2B5EF4-FFF2-40B4-BE49-F238E27FC236}">
                <a16:creationId xmlns:a16="http://schemas.microsoft.com/office/drawing/2014/main" xmlns="" id="{02D39241-2E2E-4EFF-979B-4DDB9C3E70CA}"/>
              </a:ext>
            </a:extLst>
          </p:cNvPr>
          <p:cNvGraphicFramePr>
            <a:graphicFrameLocks noGrp="1"/>
          </p:cNvGraphicFramePr>
          <p:nvPr>
            <p:extLst>
              <p:ext uri="{D42A27DB-BD31-4B8C-83A1-F6EECF244321}">
                <p14:modId xmlns:p14="http://schemas.microsoft.com/office/powerpoint/2010/main" val="1157008137"/>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77" name="TextBox 76">
            <a:extLst>
              <a:ext uri="{FF2B5EF4-FFF2-40B4-BE49-F238E27FC236}">
                <a16:creationId xmlns:a16="http://schemas.microsoft.com/office/drawing/2014/main" xmlns=""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xmlns=""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xmlns="" id="{B5E4D78D-6DFE-465F-9578-E2867DA97144}"/>
              </a:ext>
            </a:extLst>
          </p:cNvPr>
          <p:cNvGraphicFramePr>
            <a:graphicFrameLocks noGrp="1"/>
          </p:cNvGraphicFramePr>
          <p:nvPr>
            <p:extLst>
              <p:ext uri="{D42A27DB-BD31-4B8C-83A1-F6EECF244321}">
                <p14:modId xmlns:p14="http://schemas.microsoft.com/office/powerpoint/2010/main" val="1638553949"/>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65%</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0" name="TextBox 79">
            <a:extLst>
              <a:ext uri="{FF2B5EF4-FFF2-40B4-BE49-F238E27FC236}">
                <a16:creationId xmlns:a16="http://schemas.microsoft.com/office/drawing/2014/main" xmlns=""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xmlns=""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xmlns=""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xmlns=""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xmlns=""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xmlns="" id="{4909D514-FA28-4869-A69B-58A8C7791787}"/>
              </a:ext>
            </a:extLst>
          </p:cNvPr>
          <p:cNvGraphicFramePr/>
          <p:nvPr>
            <p:extLst>
              <p:ext uri="{D42A27DB-BD31-4B8C-83A1-F6EECF244321}">
                <p14:modId xmlns:p14="http://schemas.microsoft.com/office/powerpoint/2010/main" val="3305456850"/>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xmlns="" id="{B8FBBA5E-16DB-4F5C-B594-D0C299A70173}"/>
              </a:ext>
            </a:extLst>
          </p:cNvPr>
          <p:cNvGraphicFramePr/>
          <p:nvPr>
            <p:extLst>
              <p:ext uri="{D42A27DB-BD31-4B8C-83A1-F6EECF244321}">
                <p14:modId xmlns:p14="http://schemas.microsoft.com/office/powerpoint/2010/main" val="894893608"/>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xmlns="" id="{3E27805F-EC9C-434B-98E2-2779BA6DBE9D}"/>
              </a:ext>
            </a:extLst>
          </p:cNvPr>
          <p:cNvGraphicFramePr>
            <a:graphicFrameLocks noGrp="1"/>
          </p:cNvGraphicFramePr>
          <p:nvPr>
            <p:extLst>
              <p:ext uri="{D42A27DB-BD31-4B8C-83A1-F6EECF244321}">
                <p14:modId xmlns:p14="http://schemas.microsoft.com/office/powerpoint/2010/main" val="2169580274"/>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92" name="TextBox 91">
            <a:extLst>
              <a:ext uri="{FF2B5EF4-FFF2-40B4-BE49-F238E27FC236}">
                <a16:creationId xmlns:a16="http://schemas.microsoft.com/office/drawing/2014/main" xmlns=""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xmlns=""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xmlns=""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xmlns=""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3756575806"/>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14669487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2491242246"/>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(6,225); PCN bases range from 176 to 841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274150762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1708852370"/>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(7,457); PCN bases range from 191 to 1,018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59612963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xmlns="" id="{D8FC60BA-7C89-41E0-8802-432C6A19E219}"/>
              </a:ext>
            </a:extLst>
          </p:cNvPr>
          <p:cNvGraphicFramePr>
            <a:graphicFrameLocks noGrp="1"/>
          </p:cNvGraphicFramePr>
          <p:nvPr>
            <p:extLst>
              <p:ext uri="{D42A27DB-BD31-4B8C-83A1-F6EECF244321}">
                <p14:modId xmlns:p14="http://schemas.microsoft.com/office/powerpoint/2010/main" val="2434303673"/>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a:solidFill>
                            <a:schemeClr val="accent1"/>
                          </a:solidFill>
                          <a:latin typeface="Arial" panose="020B0604020202020204" pitchFamily="34" charset="0"/>
                        </a:rPr>
                        <a:t>81%</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3" name="Rectangle 62">
            <a:extLst>
              <a:ext uri="{FF2B5EF4-FFF2-40B4-BE49-F238E27FC236}">
                <a16:creationId xmlns:a16="http://schemas.microsoft.com/office/drawing/2014/main" xmlns=""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xmlns=""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xmlns="" id="{1530F1E3-1E77-45F0-B5D4-93BA427426B0}"/>
              </a:ext>
            </a:extLst>
          </p:cNvPr>
          <p:cNvGraphicFramePr/>
          <p:nvPr>
            <p:extLst>
              <p:ext uri="{D42A27DB-BD31-4B8C-83A1-F6EECF244321}">
                <p14:modId xmlns:p14="http://schemas.microsoft.com/office/powerpoint/2010/main" val="3868099331"/>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xmlns="" id="{18F37FC8-51BF-49F3-AFBF-9444AF14C92B}"/>
              </a:ext>
            </a:extLst>
          </p:cNvPr>
          <p:cNvGraphicFramePr/>
          <p:nvPr>
            <p:extLst>
              <p:ext uri="{D42A27DB-BD31-4B8C-83A1-F6EECF244321}">
                <p14:modId xmlns:p14="http://schemas.microsoft.com/office/powerpoint/2010/main" val="2803412831"/>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xmlns="" id="{B108686E-D048-4C32-B9B8-178565FFED45}"/>
              </a:ext>
            </a:extLst>
          </p:cNvPr>
          <p:cNvGraphicFramePr>
            <a:graphicFrameLocks noGrp="1"/>
          </p:cNvGraphicFramePr>
          <p:nvPr>
            <p:extLst>
              <p:ext uri="{D42A27DB-BD31-4B8C-83A1-F6EECF244321}">
                <p14:modId xmlns:p14="http://schemas.microsoft.com/office/powerpoint/2010/main" val="4004395925"/>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3" name="D_68b5f2a57ff583f8" hidden="1">
            <a:extLst>
              <a:ext uri="{FF2B5EF4-FFF2-40B4-BE49-F238E27FC236}">
                <a16:creationId xmlns:a16="http://schemas.microsoft.com/office/drawing/2014/main" xmlns="" id="{4CA57579-EAAE-4532-99EF-D8CB185B138F}"/>
              </a:ext>
            </a:extLst>
          </p:cNvPr>
          <p:cNvGraphicFramePr/>
          <p:nvPr>
            <p:extLst>
              <p:ext uri="{D42A27DB-BD31-4B8C-83A1-F6EECF244321}">
                <p14:modId xmlns:p14="http://schemas.microsoft.com/office/powerpoint/2010/main" val="1364786722"/>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xmlns="" id="{C63F09C1-A6E1-4663-BFC1-A65D1D552B0F}"/>
              </a:ext>
            </a:extLst>
          </p:cNvPr>
          <p:cNvGraphicFramePr>
            <a:graphicFrameLocks noGrp="1"/>
          </p:cNvGraphicFramePr>
          <p:nvPr>
            <p:extLst>
              <p:ext uri="{D42A27DB-BD31-4B8C-83A1-F6EECF244321}">
                <p14:modId xmlns:p14="http://schemas.microsoft.com/office/powerpoint/2010/main" val="2303958364"/>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6" name="D_8353122e746889d6">
            <a:extLst>
              <a:ext uri="{FF2B5EF4-FFF2-40B4-BE49-F238E27FC236}">
                <a16:creationId xmlns:a16="http://schemas.microsoft.com/office/drawing/2014/main" xmlns="" id="{0053BB59-8BAB-4027-BEE1-8245D4F1334F}"/>
              </a:ext>
            </a:extLst>
          </p:cNvPr>
          <p:cNvGraphicFramePr>
            <a:graphicFrameLocks noGrp="1"/>
          </p:cNvGraphicFramePr>
          <p:nvPr>
            <p:extLst>
              <p:ext uri="{D42A27DB-BD31-4B8C-83A1-F6EECF244321}">
                <p14:modId xmlns:p14="http://schemas.microsoft.com/office/powerpoint/2010/main" val="1984125747"/>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7" name="D_ba9f9a88d8618bae">
            <a:extLst>
              <a:ext uri="{FF2B5EF4-FFF2-40B4-BE49-F238E27FC236}">
                <a16:creationId xmlns:a16="http://schemas.microsoft.com/office/drawing/2014/main" xmlns="" id="{1EA1A6B8-7020-4117-B2DA-AC83C64E10B6}"/>
              </a:ext>
            </a:extLst>
          </p:cNvPr>
          <p:cNvGraphicFramePr>
            <a:graphicFrameLocks noGrp="1"/>
          </p:cNvGraphicFramePr>
          <p:nvPr>
            <p:extLst>
              <p:ext uri="{D42A27DB-BD31-4B8C-83A1-F6EECF244321}">
                <p14:modId xmlns:p14="http://schemas.microsoft.com/office/powerpoint/2010/main" val="1010349955"/>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3%</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8" name="TextBox 87">
            <a:extLst>
              <a:ext uri="{FF2B5EF4-FFF2-40B4-BE49-F238E27FC236}">
                <a16:creationId xmlns:a16="http://schemas.microsoft.com/office/drawing/2014/main" xmlns=""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xmlns="" id="{2D46EFF9-7CF0-4604-85B5-FB38891A2639}"/>
              </a:ext>
            </a:extLst>
          </p:cNvPr>
          <p:cNvGraphicFramePr>
            <a:graphicFrameLocks noGrp="1"/>
          </p:cNvGraphicFramePr>
          <p:nvPr>
            <p:extLst>
              <p:ext uri="{D42A27DB-BD31-4B8C-83A1-F6EECF244321}">
                <p14:modId xmlns:p14="http://schemas.microsoft.com/office/powerpoint/2010/main" val="218387907"/>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0" name="TextBox 89">
            <a:extLst>
              <a:ext uri="{FF2B5EF4-FFF2-40B4-BE49-F238E27FC236}">
                <a16:creationId xmlns:a16="http://schemas.microsoft.com/office/drawing/2014/main" xmlns=""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xmlns=""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xmlns=""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xmlns=""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xmlns=""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xmlns=""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xmlns=""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xmlns=""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xmlns=""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xmlns="" id="{831612A6-F7C6-4223-8BA2-877E09DB69B3}"/>
              </a:ext>
            </a:extLst>
          </p:cNvPr>
          <p:cNvGraphicFramePr>
            <a:graphicFrameLocks/>
          </p:cNvGraphicFramePr>
          <p:nvPr>
            <p:extLst>
              <p:ext uri="{D42A27DB-BD31-4B8C-83A1-F6EECF244321}">
                <p14:modId xmlns:p14="http://schemas.microsoft.com/office/powerpoint/2010/main" val="2468721154"/>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xmlns=""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xmlns="" id="{5D9A3B5C-D038-4453-BB28-BEA9BE10BADD}"/>
              </a:ext>
            </a:extLst>
          </p:cNvPr>
          <p:cNvGraphicFramePr>
            <a:graphicFrameLocks noGrp="1"/>
          </p:cNvGraphicFramePr>
          <p:nvPr>
            <p:extLst>
              <p:ext uri="{D42A27DB-BD31-4B8C-83A1-F6EECF244321}">
                <p14:modId xmlns:p14="http://schemas.microsoft.com/office/powerpoint/2010/main" val="2990154745"/>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1">
            <a:extLst>
              <a:ext uri="{FF2B5EF4-FFF2-40B4-BE49-F238E27FC236}">
                <a16:creationId xmlns:a16="http://schemas.microsoft.com/office/drawing/2014/main" xmlns=""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xmlns=""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(9%)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1679384234"/>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182469281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3706714578"/>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(7,457); PCN bases range from 191 to 1,018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203150568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(842)</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xmlns=""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xmlns=""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xmlns="" id="{E64D5F25-7C74-4983-A4F7-BBF9B7A0B467}"/>
              </a:ext>
            </a:extLst>
          </p:cNvPr>
          <p:cNvGraphicFramePr>
            <a:graphicFrameLocks/>
          </p:cNvGraphicFramePr>
          <p:nvPr>
            <p:extLst>
              <p:ext uri="{D42A27DB-BD31-4B8C-83A1-F6EECF244321}">
                <p14:modId xmlns:p14="http://schemas.microsoft.com/office/powerpoint/2010/main" val="1912271841"/>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xmlns=""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4128548462"/>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3437695218"/>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3578924499"/>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2958466823"/>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203439571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384520759"/>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3831232584"/>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1963119616"/>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898977153"/>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3118119525"/>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(8,184); ICS 2020 (7,229); PCN bases range from 215 to 1,129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4276410446"/>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xmlns="" id="{7D24D653-72BD-4312-9943-891490F5F781}"/>
              </a:ext>
            </a:extLst>
          </p:cNvPr>
          <p:cNvGraphicFramePr/>
          <p:nvPr>
            <p:extLst>
              <p:ext uri="{D42A27DB-BD31-4B8C-83A1-F6EECF244321}">
                <p14:modId xmlns:p14="http://schemas.microsoft.com/office/powerpoint/2010/main" val="424199578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xmlns=""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xmlns=""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xmlns=""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xmlns=""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829001804"/>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417945003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665706475"/>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3848312751"/>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(8,184); PCN bases range from 215 to 1,129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1742938026"/>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316069858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1671311087"/>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812079206"/>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75798372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2228003645"/>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(8,209); PCN bases range from 217 to 1,148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7" name="Rectangle 16">
            <a:extLst>
              <a:ext uri="{FF2B5EF4-FFF2-40B4-BE49-F238E27FC236}">
                <a16:creationId xmlns:a16="http://schemas.microsoft.com/office/drawing/2014/main" xmlns=""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xmlns=""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xmlns=""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353863592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399240788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2660312203"/>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2077937661"/>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xmlns=""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(7,915); PCN bases range from 206 to 1,099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xmlns=""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218441866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xmlns=""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xmlns=""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xmlns="" id="{FFDB5213-2938-48A7-8BF1-6DE4369BB812}"/>
              </a:ext>
            </a:extLst>
          </p:cNvPr>
          <p:cNvGraphicFramePr/>
          <p:nvPr>
            <p:extLst>
              <p:ext uri="{D42A27DB-BD31-4B8C-83A1-F6EECF244321}">
                <p14:modId xmlns:p14="http://schemas.microsoft.com/office/powerpoint/2010/main" val="3556093924"/>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xmlns="" id="{DE2E081C-4162-4853-BAE2-5C2CCFF9EF3C}"/>
              </a:ext>
            </a:extLst>
          </p:cNvPr>
          <p:cNvGraphicFramePr/>
          <p:nvPr>
            <p:extLst>
              <p:ext uri="{D42A27DB-BD31-4B8C-83A1-F6EECF244321}">
                <p14:modId xmlns:p14="http://schemas.microsoft.com/office/powerpoint/2010/main" val="2664102742"/>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xmlns="" id="{0A6139CC-04DA-419D-BD96-24402A98A225}"/>
              </a:ext>
            </a:extLst>
          </p:cNvPr>
          <p:cNvGraphicFramePr>
            <a:graphicFrameLocks noGrp="1"/>
          </p:cNvGraphicFramePr>
          <p:nvPr>
            <p:extLst>
              <p:ext uri="{D42A27DB-BD31-4B8C-83A1-F6EECF244321}">
                <p14:modId xmlns:p14="http://schemas.microsoft.com/office/powerpoint/2010/main" val="773328469"/>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cxnSp>
        <p:nvCxnSpPr>
          <p:cNvPr id="83" name="Straight Connector 82">
            <a:extLst>
              <a:ext uri="{FF2B5EF4-FFF2-40B4-BE49-F238E27FC236}">
                <a16:creationId xmlns:a16="http://schemas.microsoft.com/office/drawing/2014/main" xmlns=""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xmlns=""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xmlns=""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xmlns=""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xmlns=""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xmlns="" id="{0E678451-731C-41E3-ADC1-9EC2E9DA8EAC}"/>
              </a:ext>
            </a:extLst>
          </p:cNvPr>
          <p:cNvGraphicFramePr>
            <a:graphicFrameLocks noGrp="1"/>
          </p:cNvGraphicFramePr>
          <p:nvPr>
            <p:extLst>
              <p:ext uri="{D42A27DB-BD31-4B8C-83A1-F6EECF244321}">
                <p14:modId xmlns:p14="http://schemas.microsoft.com/office/powerpoint/2010/main" val="2836112092"/>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0" name="D_a3e4bbb241567847">
            <a:extLst>
              <a:ext uri="{FF2B5EF4-FFF2-40B4-BE49-F238E27FC236}">
                <a16:creationId xmlns:a16="http://schemas.microsoft.com/office/drawing/2014/main" xmlns="" id="{2C763365-14BB-439B-9733-F30BCC81DA96}"/>
              </a:ext>
            </a:extLst>
          </p:cNvPr>
          <p:cNvGraphicFramePr>
            <a:graphicFrameLocks noGrp="1"/>
          </p:cNvGraphicFramePr>
          <p:nvPr>
            <p:extLst>
              <p:ext uri="{D42A27DB-BD31-4B8C-83A1-F6EECF244321}">
                <p14:modId xmlns:p14="http://schemas.microsoft.com/office/powerpoint/2010/main" val="3341286328"/>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10%</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1" name="D_73aefe1cc3b71847">
            <a:extLst>
              <a:ext uri="{FF2B5EF4-FFF2-40B4-BE49-F238E27FC236}">
                <a16:creationId xmlns:a16="http://schemas.microsoft.com/office/drawing/2014/main" xmlns="" id="{BDE7D0A4-8269-44A3-9B44-DA385469F31D}"/>
              </a:ext>
            </a:extLst>
          </p:cNvPr>
          <p:cNvGraphicFramePr>
            <a:graphicFrameLocks noGrp="1"/>
          </p:cNvGraphicFramePr>
          <p:nvPr>
            <p:extLst>
              <p:ext uri="{D42A27DB-BD31-4B8C-83A1-F6EECF244321}">
                <p14:modId xmlns:p14="http://schemas.microsoft.com/office/powerpoint/2010/main" val="3419135526"/>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2" name="TextBox 91">
            <a:extLst>
              <a:ext uri="{FF2B5EF4-FFF2-40B4-BE49-F238E27FC236}">
                <a16:creationId xmlns:a16="http://schemas.microsoft.com/office/drawing/2014/main" xmlns=""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xmlns=""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xmlns="" id="{FBE482DB-AC88-409C-989F-631D2EA40C77}"/>
              </a:ext>
            </a:extLst>
          </p:cNvPr>
          <p:cNvGraphicFramePr>
            <a:graphicFrameLocks noGrp="1"/>
          </p:cNvGraphicFramePr>
          <p:nvPr>
            <p:extLst>
              <p:ext uri="{D42A27DB-BD31-4B8C-83A1-F6EECF244321}">
                <p14:modId xmlns:p14="http://schemas.microsoft.com/office/powerpoint/2010/main" val="2800926929"/>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rgbClr val="003E74"/>
                          </a:solidFill>
                          <a:latin typeface="Arial" panose="020B0604020202020204" pitchFamily="34" charset="0"/>
                        </a:rPr>
                        <a:t>90%</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5" name="TextBox 94">
            <a:extLst>
              <a:ext uri="{FF2B5EF4-FFF2-40B4-BE49-F238E27FC236}">
                <a16:creationId xmlns:a16="http://schemas.microsoft.com/office/drawing/2014/main" xmlns=""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xmlns=""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xmlns="" id="{5680F877-1B9B-4F1C-B747-3461500FD298}"/>
              </a:ext>
            </a:extLst>
          </p:cNvPr>
          <p:cNvGraphicFramePr>
            <a:graphicFrameLocks/>
          </p:cNvGraphicFramePr>
          <p:nvPr>
            <p:extLst>
              <p:ext uri="{D42A27DB-BD31-4B8C-83A1-F6EECF244321}">
                <p14:modId xmlns:p14="http://schemas.microsoft.com/office/powerpoint/2010/main" val="2650305931"/>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1621847649"/>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330925847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1550079423"/>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(7,915); PCN bases range from 206 to 1,099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(8,224; 8,070; 8,131)</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354359231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3297443160"/>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40346910"/>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267297518"/>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 name="TextBox 4">
            <a:extLst>
              <a:ext uri="{FF2B5EF4-FFF2-40B4-BE49-F238E27FC236}">
                <a16:creationId xmlns:a16="http://schemas.microsoft.com/office/drawing/2014/main" xmlns=""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xmlns=""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xmlns=""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(7,226; 8,069; 8,121)</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144510634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573284727"/>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2229787488"/>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318487377"/>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8%</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5%</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 name="TextBox 1">
            <a:extLst>
              <a:ext uri="{FF2B5EF4-FFF2-40B4-BE49-F238E27FC236}">
                <a16:creationId xmlns:a16="http://schemas.microsoft.com/office/drawing/2014/main" xmlns=""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xmlns=""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xmlns=""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xmlns="" id="{40EDB6FA-2721-43E2-BF7F-90FEE8821599}"/>
              </a:ext>
            </a:extLst>
          </p:cNvPr>
          <p:cNvGraphicFramePr>
            <a:graphicFrameLocks/>
          </p:cNvGraphicFramePr>
          <p:nvPr>
            <p:extLst>
              <p:ext uri="{D42A27DB-BD31-4B8C-83A1-F6EECF244321}">
                <p14:modId xmlns:p14="http://schemas.microsoft.com/office/powerpoint/2010/main" val="3350086707"/>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813561916"/>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1724673717"/>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177503380"/>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286557504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783602195"/>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(3,530); ICS 2020 (2,917); PCN bases range from 86 to 462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3763643816"/>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xmlns=""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xmlns=""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2981229003"/>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xmlns="" id="{5A2993AB-5A19-47EE-8599-D6F86E613F43}"/>
              </a:ext>
            </a:extLst>
          </p:cNvPr>
          <p:cNvGraphicFramePr/>
          <p:nvPr>
            <p:extLst>
              <p:ext uri="{D42A27DB-BD31-4B8C-83A1-F6EECF244321}">
                <p14:modId xmlns:p14="http://schemas.microsoft.com/office/powerpoint/2010/main" val="65511956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xmlns=""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xmlns=""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95651503"/>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584797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4100588139"/>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xmlns="" id="{7F7542FF-B152-4E54-B059-A30ADEEED643}"/>
              </a:ext>
            </a:extLst>
          </p:cNvPr>
          <p:cNvGraphicFramePr/>
          <p:nvPr>
            <p:extLst>
              <p:ext uri="{D42A27DB-BD31-4B8C-83A1-F6EECF244321}">
                <p14:modId xmlns:p14="http://schemas.microsoft.com/office/powerpoint/2010/main" val="1967245814"/>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xmlns="" id="{73557706-CCA8-4D89-9023-A7D8DEDF6E4A}"/>
              </a:ext>
            </a:extLst>
          </p:cNvPr>
          <p:cNvGraphicFramePr/>
          <p:nvPr>
            <p:extLst>
              <p:ext uri="{D42A27DB-BD31-4B8C-83A1-F6EECF244321}">
                <p14:modId xmlns:p14="http://schemas.microsoft.com/office/powerpoint/2010/main" val="3853954242"/>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xmlns="" id="{8D2C9474-AAC3-4AC1-B163-CAB2C0E8BFCB}"/>
              </a:ext>
            </a:extLst>
          </p:cNvPr>
          <p:cNvGraphicFramePr>
            <a:graphicFrameLocks noGrp="1"/>
          </p:cNvGraphicFramePr>
          <p:nvPr>
            <p:extLst>
              <p:ext uri="{D42A27DB-BD31-4B8C-83A1-F6EECF244321}">
                <p14:modId xmlns:p14="http://schemas.microsoft.com/office/powerpoint/2010/main" val="1008049690"/>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xmlns="" id="{4AEA36EB-63E9-40F7-B025-DDBAE677AFD0}"/>
              </a:ext>
            </a:extLst>
          </p:cNvPr>
          <p:cNvGraphicFramePr>
            <a:graphicFrameLocks/>
          </p:cNvGraphicFramePr>
          <p:nvPr>
            <p:extLst>
              <p:ext uri="{D42A27DB-BD31-4B8C-83A1-F6EECF244321}">
                <p14:modId xmlns:p14="http://schemas.microsoft.com/office/powerpoint/2010/main" val="32277316"/>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4102010681"/>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1436628500"/>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28%</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851804598"/>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240613476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3540221218"/>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(3,275); ICS 2020 (2,948); PCN bases range from 81 to 456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159436044"/>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xmlns=""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xmlns=""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xmlns="" id="{3FF89623-6F95-457A-B35F-5875194CBD9C}"/>
              </a:ext>
            </a:extLst>
          </p:cNvPr>
          <p:cNvGraphicFramePr/>
          <p:nvPr>
            <p:extLst>
              <p:ext uri="{D42A27DB-BD31-4B8C-83A1-F6EECF244321}">
                <p14:modId xmlns:p14="http://schemas.microsoft.com/office/powerpoint/2010/main" val="1908297592"/>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xmlns="" id="{18028F7A-6B8D-44E0-A0C3-B0A806211E2A}"/>
              </a:ext>
            </a:extLst>
          </p:cNvPr>
          <p:cNvGraphicFramePr/>
          <p:nvPr>
            <p:extLst>
              <p:ext uri="{D42A27DB-BD31-4B8C-83A1-F6EECF244321}">
                <p14:modId xmlns:p14="http://schemas.microsoft.com/office/powerpoint/2010/main" val="3670101260"/>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xmlns="" id="{BC685492-2417-40EF-B6D9-F0E590A5C515}"/>
              </a:ext>
            </a:extLst>
          </p:cNvPr>
          <p:cNvGraphicFramePr>
            <a:graphicFrameLocks noGrp="1"/>
          </p:cNvGraphicFramePr>
          <p:nvPr>
            <p:extLst>
              <p:ext uri="{D42A27DB-BD31-4B8C-83A1-F6EECF244321}">
                <p14:modId xmlns:p14="http://schemas.microsoft.com/office/powerpoint/2010/main" val="2090593974"/>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1613727315"/>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xmlns="" id="{D5FB2BAB-0703-4F1F-88A4-47516F5ACC6D}"/>
              </a:ext>
            </a:extLst>
          </p:cNvPr>
          <p:cNvGraphicFramePr/>
          <p:nvPr>
            <p:extLst>
              <p:ext uri="{D42A27DB-BD31-4B8C-83A1-F6EECF244321}">
                <p14:modId xmlns:p14="http://schemas.microsoft.com/office/powerpoint/2010/main" val="381326339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xmlns=""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xmlns=""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xmlns=""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94817555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2577284649"/>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xmlns="" id="{237784D6-00CD-4DFC-BB01-2123900E03C2}"/>
              </a:ext>
            </a:extLst>
          </p:cNvPr>
          <p:cNvGraphicFramePr/>
          <p:nvPr>
            <p:extLst>
              <p:ext uri="{D42A27DB-BD31-4B8C-83A1-F6EECF244321}">
                <p14:modId xmlns:p14="http://schemas.microsoft.com/office/powerpoint/2010/main" val="475500532"/>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1426710755"/>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331734185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4232576368"/>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(3,275); PCN bases range from 81 to 456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xmlns="" id="{1ECB861F-E841-4A03-8362-445659F0404B}"/>
              </a:ext>
            </a:extLst>
          </p:cNvPr>
          <p:cNvGraphicFramePr>
            <a:graphicFrameLocks/>
          </p:cNvGraphicFramePr>
          <p:nvPr>
            <p:extLst>
              <p:ext uri="{D42A27DB-BD31-4B8C-83A1-F6EECF244321}">
                <p14:modId xmlns:p14="http://schemas.microsoft.com/office/powerpoint/2010/main" val="1559784330"/>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429253940"/>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2169137857"/>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4040139426"/>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245887226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1835889719"/>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(7,698); ICS 2020 (7,061); PCN bases range from 199 to 1,039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3298612049"/>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xmlns=""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xmlns=""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xmlns=""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xmlns=""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xmlns="" id="{5C7883C2-827C-4E1A-B264-E6604AE9D7B2}"/>
              </a:ext>
            </a:extLst>
          </p:cNvPr>
          <p:cNvGraphicFramePr/>
          <p:nvPr>
            <p:extLst>
              <p:ext uri="{D42A27DB-BD31-4B8C-83A1-F6EECF244321}">
                <p14:modId xmlns:p14="http://schemas.microsoft.com/office/powerpoint/2010/main" val="2382302204"/>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xmlns="" id="{1A03F2BB-199D-4608-A57A-3CDAC05487F2}"/>
              </a:ext>
            </a:extLst>
          </p:cNvPr>
          <p:cNvGraphicFramePr/>
          <p:nvPr>
            <p:extLst>
              <p:ext uri="{D42A27DB-BD31-4B8C-83A1-F6EECF244321}">
                <p14:modId xmlns:p14="http://schemas.microsoft.com/office/powerpoint/2010/main" val="2664751749"/>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xmlns="" id="{6D1BA441-8DE0-4E9E-96AC-1661A16F248B}"/>
              </a:ext>
            </a:extLst>
          </p:cNvPr>
          <p:cNvGraphicFramePr>
            <a:graphicFrameLocks noGrp="1"/>
          </p:cNvGraphicFramePr>
          <p:nvPr>
            <p:extLst>
              <p:ext uri="{D42A27DB-BD31-4B8C-83A1-F6EECF244321}">
                <p14:modId xmlns:p14="http://schemas.microsoft.com/office/powerpoint/2010/main" val="4105161676"/>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1915890145"/>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xmlns="" id="{79209C0A-AE7D-4082-A904-A1697ADBE414}"/>
              </a:ext>
            </a:extLst>
          </p:cNvPr>
          <p:cNvGraphicFramePr/>
          <p:nvPr>
            <p:extLst>
              <p:ext uri="{D42A27DB-BD31-4B8C-83A1-F6EECF244321}">
                <p14:modId xmlns:p14="http://schemas.microsoft.com/office/powerpoint/2010/main" val="160064487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xmlns=""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xmlns=""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xmlns=""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xmlns=""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8330572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346958642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868081335"/>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xmlns=""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(6%)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3790271561"/>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(7,698); 
PCN bases range from 199 to 1,039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1744646917"/>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333641304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(1,505)</a:t>
            </a:r>
            <a:endParaRPr lang="en-GB" dirty="0"/>
          </a:p>
        </p:txBody>
      </p:sp>
      <p:sp>
        <p:nvSpPr>
          <p:cNvPr id="7" name="Rectangle 6">
            <a:extLst>
              <a:ext uri="{FF2B5EF4-FFF2-40B4-BE49-F238E27FC236}">
                <a16:creationId xmlns:a16="http://schemas.microsoft.com/office/drawing/2014/main" xmlns=""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xmlns="" id="{6BCAA466-5590-4C0D-9E30-3A03AA690100}"/>
              </a:ext>
            </a:extLst>
          </p:cNvPr>
          <p:cNvGraphicFramePr>
            <a:graphicFrameLocks/>
          </p:cNvGraphicFramePr>
          <p:nvPr>
            <p:extLst>
              <p:ext uri="{D42A27DB-BD31-4B8C-83A1-F6EECF244321}">
                <p14:modId xmlns:p14="http://schemas.microsoft.com/office/powerpoint/2010/main" val="999674121"/>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xmlns=""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xmlns=""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90124083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xmlns=""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xmlns=""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xmlns=""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xmlns=""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xmlns="" id="{F9527DCE-87D4-4EE7-B133-40247370670D}"/>
              </a:ext>
            </a:extLst>
          </p:cNvPr>
          <p:cNvGraphicFramePr>
            <a:graphicFrameLocks/>
          </p:cNvGraphicFramePr>
          <p:nvPr>
            <p:extLst>
              <p:ext uri="{D42A27DB-BD31-4B8C-83A1-F6EECF244321}">
                <p14:modId xmlns:p14="http://schemas.microsoft.com/office/powerpoint/2010/main" val="2505980201"/>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xmlns="" id="{A9AEC062-CA0F-4B82-B990-7404C13F5963}"/>
              </a:ext>
            </a:extLst>
          </p:cNvPr>
          <p:cNvGraphicFramePr>
            <a:graphicFrameLocks noGrp="1"/>
          </p:cNvGraphicFramePr>
          <p:nvPr>
            <p:extLst>
              <p:ext uri="{D42A27DB-BD31-4B8C-83A1-F6EECF244321}">
                <p14:modId xmlns:p14="http://schemas.microsoft.com/office/powerpoint/2010/main" val="452817029"/>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28%</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d7b7e55407a48fd1">
            <a:extLst>
              <a:ext uri="{FF2B5EF4-FFF2-40B4-BE49-F238E27FC236}">
                <a16:creationId xmlns:a16="http://schemas.microsoft.com/office/drawing/2014/main" xmlns="" id="{16C84D7F-A164-4460-BBCE-364451711B92}"/>
              </a:ext>
            </a:extLst>
          </p:cNvPr>
          <p:cNvGraphicFramePr>
            <a:graphicFrameLocks noGrp="1"/>
          </p:cNvGraphicFramePr>
          <p:nvPr>
            <p:extLst>
              <p:ext uri="{D42A27DB-BD31-4B8C-83A1-F6EECF244321}">
                <p14:modId xmlns:p14="http://schemas.microsoft.com/office/powerpoint/2010/main" val="489760801"/>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d45a6495887ba0fc">
            <a:extLst>
              <a:ext uri="{FF2B5EF4-FFF2-40B4-BE49-F238E27FC236}">
                <a16:creationId xmlns:a16="http://schemas.microsoft.com/office/drawing/2014/main" xmlns="" id="{2CA9F03A-6C1F-4203-A6A8-A64DA535D121}"/>
              </a:ext>
            </a:extLst>
          </p:cNvPr>
          <p:cNvGraphicFramePr>
            <a:graphicFrameLocks noGrp="1"/>
          </p:cNvGraphicFramePr>
          <p:nvPr>
            <p:extLst>
              <p:ext uri="{D42A27DB-BD31-4B8C-83A1-F6EECF244321}">
                <p14:modId xmlns:p14="http://schemas.microsoft.com/office/powerpoint/2010/main" val="1392284836"/>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39">
            <a:extLst>
              <a:ext uri="{FF2B5EF4-FFF2-40B4-BE49-F238E27FC236}">
                <a16:creationId xmlns:a16="http://schemas.microsoft.com/office/drawing/2014/main" xmlns=""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xmlns=""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xmlns="" id="{D5A8BC58-8576-4EDC-994F-1E9B7CC67BBC}"/>
              </a:ext>
            </a:extLst>
          </p:cNvPr>
          <p:cNvGraphicFramePr>
            <a:graphicFrameLocks noGrp="1"/>
          </p:cNvGraphicFramePr>
          <p:nvPr>
            <p:extLst>
              <p:ext uri="{D42A27DB-BD31-4B8C-83A1-F6EECF244321}">
                <p14:modId xmlns:p14="http://schemas.microsoft.com/office/powerpoint/2010/main" val="1086369091"/>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(1,385); ICS 2020 (1,483)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2" name="D_3c6e922016313377" hidden="1">
            <a:extLst>
              <a:ext uri="{FF2B5EF4-FFF2-40B4-BE49-F238E27FC236}">
                <a16:creationId xmlns:a16="http://schemas.microsoft.com/office/drawing/2014/main" xmlns="" id="{BE10D8BB-477A-4B55-B08D-F46D582ADFCE}"/>
              </a:ext>
            </a:extLst>
          </p:cNvPr>
          <p:cNvGraphicFramePr/>
          <p:nvPr>
            <p:extLst>
              <p:ext uri="{D42A27DB-BD31-4B8C-83A1-F6EECF244321}">
                <p14:modId xmlns:p14="http://schemas.microsoft.com/office/powerpoint/2010/main" val="149420779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xmlns="" id="{96E0D654-AB74-4B81-99B3-AD75C0853961}"/>
              </a:ext>
            </a:extLst>
          </p:cNvPr>
          <p:cNvGraphicFramePr>
            <a:graphicFrameLocks noGrp="1"/>
          </p:cNvGraphicFramePr>
          <p:nvPr>
            <p:extLst>
              <p:ext uri="{D42A27DB-BD31-4B8C-83A1-F6EECF244321}">
                <p14:modId xmlns:p14="http://schemas.microsoft.com/office/powerpoint/2010/main" val="3079709396"/>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4" name="TextBox 53">
            <a:extLst>
              <a:ext uri="{FF2B5EF4-FFF2-40B4-BE49-F238E27FC236}">
                <a16:creationId xmlns:a16="http://schemas.microsoft.com/office/drawing/2014/main" xmlns=""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xmlns=""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xmlns=""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xmlns=""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xmlns=""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xmlns="" id="{4C03FE96-2CBF-4C82-B26C-118C0E994193}"/>
              </a:ext>
            </a:extLst>
          </p:cNvPr>
          <p:cNvGraphicFramePr>
            <a:graphicFrameLocks noGrp="1"/>
          </p:cNvGraphicFramePr>
          <p:nvPr>
            <p:extLst>
              <p:ext uri="{D42A27DB-BD31-4B8C-83A1-F6EECF244321}">
                <p14:modId xmlns:p14="http://schemas.microsoft.com/office/powerpoint/2010/main" val="3206929075"/>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60" name="D_3b251f3c426c31a3" hidden="1">
            <a:extLst>
              <a:ext uri="{FF2B5EF4-FFF2-40B4-BE49-F238E27FC236}">
                <a16:creationId xmlns:a16="http://schemas.microsoft.com/office/drawing/2014/main" xmlns="" id="{8CEF85AA-A808-45D0-BF54-6DAEA5480160}"/>
              </a:ext>
            </a:extLst>
          </p:cNvPr>
          <p:cNvGraphicFramePr/>
          <p:nvPr>
            <p:extLst>
              <p:ext uri="{D42A27DB-BD31-4B8C-83A1-F6EECF244321}">
                <p14:modId xmlns:p14="http://schemas.microsoft.com/office/powerpoint/2010/main" val="3503441343"/>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xmlns="" id="{14E440A5-F3BE-4475-A2E3-F69D1AA6E71F}"/>
              </a:ext>
            </a:extLst>
          </p:cNvPr>
          <p:cNvGraphicFramePr/>
          <p:nvPr>
            <p:extLst>
              <p:ext uri="{D42A27DB-BD31-4B8C-83A1-F6EECF244321}">
                <p14:modId xmlns:p14="http://schemas.microsoft.com/office/powerpoint/2010/main" val="540580137"/>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315094621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xmlns=""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xmlns=""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xmlns=""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xmlns=""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xmlns=""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xmlns=""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xmlns="" id="{C5E6E9E5-A757-400E-9915-6D7418B3064D}"/>
              </a:ext>
            </a:extLst>
          </p:cNvPr>
          <p:cNvGraphicFramePr>
            <a:graphicFrameLocks/>
          </p:cNvGraphicFramePr>
          <p:nvPr>
            <p:extLst>
              <p:ext uri="{D42A27DB-BD31-4B8C-83A1-F6EECF244321}">
                <p14:modId xmlns:p14="http://schemas.microsoft.com/office/powerpoint/2010/main" val="1892233682"/>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xmlns="" id="{625AA9E0-9EEF-4408-9CA0-B6A2DAF372AF}"/>
              </a:ext>
            </a:extLst>
          </p:cNvPr>
          <p:cNvGraphicFramePr>
            <a:graphicFrameLocks noGrp="1"/>
          </p:cNvGraphicFramePr>
          <p:nvPr>
            <p:extLst>
              <p:ext uri="{D42A27DB-BD31-4B8C-83A1-F6EECF244321}">
                <p14:modId xmlns:p14="http://schemas.microsoft.com/office/powerpoint/2010/main" val="1147033661"/>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6" name="D_fb208f27f055a6ca">
            <a:extLst>
              <a:ext uri="{FF2B5EF4-FFF2-40B4-BE49-F238E27FC236}">
                <a16:creationId xmlns:a16="http://schemas.microsoft.com/office/drawing/2014/main" xmlns="" id="{C27CF594-08DA-489A-AAF0-6CCD12A9DDA5}"/>
              </a:ext>
            </a:extLst>
          </p:cNvPr>
          <p:cNvGraphicFramePr>
            <a:graphicFrameLocks noGrp="1"/>
          </p:cNvGraphicFramePr>
          <p:nvPr>
            <p:extLst>
              <p:ext uri="{D42A27DB-BD31-4B8C-83A1-F6EECF244321}">
                <p14:modId xmlns:p14="http://schemas.microsoft.com/office/powerpoint/2010/main" val="2851872616"/>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74dc103df97836ca">
            <a:extLst>
              <a:ext uri="{FF2B5EF4-FFF2-40B4-BE49-F238E27FC236}">
                <a16:creationId xmlns:a16="http://schemas.microsoft.com/office/drawing/2014/main" xmlns="" id="{2FD53B22-1079-435C-9216-086B15163501}"/>
              </a:ext>
            </a:extLst>
          </p:cNvPr>
          <p:cNvGraphicFramePr>
            <a:graphicFrameLocks noGrp="1"/>
          </p:cNvGraphicFramePr>
          <p:nvPr>
            <p:extLst>
              <p:ext uri="{D42A27DB-BD31-4B8C-83A1-F6EECF244321}">
                <p14:modId xmlns:p14="http://schemas.microsoft.com/office/powerpoint/2010/main" val="364172560"/>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9772ce49898aa419_CalcTable">
            <a:extLst>
              <a:ext uri="{FF2B5EF4-FFF2-40B4-BE49-F238E27FC236}">
                <a16:creationId xmlns:a16="http://schemas.microsoft.com/office/drawing/2014/main" xmlns="" id="{212E2DCE-CCE3-4C8B-BB8F-94DA8BE1866D}"/>
              </a:ext>
            </a:extLst>
          </p:cNvPr>
          <p:cNvGraphicFramePr>
            <a:graphicFrameLocks noGrp="1"/>
          </p:cNvGraphicFramePr>
          <p:nvPr>
            <p:extLst>
              <p:ext uri="{D42A27DB-BD31-4B8C-83A1-F6EECF244321}">
                <p14:modId xmlns:p14="http://schemas.microsoft.com/office/powerpoint/2010/main" val="3865061412"/>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(1,434); ICS 2020 (1,513)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9772ce49898aa419" hidden="1">
            <a:extLst>
              <a:ext uri="{FF2B5EF4-FFF2-40B4-BE49-F238E27FC236}">
                <a16:creationId xmlns:a16="http://schemas.microsoft.com/office/drawing/2014/main" xmlns="" id="{C9BC23B6-1CEB-4278-9550-7F62CDC37E2E}"/>
              </a:ext>
            </a:extLst>
          </p:cNvPr>
          <p:cNvGraphicFramePr/>
          <p:nvPr>
            <p:extLst>
              <p:ext uri="{D42A27DB-BD31-4B8C-83A1-F6EECF244321}">
                <p14:modId xmlns:p14="http://schemas.microsoft.com/office/powerpoint/2010/main" val="3231341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xmlns="" id="{093B06E9-2668-4032-B851-EF201C53ADBD}"/>
              </a:ext>
            </a:extLst>
          </p:cNvPr>
          <p:cNvGraphicFramePr>
            <a:graphicFrameLocks noGrp="1"/>
          </p:cNvGraphicFramePr>
          <p:nvPr>
            <p:extLst>
              <p:ext uri="{D42A27DB-BD31-4B8C-83A1-F6EECF244321}">
                <p14:modId xmlns:p14="http://schemas.microsoft.com/office/powerpoint/2010/main" val="426494631"/>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cxnSp>
        <p:nvCxnSpPr>
          <p:cNvPr id="44" name="Straight Connector 43">
            <a:extLst>
              <a:ext uri="{FF2B5EF4-FFF2-40B4-BE49-F238E27FC236}">
                <a16:creationId xmlns:a16="http://schemas.microsoft.com/office/drawing/2014/main" xmlns=""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xmlns=""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xmlns="" id="{4A9AB8FC-4B92-4E9B-AED8-67F01C7F6429}"/>
              </a:ext>
            </a:extLst>
          </p:cNvPr>
          <p:cNvGraphicFramePr>
            <a:graphicFrameLocks noGrp="1"/>
          </p:cNvGraphicFramePr>
          <p:nvPr>
            <p:extLst>
              <p:ext uri="{D42A27DB-BD31-4B8C-83A1-F6EECF244321}">
                <p14:modId xmlns:p14="http://schemas.microsoft.com/office/powerpoint/2010/main" val="2909815951"/>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7" name="D_3b251f3c426c31a3" hidden="1">
            <a:extLst>
              <a:ext uri="{FF2B5EF4-FFF2-40B4-BE49-F238E27FC236}">
                <a16:creationId xmlns:a16="http://schemas.microsoft.com/office/drawing/2014/main" xmlns="" id="{2AE4DC77-0485-4FEE-ABED-3D9529817398}"/>
              </a:ext>
            </a:extLst>
          </p:cNvPr>
          <p:cNvGraphicFramePr/>
          <p:nvPr>
            <p:extLst>
              <p:ext uri="{D42A27DB-BD31-4B8C-83A1-F6EECF244321}">
                <p14:modId xmlns:p14="http://schemas.microsoft.com/office/powerpoint/2010/main" val="82581012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xmlns="" id="{E9430BE1-A205-4931-8383-D6C843B1DC6E}"/>
              </a:ext>
            </a:extLst>
          </p:cNvPr>
          <p:cNvGraphicFramePr/>
          <p:nvPr>
            <p:extLst>
              <p:ext uri="{D42A27DB-BD31-4B8C-83A1-F6EECF244321}">
                <p14:modId xmlns:p14="http://schemas.microsoft.com/office/powerpoint/2010/main" val="1364778943"/>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xmlns=""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xmlns=""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xmlns="" val="20000"/>
                    </a:ext>
                  </a:extLst>
                </a:gridCol>
                <a:gridCol w="2270190">
                  <a:extLst>
                    <a:ext uri="{9D8B030D-6E8A-4147-A177-3AD203B41FA5}">
                      <a16:colId xmlns:a16="http://schemas.microsoft.com/office/drawing/2014/main" xmlns="" val="20001"/>
                    </a:ext>
                  </a:extLst>
                </a:gridCol>
                <a:gridCol w="1537870">
                  <a:extLst>
                    <a:ext uri="{9D8B030D-6E8A-4147-A177-3AD203B41FA5}">
                      <a16:colId xmlns:a16="http://schemas.microsoft.com/office/drawing/2014/main" xmlns="" val="20002"/>
                    </a:ext>
                  </a:extLst>
                </a:gridCol>
                <a:gridCol w="1684335">
                  <a:extLst>
                    <a:ext uri="{9D8B030D-6E8A-4147-A177-3AD203B41FA5}">
                      <a16:colId xmlns:a16="http://schemas.microsoft.com/office/drawing/2014/main" xmlns="" val="20003"/>
                    </a:ext>
                  </a:extLst>
                </a:gridCol>
                <a:gridCol w="1541749">
                  <a:extLst>
                    <a:ext uri="{9D8B030D-6E8A-4147-A177-3AD203B41FA5}">
                      <a16:colId xmlns:a16="http://schemas.microsoft.com/office/drawing/2014/main" xmlns=""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xmlns=""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xmlns=""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xmlns=""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xmlns=""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xmlns="" val="10005"/>
                  </a:ext>
                </a:extLst>
              </a:tr>
            </a:tbl>
          </a:graphicData>
        </a:graphic>
      </p:graphicFrame>
      <p:sp>
        <p:nvSpPr>
          <p:cNvPr id="12" name="Rectangle 11">
            <a:extLst>
              <a:ext uri="{FF2B5EF4-FFF2-40B4-BE49-F238E27FC236}">
                <a16:creationId xmlns:a16="http://schemas.microsoft.com/office/drawing/2014/main" xmlns=""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xmlns=""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xmlns=""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xmlns=""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 xmlns:ahyp="http://schemas.microsoft.com/office/drawing/2018/hyperlinkcolor">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754069FE-2210-4459-BE1E-C66AD55A2C2B}">
  <ds:schemaRefs>
    <ds:schemaRef ds:uri="http://schemas.microsoft.com/sharepoint/v3/contenttype/forms"/>
  </ds:schemaRefs>
</ds:datastoreItem>
</file>

<file path=customXml/itemProps3.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49885</TotalTime>
  <Words>5897</Words>
  <Application>Microsoft Office PowerPoint</Application>
  <PresentationFormat>A4 Paper (210x297 mm)</PresentationFormat>
  <Paragraphs>686</Paragraphs>
  <Slides>52</Slides>
  <Notes>52</Notes>
  <HiddenSlides>0</HiddenSlides>
  <MMClips>0</MMClips>
  <ScaleCrop>false</ScaleCrop>
  <HeadingPairs>
    <vt:vector size="4" baseType="variant">
      <vt:variant>
        <vt:lpstr>Theme</vt:lpstr>
      </vt:variant>
      <vt:variant>
        <vt:i4>2</vt:i4>
      </vt:variant>
      <vt:variant>
        <vt:lpstr>Slide Titles</vt:lpstr>
      </vt:variant>
      <vt:variant>
        <vt:i4>52</vt:i4>
      </vt:variant>
    </vt:vector>
  </HeadingPairs>
  <TitlesOfParts>
    <vt:vector size="54" baseType="lpstr">
      <vt:lpstr>UK - Ipsos SRI</vt:lpstr>
      <vt:lpstr>1_UK - Ipsos SRI</vt:lpstr>
      <vt:lpstr>NORTHAMPTONSHIRE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Helpfulness of receptionists at GP practice </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PowerPoint Presentation</vt:lpstr>
      <vt:lpstr>Choice of appointment</vt:lpstr>
      <vt:lpstr>Choice of appointment:  how the PCNs within the ICS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svc_MRDD</cp:lastModifiedBy>
  <cp:revision>3493</cp:revision>
  <cp:lastPrinted>2018-07-02T16:25:50Z</cp:lastPrinted>
  <dcterms:created xsi:type="dcterms:W3CDTF">2012-04-19T11:10:37Z</dcterms:created>
  <dcterms:modified xsi:type="dcterms:W3CDTF">2021-11-15T20:45:06Z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