
<file path=[Content_Types].xml><?xml version="1.0" encoding="utf-8"?>
<Types xmlns="http://schemas.openxmlformats.org/package/2006/content-types">
  <Default Extension="png" ContentType="image/png"/>
  <Default Extension="bin" ContentType="application/vnd.ms-office.vbaProject"/>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theme/themeOverride1.xml" ContentType="application/vnd.openxmlformats-officedocument.themeOverride+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charts/chart9.xml" ContentType="application/vnd.openxmlformats-officedocument.drawingml.chart+xml"/>
  <Override PartName="/ppt/notesSlides/notesSlide11.xml" ContentType="application/vnd.openxmlformats-officedocument.presentationml.notesSlide+xml"/>
  <Override PartName="/ppt/charts/chart10.xml" ContentType="application/vnd.openxmlformats-officedocument.drawingml.chart+xml"/>
  <Override PartName="/ppt/charts/chart11.xml" ContentType="application/vnd.openxmlformats-officedocument.drawingml.chart+xml"/>
  <Override PartName="/ppt/notesSlides/notesSlide12.xml" ContentType="application/vnd.openxmlformats-officedocument.presentationml.notesSlide+xml"/>
  <Override PartName="/ppt/charts/chart12.xml" ContentType="application/vnd.openxmlformats-officedocument.drawingml.chart+xml"/>
  <Override PartName="/ppt/charts/chart13.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chart17.xml" ContentType="application/vnd.openxmlformats-officedocument.drawingml.chart+xml"/>
  <Override PartName="/ppt/charts/chart18.xml" ContentType="application/vnd.openxmlformats-officedocument.drawingml.chart+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notesSlides/notesSlide15.xml" ContentType="application/vnd.openxmlformats-officedocument.presentationml.notesSlide+xml"/>
  <Override PartName="/ppt/charts/chart22.xml" ContentType="application/vnd.openxmlformats-officedocument.drawingml.chart+xml"/>
  <Override PartName="/ppt/charts/chart23.xml" ContentType="application/vnd.openxmlformats-officedocument.drawingml.chart+xml"/>
  <Override PartName="/ppt/notesSlides/notesSlide16.xml" ContentType="application/vnd.openxmlformats-officedocument.presentationml.notesSlide+xml"/>
  <Override PartName="/ppt/charts/chart24.xml" ContentType="application/vnd.openxmlformats-officedocument.drawingml.chart+xml"/>
  <Override PartName="/ppt/theme/themeOverride2.xml" ContentType="application/vnd.openxmlformats-officedocument.themeOverride+xml"/>
  <Override PartName="/ppt/charts/chart25.xml" ContentType="application/vnd.openxmlformats-officedocument.drawingml.chart+xml"/>
  <Override PartName="/ppt/charts/chart26.xml" ContentType="application/vnd.openxmlformats-officedocument.drawingml.chart+xml"/>
  <Override PartName="/ppt/charts/chart27.xml" ContentType="application/vnd.openxmlformats-officedocument.drawingml.chart+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notesSlides/notesSlide17.xml" ContentType="application/vnd.openxmlformats-officedocument.presentationml.notesSlide+xml"/>
  <Override PartName="/ppt/charts/chart32.xml" ContentType="application/vnd.openxmlformats-officedocument.drawingml.chart+xml"/>
  <Override PartName="/ppt/charts/chart33.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34.xml" ContentType="application/vnd.openxmlformats-officedocument.drawingml.chart+xml"/>
  <Override PartName="/ppt/theme/themeOverride3.xml" ContentType="application/vnd.openxmlformats-officedocument.themeOverride+xml"/>
  <Override PartName="/ppt/charts/chart35.xml" ContentType="application/vnd.openxmlformats-officedocument.drawingml.chart+xml"/>
  <Override PartName="/ppt/charts/chart36.xml" ContentType="application/vnd.openxmlformats-officedocument.drawingml.chart+xml"/>
  <Override PartName="/ppt/charts/chart37.xml" ContentType="application/vnd.openxmlformats-officedocument.drawingml.chart+xml"/>
  <Override PartName="/ppt/notesSlides/notesSlide20.xml" ContentType="application/vnd.openxmlformats-officedocument.presentationml.notesSlide+xml"/>
  <Override PartName="/ppt/charts/chart38.xml" ContentType="application/vnd.openxmlformats-officedocument.drawingml.chart+xml"/>
  <Override PartName="/ppt/charts/chart39.xml" ContentType="application/vnd.openxmlformats-officedocument.drawingml.chart+xml"/>
  <Override PartName="/ppt/charts/chart40.xml" ContentType="application/vnd.openxmlformats-officedocument.drawingml.chart+xml"/>
  <Override PartName="/ppt/charts/chart41.xml" ContentType="application/vnd.openxmlformats-officedocument.drawingml.chart+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notesSlides/notesSlide21.xml" ContentType="application/vnd.openxmlformats-officedocument.presentationml.notesSlide+xml"/>
  <Override PartName="/ppt/charts/chart46.xml" ContentType="application/vnd.openxmlformats-officedocument.drawingml.chart+xml"/>
  <Override PartName="/ppt/charts/chart47.xml" ContentType="application/vnd.openxmlformats-officedocument.drawingml.chart+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rts/chart48.xml" ContentType="application/vnd.openxmlformats-officedocument.drawingml.chart+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theme/themeOverride4.xml" ContentType="application/vnd.openxmlformats-officedocument.themeOverride+xml"/>
  <Override PartName="/ppt/charts/chart52.xml" ContentType="application/vnd.openxmlformats-officedocument.drawingml.chart+xml"/>
  <Override PartName="/ppt/charts/chart53.xml" ContentType="application/vnd.openxmlformats-officedocument.drawingml.chart+xml"/>
  <Override PartName="/ppt/notesSlides/notesSlide24.xml" ContentType="application/vnd.openxmlformats-officedocument.presentationml.notesSlide+xml"/>
  <Override PartName="/ppt/charts/chart54.xml" ContentType="application/vnd.openxmlformats-officedocument.drawingml.chart+xml"/>
  <Override PartName="/ppt/charts/chart55.xml" ContentType="application/vnd.openxmlformats-officedocument.drawingml.chart+xml"/>
  <Override PartName="/ppt/notesSlides/notesSlide25.xml" ContentType="application/vnd.openxmlformats-officedocument.presentationml.notesSlide+xml"/>
  <Override PartName="/ppt/charts/chart56.xml" ContentType="application/vnd.openxmlformats-officedocument.drawingml.chart+xml"/>
  <Override PartName="/ppt/charts/chart57.xml" ContentType="application/vnd.openxmlformats-officedocument.drawingml.chart+xml"/>
  <Override PartName="/ppt/charts/chart58.xml" ContentType="application/vnd.openxmlformats-officedocument.drawingml.chart+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theme/themeOverride5.xml" ContentType="application/vnd.openxmlformats-officedocument.themeOverride+xml"/>
  <Override PartName="/ppt/notesSlides/notesSlide26.xml" ContentType="application/vnd.openxmlformats-officedocument.presentationml.notesSlide+xml"/>
  <Override PartName="/ppt/charts/chart62.xml" ContentType="application/vnd.openxmlformats-officedocument.drawingml.chart+xml"/>
  <Override PartName="/ppt/charts/chart63.xml" ContentType="application/vnd.openxmlformats-officedocument.drawingml.chart+xml"/>
  <Override PartName="/ppt/notesSlides/notesSlide27.xml" ContentType="application/vnd.openxmlformats-officedocument.presentationml.notesSlide+xml"/>
  <Override PartName="/ppt/charts/chart64.xml" ContentType="application/vnd.openxmlformats-officedocument.drawingml.chart+xml"/>
  <Override PartName="/ppt/charts/chart65.xml" ContentType="application/vnd.openxmlformats-officedocument.drawingml.chart+xml"/>
  <Override PartName="/ppt/notesSlides/notesSlide28.xml" ContentType="application/vnd.openxmlformats-officedocument.presentationml.notesSlide+xml"/>
  <Override PartName="/ppt/charts/chart66.xml" ContentType="application/vnd.openxmlformats-officedocument.drawingml.chart+xml"/>
  <Override PartName="/ppt/theme/themeOverride6.xml" ContentType="application/vnd.openxmlformats-officedocument.themeOverride+xml"/>
  <Override PartName="/ppt/charts/chart67.xml" ContentType="application/vnd.openxmlformats-officedocument.drawingml.chart+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chart71.xml" ContentType="application/vnd.openxmlformats-officedocument.drawingml.chart+xml"/>
  <Override PartName="/ppt/charts/chart72.xml" ContentType="application/vnd.openxmlformats-officedocument.drawingml.chart+xml"/>
  <Override PartName="/ppt/charts/chart73.xml" ContentType="application/vnd.openxmlformats-officedocument.drawingml.chart+xml"/>
  <Override PartName="/ppt/notesSlides/notesSlide29.xml" ContentType="application/vnd.openxmlformats-officedocument.presentationml.notesSlide+xml"/>
  <Override PartName="/ppt/charts/chart74.xml" ContentType="application/vnd.openxmlformats-officedocument.drawingml.chart+xml"/>
  <Override PartName="/ppt/charts/chart75.xml" ContentType="application/vnd.openxmlformats-officedocument.drawingml.chart+xml"/>
  <Override PartName="/ppt/notesSlides/notesSlide30.xml" ContentType="application/vnd.openxmlformats-officedocument.presentationml.notesSlide+xml"/>
  <Override PartName="/ppt/charts/chart76.xml" ContentType="application/vnd.openxmlformats-officedocument.drawingml.chart+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notesSlides/notesSlide31.xml" ContentType="application/vnd.openxmlformats-officedocument.presentationml.notesSlide+xml"/>
  <Override PartName="/ppt/charts/chart80.xml" ContentType="application/vnd.openxmlformats-officedocument.drawingml.chart+xml"/>
  <Override PartName="/ppt/charts/chart81.xml" ContentType="application/vnd.openxmlformats-officedocument.drawingml.chart+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theme/themeOverride7.xml" ContentType="application/vnd.openxmlformats-officedocument.themeOverride+xml"/>
  <Override PartName="/ppt/notesSlides/notesSlide32.xml" ContentType="application/vnd.openxmlformats-officedocument.presentationml.notesSlide+xml"/>
  <Override PartName="/ppt/charts/chart86.xml" ContentType="application/vnd.openxmlformats-officedocument.drawingml.chart+xml"/>
  <Override PartName="/ppt/charts/chart8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88.xml" ContentType="application/vnd.openxmlformats-officedocument.drawingml.chart+xml"/>
  <Override PartName="/ppt/charts/chart89.xml" ContentType="application/vnd.openxmlformats-officedocument.drawingml.chart+xml"/>
  <Override PartName="/ppt/notesSlides/notesSlide35.xml" ContentType="application/vnd.openxmlformats-officedocument.presentationml.notesSlide+xml"/>
  <Override PartName="/ppt/charts/chart90.xml" ContentType="application/vnd.openxmlformats-officedocument.drawingml.chart+xml"/>
  <Override PartName="/ppt/charts/chart91.xml" ContentType="application/vnd.openxmlformats-officedocument.drawingml.chart+xml"/>
  <Override PartName="/ppt/notesSlides/notesSlide36.xml" ContentType="application/vnd.openxmlformats-officedocument.presentationml.notesSlide+xml"/>
  <Override PartName="/ppt/charts/chart92.xml" ContentType="application/vnd.openxmlformats-officedocument.drawingml.chart+xml"/>
  <Override PartName="/ppt/theme/themeOverride8.xml" ContentType="application/vnd.openxmlformats-officedocument.themeOverride+xml"/>
  <Override PartName="/ppt/charts/chart93.xml" ContentType="application/vnd.openxmlformats-officedocument.drawingml.chart+xml"/>
  <Override PartName="/ppt/charts/chart94.xml" ContentType="application/vnd.openxmlformats-officedocument.drawingml.chart+xml"/>
  <Override PartName="/ppt/charts/chart95.xml" ContentType="application/vnd.openxmlformats-officedocument.drawingml.chart+xml"/>
  <Override PartName="/ppt/charts/chart96.xml" ContentType="application/vnd.openxmlformats-officedocument.drawingml.chart+xml"/>
  <Override PartName="/ppt/charts/chart97.xml" ContentType="application/vnd.openxmlformats-officedocument.drawingml.chart+xml"/>
  <Override PartName="/ppt/charts/chart98.xml" ContentType="application/vnd.openxmlformats-officedocument.drawingml.chart+xml"/>
  <Override PartName="/ppt/charts/chart99.xml" ContentType="application/vnd.openxmlformats-officedocument.drawingml.chart+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charts/chart100.xml" ContentType="application/vnd.openxmlformats-officedocument.drawingml.chart+xml"/>
  <Override PartName="/ppt/theme/themeOverride9.xml" ContentType="application/vnd.openxmlformats-officedocument.themeOverride+xml"/>
  <Override PartName="/ppt/charts/chart101.xml" ContentType="application/vnd.openxmlformats-officedocument.drawingml.chart+xml"/>
  <Override PartName="/ppt/charts/chart102.xml" ContentType="application/vnd.openxmlformats-officedocument.drawingml.chart+xml"/>
  <Override PartName="/ppt/charts/chart103.xml" ContentType="application/vnd.openxmlformats-officedocument.drawingml.chart+xml"/>
  <Override PartName="/ppt/charts/chart104.xml" ContentType="application/vnd.openxmlformats-officedocument.drawingml.chart+xml"/>
  <Override PartName="/ppt/charts/chart105.xml" ContentType="application/vnd.openxmlformats-officedocument.drawingml.chart+xml"/>
  <Override PartName="/ppt/charts/chart106.xml" ContentType="application/vnd.openxmlformats-officedocument.drawingml.chart+xml"/>
  <Override PartName="/ppt/charts/chart107.xml" ContentType="application/vnd.openxmlformats-officedocument.drawingml.chart+xml"/>
  <Override PartName="/ppt/notesSlides/notesSlide39.xml" ContentType="application/vnd.openxmlformats-officedocument.presentationml.notesSlide+xml"/>
  <Override PartName="/ppt/charts/chart108.xml" ContentType="application/vnd.openxmlformats-officedocument.drawingml.chart+xml"/>
  <Override PartName="/ppt/charts/chart109.xml" ContentType="application/vnd.openxmlformats-officedocument.drawingml.chart+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charts/chart110.xml" ContentType="application/vnd.openxmlformats-officedocument.drawingml.chart+xml"/>
  <Override PartName="/ppt/theme/themeOverride10.xml" ContentType="application/vnd.openxmlformats-officedocument.themeOverride+xml"/>
  <Override PartName="/ppt/charts/chart111.xml" ContentType="application/vnd.openxmlformats-officedocument.drawingml.chart+xml"/>
  <Override PartName="/ppt/charts/chart112.xml" ContentType="application/vnd.openxmlformats-officedocument.drawingml.chart+xml"/>
  <Override PartName="/ppt/charts/chart113.xml" ContentType="application/vnd.openxmlformats-officedocument.drawingml.chart+xml"/>
  <Override PartName="/ppt/charts/chart114.xml" ContentType="application/vnd.openxmlformats-officedocument.drawingml.chart+xml"/>
  <Override PartName="/ppt/charts/chart115.xml" ContentType="application/vnd.openxmlformats-officedocument.drawingml.chart+xml"/>
  <Override PartName="/ppt/charts/chart116.xml" ContentType="application/vnd.openxmlformats-officedocument.drawingml.chart+xml"/>
  <Override PartName="/ppt/charts/chart117.xml" ContentType="application/vnd.openxmlformats-officedocument.drawingml.chart+xml"/>
  <Override PartName="/ppt/notesSlides/notesSlide42.xml" ContentType="application/vnd.openxmlformats-officedocument.presentationml.notesSlide+xml"/>
  <Override PartName="/ppt/charts/chart118.xml" ContentType="application/vnd.openxmlformats-officedocument.drawingml.chart+xml"/>
  <Override PartName="/ppt/charts/chart119.xml" ContentType="application/vnd.openxmlformats-officedocument.drawingml.chart+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charts/chart120.xml" ContentType="application/vnd.openxmlformats-officedocument.drawingml.chart+xml"/>
  <Override PartName="/ppt/notesSlides/notesSlide45.xml" ContentType="application/vnd.openxmlformats-officedocument.presentationml.notesSlide+xml"/>
  <Override PartName="/ppt/charts/chart121.xml" ContentType="application/vnd.openxmlformats-officedocument.drawingml.chart+xml"/>
  <Override PartName="/ppt/charts/chart122.xml" ContentType="application/vnd.openxmlformats-officedocument.drawingml.chart+xml"/>
  <Override PartName="/ppt/theme/themeOverride11.xml" ContentType="application/vnd.openxmlformats-officedocument.themeOverride+xml"/>
  <Override PartName="/ppt/charts/chart123.xml" ContentType="application/vnd.openxmlformats-officedocument.drawingml.chart+xml"/>
  <Override PartName="/ppt/charts/chart124.xml" ContentType="application/vnd.openxmlformats-officedocument.drawingml.chart+xml"/>
  <Override PartName="/ppt/charts/chart125.xml" ContentType="application/vnd.openxmlformats-officedocument.drawingml.chart+xml"/>
  <Override PartName="/ppt/notesSlides/notesSlide46.xml" ContentType="application/vnd.openxmlformats-officedocument.presentationml.notesSlide+xml"/>
  <Override PartName="/ppt/charts/chart126.xml" ContentType="application/vnd.openxmlformats-officedocument.drawingml.chart+xml"/>
  <Override PartName="/ppt/charts/chart127.xml" ContentType="application/vnd.openxmlformats-officedocument.drawingml.chart+xml"/>
  <Override PartName="/ppt/theme/themeOverride12.xml" ContentType="application/vnd.openxmlformats-officedocument.themeOverride+xml"/>
  <Override PartName="/ppt/charts/chart128.xml" ContentType="application/vnd.openxmlformats-officedocument.drawingml.chart+xml"/>
  <Override PartName="/ppt/charts/chart129.xml" ContentType="application/vnd.openxmlformats-officedocument.drawingml.chart+xml"/>
  <Override PartName="/ppt/charts/chart130.xml" ContentType="application/vnd.openxmlformats-officedocument.drawingml.chart+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charts/colors1.xml" ContentType="application/vnd.ms-office.chartcolorstyle+xml"/>
  <Override PartName="/ppt/charts/style1.xml" ContentType="application/vnd.ms-office.chartstyle+xml"/>
  <Override PartName="/ppt/charts/colors2.xml" ContentType="application/vnd.ms-office.chartcolorstyle+xml"/>
  <Override PartName="/ppt/charts/style2.xml" ContentType="application/vnd.ms-office.chartstyl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37" r:id="rId4"/>
    <p:sldMasterId id="2147484163" r:id="rId5"/>
  </p:sldMasterIdLst>
  <p:notesMasterIdLst>
    <p:notesMasterId r:id="rId58"/>
  </p:notesMasterIdLst>
  <p:handoutMasterIdLst>
    <p:handoutMasterId r:id="rId59"/>
  </p:handoutMasterIdLst>
  <p:sldIdLst>
    <p:sldId id="775" r:id="rId6"/>
    <p:sldId id="940" r:id="rId7"/>
    <p:sldId id="857" r:id="rId8"/>
    <p:sldId id="891" r:id="rId9"/>
    <p:sldId id="1024" r:id="rId10"/>
    <p:sldId id="887" r:id="rId11"/>
    <p:sldId id="895" r:id="rId12"/>
    <p:sldId id="925" r:id="rId13"/>
    <p:sldId id="872" r:id="rId14"/>
    <p:sldId id="876" r:id="rId15"/>
    <p:sldId id="1003" r:id="rId16"/>
    <p:sldId id="1007" r:id="rId17"/>
    <p:sldId id="943" r:id="rId18"/>
    <p:sldId id="992" r:id="rId19"/>
    <p:sldId id="1008" r:id="rId20"/>
    <p:sldId id="993" r:id="rId21"/>
    <p:sldId id="1009" r:id="rId22"/>
    <p:sldId id="778" r:id="rId23"/>
    <p:sldId id="1011" r:id="rId24"/>
    <p:sldId id="994" r:id="rId25"/>
    <p:sldId id="1012" r:id="rId26"/>
    <p:sldId id="788" r:id="rId27"/>
    <p:sldId id="995" r:id="rId28"/>
    <p:sldId id="1013" r:id="rId29"/>
    <p:sldId id="996" r:id="rId30"/>
    <p:sldId id="1014" r:id="rId31"/>
    <p:sldId id="1015" r:id="rId32"/>
    <p:sldId id="997" r:id="rId33"/>
    <p:sldId id="1016" r:id="rId34"/>
    <p:sldId id="1027" r:id="rId35"/>
    <p:sldId id="1025" r:id="rId36"/>
    <p:sldId id="1026" r:id="rId37"/>
    <p:sldId id="976" r:id="rId38"/>
    <p:sldId id="1017" r:id="rId39"/>
    <p:sldId id="1018" r:id="rId40"/>
    <p:sldId id="998" r:id="rId41"/>
    <p:sldId id="968" r:id="rId42"/>
    <p:sldId id="999" r:id="rId43"/>
    <p:sldId id="1019" r:id="rId44"/>
    <p:sldId id="803" r:id="rId45"/>
    <p:sldId id="1000" r:id="rId46"/>
    <p:sldId id="1020" r:id="rId47"/>
    <p:sldId id="826" r:id="rId48"/>
    <p:sldId id="927" r:id="rId49"/>
    <p:sldId id="1021" r:id="rId50"/>
    <p:sldId id="1002" r:id="rId51"/>
    <p:sldId id="885" r:id="rId52"/>
    <p:sldId id="1022" r:id="rId53"/>
    <p:sldId id="893" r:id="rId54"/>
    <p:sldId id="941" r:id="rId55"/>
    <p:sldId id="1004" r:id="rId56"/>
    <p:sldId id="825" r:id="rId57"/>
  </p:sldIdLst>
  <p:sldSz cx="9906000" cy="6858000" type="A4"/>
  <p:notesSz cx="6797675" cy="9926638"/>
  <p:custDataLst>
    <p:tags r:id="rId60"/>
  </p:custDataLst>
  <p:defaultTextStyle>
    <a:defPPr>
      <a:defRPr lang="en-GB"/>
    </a:defPPr>
    <a:lvl1pPr algn="r" rtl="0" eaLnBrk="0" fontAlgn="base" hangingPunct="0">
      <a:spcBef>
        <a:spcPct val="20000"/>
      </a:spcBef>
      <a:spcAft>
        <a:spcPct val="0"/>
      </a:spcAft>
      <a:defRPr sz="1200" kern="1200">
        <a:solidFill>
          <a:schemeClr val="tx1"/>
        </a:solidFill>
        <a:latin typeface="Arial" charset="0"/>
        <a:ea typeface="+mn-ea"/>
        <a:cs typeface="+mn-cs"/>
      </a:defRPr>
    </a:lvl1pPr>
    <a:lvl2pPr marL="457200" algn="r" rtl="0" eaLnBrk="0" fontAlgn="base" hangingPunct="0">
      <a:spcBef>
        <a:spcPct val="20000"/>
      </a:spcBef>
      <a:spcAft>
        <a:spcPct val="0"/>
      </a:spcAft>
      <a:defRPr sz="1200" kern="1200">
        <a:solidFill>
          <a:schemeClr val="tx1"/>
        </a:solidFill>
        <a:latin typeface="Arial" charset="0"/>
        <a:ea typeface="+mn-ea"/>
        <a:cs typeface="+mn-cs"/>
      </a:defRPr>
    </a:lvl2pPr>
    <a:lvl3pPr marL="914400" algn="r" rtl="0" eaLnBrk="0" fontAlgn="base" hangingPunct="0">
      <a:spcBef>
        <a:spcPct val="20000"/>
      </a:spcBef>
      <a:spcAft>
        <a:spcPct val="0"/>
      </a:spcAft>
      <a:defRPr sz="1200" kern="1200">
        <a:solidFill>
          <a:schemeClr val="tx1"/>
        </a:solidFill>
        <a:latin typeface="Arial" charset="0"/>
        <a:ea typeface="+mn-ea"/>
        <a:cs typeface="+mn-cs"/>
      </a:defRPr>
    </a:lvl3pPr>
    <a:lvl4pPr marL="1371600" algn="r" rtl="0" eaLnBrk="0" fontAlgn="base" hangingPunct="0">
      <a:spcBef>
        <a:spcPct val="20000"/>
      </a:spcBef>
      <a:spcAft>
        <a:spcPct val="0"/>
      </a:spcAft>
      <a:defRPr sz="1200" kern="1200">
        <a:solidFill>
          <a:schemeClr val="tx1"/>
        </a:solidFill>
        <a:latin typeface="Arial" charset="0"/>
        <a:ea typeface="+mn-ea"/>
        <a:cs typeface="+mn-cs"/>
      </a:defRPr>
    </a:lvl4pPr>
    <a:lvl5pPr marL="1828800" algn="r" rtl="0" eaLnBrk="0" fontAlgn="base" hangingPunct="0">
      <a:spcBef>
        <a:spcPct val="2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Arial" charset="0"/>
        <a:ea typeface="+mn-ea"/>
        <a:cs typeface="+mn-cs"/>
      </a:defRPr>
    </a:lvl6pPr>
    <a:lvl7pPr marL="2743200" algn="l" defTabSz="914400" rtl="0" eaLnBrk="1" latinLnBrk="0" hangingPunct="1">
      <a:defRPr sz="1200" kern="1200">
        <a:solidFill>
          <a:schemeClr val="tx1"/>
        </a:solidFill>
        <a:latin typeface="Arial" charset="0"/>
        <a:ea typeface="+mn-ea"/>
        <a:cs typeface="+mn-cs"/>
      </a:defRPr>
    </a:lvl7pPr>
    <a:lvl8pPr marL="3200400" algn="l" defTabSz="914400" rtl="0" eaLnBrk="1" latinLnBrk="0" hangingPunct="1">
      <a:defRPr sz="1200" kern="1200">
        <a:solidFill>
          <a:schemeClr val="tx1"/>
        </a:solidFill>
        <a:latin typeface="Arial" charset="0"/>
        <a:ea typeface="+mn-ea"/>
        <a:cs typeface="+mn-cs"/>
      </a:defRPr>
    </a:lvl8pPr>
    <a:lvl9pPr marL="3657600" algn="l" defTabSz="914400" rtl="0" eaLnBrk="1" latinLnBrk="0" hangingPunct="1">
      <a:defRPr sz="1200"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511">
          <p15:clr>
            <a:srgbClr val="A4A3A4"/>
          </p15:clr>
        </p15:guide>
        <p15:guide id="2" orient="horz" pos="4020">
          <p15:clr>
            <a:srgbClr val="A4A3A4"/>
          </p15:clr>
        </p15:guide>
        <p15:guide id="3" orient="horz" pos="845">
          <p15:clr>
            <a:srgbClr val="A4A3A4"/>
          </p15:clr>
        </p15:guide>
        <p15:guide id="4" orient="horz" pos="3521">
          <p15:clr>
            <a:srgbClr val="A4A3A4"/>
          </p15:clr>
        </p15:guide>
        <p15:guide id="5" orient="horz" pos="935">
          <p15:clr>
            <a:srgbClr val="A4A3A4"/>
          </p15:clr>
        </p15:guide>
        <p15:guide id="6" orient="horz" pos="1098">
          <p15:clr>
            <a:srgbClr val="A4A3A4"/>
          </p15:clr>
        </p15:guide>
        <p15:guide id="7" orient="horz" pos="3929">
          <p15:clr>
            <a:srgbClr val="A4A3A4"/>
          </p15:clr>
        </p15:guide>
        <p15:guide id="8" orient="horz" pos="709">
          <p15:clr>
            <a:srgbClr val="A4A3A4"/>
          </p15:clr>
        </p15:guide>
        <p15:guide id="9" pos="156">
          <p15:clr>
            <a:srgbClr val="A4A3A4"/>
          </p15:clr>
        </p15:guide>
        <p15:guide id="10" pos="6068">
          <p15:clr>
            <a:srgbClr val="A4A3A4"/>
          </p15:clr>
        </p15:guide>
        <p15:guide id="11" pos="2077">
          <p15:clr>
            <a:srgbClr val="A4A3A4"/>
          </p15:clr>
        </p15:guide>
        <p15:guide id="12" pos="4254">
          <p15:clr>
            <a:srgbClr val="A4A3A4"/>
          </p15:clr>
        </p15:guide>
        <p15:guide id="13" pos="4083">
          <p15:clr>
            <a:srgbClr val="A4A3A4"/>
          </p15:clr>
        </p15:guide>
        <p15:guide id="14" pos="6239">
          <p15:clr>
            <a:srgbClr val="A4A3A4"/>
          </p15:clr>
        </p15:guide>
        <p15:guide id="15">
          <p15:clr>
            <a:srgbClr val="A4A3A4"/>
          </p15:clr>
        </p15:guide>
        <p15:guide id="16" pos="2122">
          <p15:clr>
            <a:srgbClr val="A4A3A4"/>
          </p15:clr>
        </p15:guide>
        <p15:guide id="17" pos="535">
          <p15:clr>
            <a:srgbClr val="A4A3A4"/>
          </p15:clr>
        </p15:guide>
        <p15:guide id="18" pos="2893">
          <p15:clr>
            <a:srgbClr val="A4A3A4"/>
          </p15:clr>
        </p15:guide>
      </p15:sldGuideLst>
    </p:ext>
    <p:ext uri="{2D200454-40CA-4A62-9FC3-DE9A4176ACB9}">
      <p15:notesGuideLst xmlns:p15="http://schemas.microsoft.com/office/powerpoint/2012/main" xmlns="">
        <p15:guide id="1" orient="horz" pos="3126" userDrawn="1">
          <p15:clr>
            <a:srgbClr val="A4A3A4"/>
          </p15:clr>
        </p15:guide>
        <p15:guide id="2" pos="214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Leanora Volpe" initials="LV" lastIdx="3" clrIdx="0"/>
  <p:cmAuthor id="1" name="Harriet Fowler" initials="HF" lastIdx="211" clrIdx="1"/>
  <p:cmAuthor id="2" name="Spyros Gakopoulos" initials="SG" lastIdx="3" clrIdx="2"/>
  <p:cmAuthor id="3" name="Ana Jesus" initials="AJ" lastIdx="9" clrIdx="3"/>
  <p:cmAuthor id="4" name="Josie Lloyd" initials="JL" lastIdx="8" clrIdx="4"/>
  <p:cmAuthor id="5" name="Joshua Wilson" initials="JW" lastIdx="36" clrIdx="5"/>
  <p:cmAuthor id="6" name="James Moretti" initials="JM" lastIdx="1" clrIdx="6"/>
  <p:cmAuthor id="7" name="Hayley Lepps" initials="HL" lastIdx="118" clrIdx="7"/>
  <p:cmAuthor id="8" name="Rachel Williams" initials="RW" lastIdx="45" clrIdx="8"/>
  <p:cmAuthor id="9" name="Tom Rossington" initials="TR" lastIdx="60" clrIdx="9"/>
  <p:cmAuthor id="10" name="Sophie Dowdell" initials="SD" lastIdx="13" clrIdx="10"/>
  <p:cmAuthor id="11" name="Cadman, Thomas" initials="TC" lastIdx="35" clrIdx="11"/>
  <p:cmAuthor id="12" name="Davies, Christina" initials="CD" lastIdx="9" clrIdx="12"/>
  <p:cmAuthor id="13" name="Atherton, Hannah" initials="AH" lastIdx="22" clrIdx="13"/>
  <p:cmAuthor id="14" name="Hannah Atherton" initials="HA" lastIdx="1" clrIdx="14"/>
  <p:cmAuthor id="15" name="Thomas Cadman" initials="TC" lastIdx="47" clrIdx="15"/>
  <p:cmAuthor id="16" name="Amun Rehsi" initials="AR" lastIdx="70" clrIdx="16"/>
  <p:cmAuthor id="17" name="Simon Pooke" initials="SP" lastIdx="8" clrIdx="17"/>
  <p:cmAuthor id="18" name="Thomas Cadman" initials="TC [2]" lastIdx="1" clrIdx="18"/>
  <p:cmAuthor id="19" name="Hannah" initials="H" lastIdx="1" clrIdx="19"/>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9EC8"/>
    <a:srgbClr val="003E74"/>
    <a:srgbClr val="775BA6"/>
    <a:srgbClr val="EAEAE9"/>
    <a:srgbClr val="3EA85C"/>
    <a:srgbClr val="949494"/>
    <a:srgbClr val="308249"/>
    <a:srgbClr val="292926"/>
    <a:srgbClr val="ED4511"/>
    <a:srgbClr val="4D4D4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300" autoAdjust="0"/>
    <p:restoredTop sz="95182" autoAdjust="0"/>
  </p:normalViewPr>
  <p:slideViewPr>
    <p:cSldViewPr>
      <p:cViewPr varScale="1">
        <p:scale>
          <a:sx n="87" d="100"/>
          <a:sy n="87" d="100"/>
        </p:scale>
        <p:origin x="-1386" y="-84"/>
      </p:cViewPr>
      <p:guideLst>
        <p:guide orient="horz" pos="511"/>
        <p:guide orient="horz" pos="4020"/>
        <p:guide orient="horz" pos="845"/>
        <p:guide orient="horz" pos="3521"/>
        <p:guide orient="horz" pos="935"/>
        <p:guide orient="horz" pos="1098"/>
        <p:guide orient="horz" pos="3929"/>
        <p:guide orient="horz" pos="709"/>
        <p:guide pos="156"/>
        <p:guide pos="6068"/>
        <p:guide pos="2077"/>
        <p:guide pos="4254"/>
        <p:guide pos="4083"/>
        <p:guide pos="6239"/>
        <p:guide/>
        <p:guide pos="2122"/>
        <p:guide pos="535"/>
        <p:guide pos="2893"/>
      </p:guideLst>
    </p:cSldViewPr>
  </p:slideViewPr>
  <p:outlineViewPr>
    <p:cViewPr>
      <p:scale>
        <a:sx n="33" d="100"/>
        <a:sy n="33" d="100"/>
      </p:scale>
      <p:origin x="0" y="0"/>
    </p:cViewPr>
  </p:outlineViewPr>
  <p:notesTextViewPr>
    <p:cViewPr>
      <p:scale>
        <a:sx n="3" d="2"/>
        <a:sy n="3" d="2"/>
      </p:scale>
      <p:origin x="0" y="0"/>
    </p:cViewPr>
  </p:notesTextViewPr>
  <p:sorterViewPr>
    <p:cViewPr>
      <p:scale>
        <a:sx n="90" d="100"/>
        <a:sy n="90" d="100"/>
      </p:scale>
      <p:origin x="0" y="1920"/>
    </p:cViewPr>
  </p:sorterViewPr>
  <p:notesViewPr>
    <p:cSldViewPr>
      <p:cViewPr varScale="1">
        <p:scale>
          <a:sx n="79" d="100"/>
          <a:sy n="79" d="100"/>
        </p:scale>
        <p:origin x="2118" y="108"/>
      </p:cViewPr>
      <p:guideLst>
        <p:guide orient="horz" pos="3126"/>
        <p:guide pos="214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slide" Target="slides/slide42.xml"/><Relationship Id="rId50" Type="http://schemas.openxmlformats.org/officeDocument/2006/relationships/slide" Target="slides/slide45.xml"/><Relationship Id="rId55" Type="http://schemas.openxmlformats.org/officeDocument/2006/relationships/slide" Target="slides/slide50.xml"/><Relationship Id="rId63" Type="http://schemas.openxmlformats.org/officeDocument/2006/relationships/viewProps" Target="viewProps.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notesMaster" Target="notesMasters/notesMaster1.xml"/><Relationship Id="rId66" Type="http://schemas.microsoft.com/office/2006/relationships/vbaProject" Target="vbaProject.bin"/><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61" Type="http://schemas.openxmlformats.org/officeDocument/2006/relationships/commentAuthors" Target="commentAuthor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tags" Target="tags/tag1.xml"/><Relationship Id="rId65"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handoutMaster" Target="handoutMasters/handoutMaster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Worksheet2.xlsx"/><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1.xlsx"/></Relationships>
</file>

<file path=ppt/charts/_rels/chart12.xml.rels><?xml version="1.0" encoding="UTF-8" standalone="yes"?>
<Relationships xmlns="http://schemas.openxmlformats.org/package/2006/relationships"><Relationship Id="rId1" Type="http://schemas.openxmlformats.org/officeDocument/2006/relationships/package" Target="../embeddings/Microsoft_Excel_Worksheet12.xlsx"/></Relationships>
</file>

<file path=ppt/charts/_rels/chart13.xml.rels><?xml version="1.0" encoding="UTF-8" standalone="yes"?>
<Relationships xmlns="http://schemas.openxmlformats.org/package/2006/relationships"><Relationship Id="rId1" Type="http://schemas.openxmlformats.org/officeDocument/2006/relationships/package" Target="../embeddings/Microsoft_Excel_Worksheet13.xlsx"/></Relationships>
</file>

<file path=ppt/charts/_rels/chart14.xml.rels><?xml version="1.0" encoding="UTF-8" standalone="yes"?>
<Relationships xmlns="http://schemas.openxmlformats.org/package/2006/relationships"><Relationship Id="rId1" Type="http://schemas.openxmlformats.org/officeDocument/2006/relationships/package" Target="../embeddings/Microsoft_Excel_Worksheet14.xlsx"/></Relationships>
</file>

<file path=ppt/charts/_rels/chart15.xml.rels><?xml version="1.0" encoding="UTF-8" standalone="yes"?>
<Relationships xmlns="http://schemas.openxmlformats.org/package/2006/relationships"><Relationship Id="rId1" Type="http://schemas.openxmlformats.org/officeDocument/2006/relationships/package" Target="../embeddings/Microsoft_Excel_Worksheet15.xlsx"/></Relationships>
</file>

<file path=ppt/charts/_rels/chart16.xml.rels><?xml version="1.0" encoding="UTF-8" standalone="yes"?>
<Relationships xmlns="http://schemas.openxmlformats.org/package/2006/relationships"><Relationship Id="rId1" Type="http://schemas.openxmlformats.org/officeDocument/2006/relationships/package" Target="../embeddings/Microsoft_Excel_Worksheet16.xlsx"/></Relationships>
</file>

<file path=ppt/charts/_rels/chart17.xml.rels><?xml version="1.0" encoding="UTF-8" standalone="yes"?>
<Relationships xmlns="http://schemas.openxmlformats.org/package/2006/relationships"><Relationship Id="rId1" Type="http://schemas.openxmlformats.org/officeDocument/2006/relationships/package" Target="../embeddings/Microsoft_Excel_Worksheet17.xlsx"/></Relationships>
</file>

<file path=ppt/charts/_rels/chart18.xml.rels><?xml version="1.0" encoding="UTF-8" standalone="yes"?>
<Relationships xmlns="http://schemas.openxmlformats.org/package/2006/relationships"><Relationship Id="rId1" Type="http://schemas.openxmlformats.org/officeDocument/2006/relationships/package" Target="../embeddings/Microsoft_Excel_Worksheet18.xlsx"/></Relationships>
</file>

<file path=ppt/charts/_rels/chart19.xml.rels><?xml version="1.0" encoding="UTF-8" standalone="yes"?>
<Relationships xmlns="http://schemas.openxmlformats.org/package/2006/relationships"><Relationship Id="rId1" Type="http://schemas.openxmlformats.org/officeDocument/2006/relationships/package" Target="../embeddings/Microsoft_Excel_Worksheet19.xlsx"/></Relationships>
</file>

<file path=ppt/charts/_rels/chart20.xml.rels><?xml version="1.0" encoding="UTF-8" standalone="yes"?>
<Relationships xmlns="http://schemas.openxmlformats.org/package/2006/relationships"><Relationship Id="rId1" Type="http://schemas.openxmlformats.org/officeDocument/2006/relationships/package" Target="../embeddings/Microsoft_Excel_Worksheet20.xlsx"/></Relationships>
</file>

<file path=ppt/charts/_rels/chart21.xml.rels><?xml version="1.0" encoding="UTF-8" standalone="yes"?>
<Relationships xmlns="http://schemas.openxmlformats.org/package/2006/relationships"><Relationship Id="rId1" Type="http://schemas.openxmlformats.org/officeDocument/2006/relationships/package" Target="../embeddings/Microsoft_Excel_Worksheet21.xlsx"/></Relationships>
</file>

<file path=ppt/charts/_rels/chart22.xml.rels><?xml version="1.0" encoding="UTF-8" standalone="yes"?>
<Relationships xmlns="http://schemas.openxmlformats.org/package/2006/relationships"><Relationship Id="rId1" Type="http://schemas.openxmlformats.org/officeDocument/2006/relationships/package" Target="../embeddings/Microsoft_Excel_Worksheet22.xlsx"/></Relationships>
</file>

<file path=ppt/charts/_rels/chart23.xml.rels><?xml version="1.0" encoding="UTF-8" standalone="yes"?>
<Relationships xmlns="http://schemas.openxmlformats.org/package/2006/relationships"><Relationship Id="rId1" Type="http://schemas.openxmlformats.org/officeDocument/2006/relationships/package" Target="../embeddings/Microsoft_Excel_Worksheet23.xlsx"/></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4.xlsx"/><Relationship Id="rId1" Type="http://schemas.openxmlformats.org/officeDocument/2006/relationships/themeOverride" Target="../theme/themeOverride2.xml"/></Relationships>
</file>

<file path=ppt/charts/_rels/chart25.xml.rels><?xml version="1.0" encoding="UTF-8" standalone="yes"?>
<Relationships xmlns="http://schemas.openxmlformats.org/package/2006/relationships"><Relationship Id="rId1" Type="http://schemas.openxmlformats.org/officeDocument/2006/relationships/package" Target="../embeddings/Microsoft_Excel_Worksheet25.xlsx"/></Relationships>
</file>

<file path=ppt/charts/_rels/chart26.xml.rels><?xml version="1.0" encoding="UTF-8" standalone="yes"?>
<Relationships xmlns="http://schemas.openxmlformats.org/package/2006/relationships"><Relationship Id="rId1" Type="http://schemas.openxmlformats.org/officeDocument/2006/relationships/package" Target="../embeddings/Microsoft_Excel_Worksheet26.xlsx"/></Relationships>
</file>

<file path=ppt/charts/_rels/chart27.xml.rels><?xml version="1.0" encoding="UTF-8" standalone="yes"?>
<Relationships xmlns="http://schemas.openxmlformats.org/package/2006/relationships"><Relationship Id="rId1" Type="http://schemas.openxmlformats.org/officeDocument/2006/relationships/package" Target="../embeddings/Microsoft_Excel_Worksheet27.xlsx"/></Relationships>
</file>

<file path=ppt/charts/_rels/chart28.xml.rels><?xml version="1.0" encoding="UTF-8" standalone="yes"?>
<Relationships xmlns="http://schemas.openxmlformats.org/package/2006/relationships"><Relationship Id="rId1" Type="http://schemas.openxmlformats.org/officeDocument/2006/relationships/package" Target="../embeddings/Microsoft_Excel_Worksheet28.xlsx"/></Relationships>
</file>

<file path=ppt/charts/_rels/chart29.xml.rels><?xml version="1.0" encoding="UTF-8" standalone="yes"?>
<Relationships xmlns="http://schemas.openxmlformats.org/package/2006/relationships"><Relationship Id="rId1" Type="http://schemas.openxmlformats.org/officeDocument/2006/relationships/package" Target="../embeddings/Microsoft_Excel_Worksheet29.xlsx"/></Relationships>
</file>

<file path=ppt/charts/_rels/chart30.xml.rels><?xml version="1.0" encoding="UTF-8" standalone="yes"?>
<Relationships xmlns="http://schemas.openxmlformats.org/package/2006/relationships"><Relationship Id="rId1" Type="http://schemas.openxmlformats.org/officeDocument/2006/relationships/package" Target="../embeddings/Microsoft_Excel_Worksheet30.xlsx"/></Relationships>
</file>

<file path=ppt/charts/_rels/chart31.xml.rels><?xml version="1.0" encoding="UTF-8" standalone="yes"?>
<Relationships xmlns="http://schemas.openxmlformats.org/package/2006/relationships"><Relationship Id="rId1" Type="http://schemas.openxmlformats.org/officeDocument/2006/relationships/package" Target="../embeddings/Microsoft_Excel_Worksheet31.xlsx"/></Relationships>
</file>

<file path=ppt/charts/_rels/chart32.xml.rels><?xml version="1.0" encoding="UTF-8" standalone="yes"?>
<Relationships xmlns="http://schemas.openxmlformats.org/package/2006/relationships"><Relationship Id="rId1" Type="http://schemas.openxmlformats.org/officeDocument/2006/relationships/package" Target="../embeddings/Microsoft_Excel_Worksheet32.xlsx"/></Relationships>
</file>

<file path=ppt/charts/_rels/chart33.xml.rels><?xml version="1.0" encoding="UTF-8" standalone="yes"?>
<Relationships xmlns="http://schemas.openxmlformats.org/package/2006/relationships"><Relationship Id="rId1" Type="http://schemas.openxmlformats.org/officeDocument/2006/relationships/package" Target="../embeddings/Microsoft_Excel_Worksheet33.xlsx"/></Relationships>
</file>

<file path=ppt/charts/_rels/chart34.xml.rels><?xml version="1.0" encoding="UTF-8" standalone="yes"?>
<Relationships xmlns="http://schemas.openxmlformats.org/package/2006/relationships"><Relationship Id="rId2" Type="http://schemas.openxmlformats.org/officeDocument/2006/relationships/package" Target="../embeddings/Microsoft_Excel_Worksheet34.xlsx"/><Relationship Id="rId1" Type="http://schemas.openxmlformats.org/officeDocument/2006/relationships/themeOverride" Target="../theme/themeOverride3.xml"/></Relationships>
</file>

<file path=ppt/charts/_rels/chart35.xml.rels><?xml version="1.0" encoding="UTF-8" standalone="yes"?>
<Relationships xmlns="http://schemas.openxmlformats.org/package/2006/relationships"><Relationship Id="rId1" Type="http://schemas.openxmlformats.org/officeDocument/2006/relationships/package" Target="../embeddings/Microsoft_Excel_Worksheet35.xlsx"/></Relationships>
</file>

<file path=ppt/charts/_rels/chart36.xml.rels><?xml version="1.0" encoding="UTF-8" standalone="yes"?>
<Relationships xmlns="http://schemas.openxmlformats.org/package/2006/relationships"><Relationship Id="rId1" Type="http://schemas.openxmlformats.org/officeDocument/2006/relationships/package" Target="../embeddings/Microsoft_Excel_Worksheet36.xlsx"/></Relationships>
</file>

<file path=ppt/charts/_rels/chart37.xml.rels><?xml version="1.0" encoding="UTF-8" standalone="yes"?>
<Relationships xmlns="http://schemas.openxmlformats.org/package/2006/relationships"><Relationship Id="rId1" Type="http://schemas.openxmlformats.org/officeDocument/2006/relationships/package" Target="../embeddings/Microsoft_Excel_Worksheet37.xlsx"/></Relationships>
</file>

<file path=ppt/charts/_rels/chart38.xml.rels><?xml version="1.0" encoding="UTF-8" standalone="yes"?>
<Relationships xmlns="http://schemas.openxmlformats.org/package/2006/relationships"><Relationship Id="rId1" Type="http://schemas.openxmlformats.org/officeDocument/2006/relationships/package" Target="../embeddings/Microsoft_Excel_Worksheet38.xlsx"/></Relationships>
</file>

<file path=ppt/charts/_rels/chart39.xml.rels><?xml version="1.0" encoding="UTF-8" standalone="yes"?>
<Relationships xmlns="http://schemas.openxmlformats.org/package/2006/relationships"><Relationship Id="rId1" Type="http://schemas.openxmlformats.org/officeDocument/2006/relationships/package" Target="../embeddings/Microsoft_Excel_Worksheet39.xlsx"/></Relationships>
</file>

<file path=ppt/charts/_rels/chart40.xml.rels><?xml version="1.0" encoding="UTF-8" standalone="yes"?>
<Relationships xmlns="http://schemas.openxmlformats.org/package/2006/relationships"><Relationship Id="rId1" Type="http://schemas.openxmlformats.org/officeDocument/2006/relationships/package" Target="../embeddings/Microsoft_Excel_Worksheet40.xlsx"/></Relationships>
</file>

<file path=ppt/charts/_rels/chart41.xml.rels><?xml version="1.0" encoding="UTF-8" standalone="yes"?>
<Relationships xmlns="http://schemas.openxmlformats.org/package/2006/relationships"><Relationship Id="rId1" Type="http://schemas.openxmlformats.org/officeDocument/2006/relationships/package" Target="../embeddings/Microsoft_Excel_Worksheet41.xlsx"/></Relationships>
</file>

<file path=ppt/charts/_rels/chart42.xml.rels><?xml version="1.0" encoding="UTF-8" standalone="yes"?>
<Relationships xmlns="http://schemas.openxmlformats.org/package/2006/relationships"><Relationship Id="rId1" Type="http://schemas.openxmlformats.org/officeDocument/2006/relationships/package" Target="../embeddings/Microsoft_Excel_Worksheet42.xlsx"/></Relationships>
</file>

<file path=ppt/charts/_rels/chart43.xml.rels><?xml version="1.0" encoding="UTF-8" standalone="yes"?>
<Relationships xmlns="http://schemas.openxmlformats.org/package/2006/relationships"><Relationship Id="rId1" Type="http://schemas.openxmlformats.org/officeDocument/2006/relationships/package" Target="../embeddings/Microsoft_Excel_Worksheet43.xlsx"/></Relationships>
</file>

<file path=ppt/charts/_rels/chart44.xml.rels><?xml version="1.0" encoding="UTF-8" standalone="yes"?>
<Relationships xmlns="http://schemas.openxmlformats.org/package/2006/relationships"><Relationship Id="rId1" Type="http://schemas.openxmlformats.org/officeDocument/2006/relationships/package" Target="../embeddings/Microsoft_Excel_Worksheet44.xlsx"/></Relationships>
</file>

<file path=ppt/charts/_rels/chart45.xml.rels><?xml version="1.0" encoding="UTF-8" standalone="yes"?>
<Relationships xmlns="http://schemas.openxmlformats.org/package/2006/relationships"><Relationship Id="rId1" Type="http://schemas.openxmlformats.org/officeDocument/2006/relationships/package" Target="../embeddings/Microsoft_Excel_Worksheet45.xlsx"/></Relationships>
</file>

<file path=ppt/charts/_rels/chart46.xml.rels><?xml version="1.0" encoding="UTF-8" standalone="yes"?>
<Relationships xmlns="http://schemas.openxmlformats.org/package/2006/relationships"><Relationship Id="rId1" Type="http://schemas.openxmlformats.org/officeDocument/2006/relationships/package" Target="../embeddings/Microsoft_Excel_Worksheet46.xlsx"/></Relationships>
</file>

<file path=ppt/charts/_rels/chart47.xml.rels><?xml version="1.0" encoding="UTF-8" standalone="yes"?>
<Relationships xmlns="http://schemas.openxmlformats.org/package/2006/relationships"><Relationship Id="rId1" Type="http://schemas.openxmlformats.org/officeDocument/2006/relationships/package" Target="../embeddings/Microsoft_Excel_Worksheet47.xlsx"/></Relationships>
</file>

<file path=ppt/charts/_rels/chart48.xml.rels><?xml version="1.0" encoding="UTF-8" standalone="yes"?>
<Relationships xmlns="http://schemas.openxmlformats.org/package/2006/relationships"><Relationship Id="rId1" Type="http://schemas.openxmlformats.org/officeDocument/2006/relationships/package" Target="../embeddings/Microsoft_Excel_Worksheet48.xlsx"/></Relationships>
</file>

<file path=ppt/charts/_rels/chart49.xml.rels><?xml version="1.0" encoding="UTF-8" standalone="yes"?>
<Relationships xmlns="http://schemas.openxmlformats.org/package/2006/relationships"><Relationship Id="rId1" Type="http://schemas.openxmlformats.org/officeDocument/2006/relationships/package" Target="../embeddings/Microsoft_Excel_Worksheet49.xlsx"/></Relationships>
</file>

<file path=ppt/charts/_rels/chart50.xml.rels><?xml version="1.0" encoding="UTF-8" standalone="yes"?>
<Relationships xmlns="http://schemas.openxmlformats.org/package/2006/relationships"><Relationship Id="rId1" Type="http://schemas.openxmlformats.org/officeDocument/2006/relationships/package" Target="../embeddings/Microsoft_Excel_Worksheet50.xlsx"/></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themeOverride" Target="../theme/themeOverride4.xml"/></Relationships>
</file>

<file path=ppt/charts/_rels/chart52.xml.rels><?xml version="1.0" encoding="UTF-8" standalone="yes"?>
<Relationships xmlns="http://schemas.openxmlformats.org/package/2006/relationships"><Relationship Id="rId1" Type="http://schemas.openxmlformats.org/officeDocument/2006/relationships/package" Target="../embeddings/Microsoft_Excel_Worksheet52.xlsx"/></Relationships>
</file>

<file path=ppt/charts/_rels/chart53.xml.rels><?xml version="1.0" encoding="UTF-8" standalone="yes"?>
<Relationships xmlns="http://schemas.openxmlformats.org/package/2006/relationships"><Relationship Id="rId1" Type="http://schemas.openxmlformats.org/officeDocument/2006/relationships/package" Target="../embeddings/Microsoft_Excel_Worksheet53.xlsx"/></Relationships>
</file>

<file path=ppt/charts/_rels/chart54.xml.rels><?xml version="1.0" encoding="UTF-8" standalone="yes"?>
<Relationships xmlns="http://schemas.openxmlformats.org/package/2006/relationships"><Relationship Id="rId1" Type="http://schemas.openxmlformats.org/officeDocument/2006/relationships/package" Target="../embeddings/Microsoft_Excel_Worksheet54.xlsx"/></Relationships>
</file>

<file path=ppt/charts/_rels/chart55.xml.rels><?xml version="1.0" encoding="UTF-8" standalone="yes"?>
<Relationships xmlns="http://schemas.openxmlformats.org/package/2006/relationships"><Relationship Id="rId1" Type="http://schemas.openxmlformats.org/officeDocument/2006/relationships/package" Target="../embeddings/Microsoft_Excel_Worksheet55.xlsx"/></Relationships>
</file>

<file path=ppt/charts/_rels/chart56.xml.rels><?xml version="1.0" encoding="UTF-8" standalone="yes"?>
<Relationships xmlns="http://schemas.openxmlformats.org/package/2006/relationships"><Relationship Id="rId1" Type="http://schemas.openxmlformats.org/officeDocument/2006/relationships/package" Target="../embeddings/Microsoft_Excel_Worksheet56.xlsx"/></Relationships>
</file>

<file path=ppt/charts/_rels/chart57.xml.rels><?xml version="1.0" encoding="UTF-8" standalone="yes"?>
<Relationships xmlns="http://schemas.openxmlformats.org/package/2006/relationships"><Relationship Id="rId1" Type="http://schemas.openxmlformats.org/officeDocument/2006/relationships/package" Target="../embeddings/Microsoft_Excel_Worksheet57.xlsx"/></Relationships>
</file>

<file path=ppt/charts/_rels/chart58.xml.rels><?xml version="1.0" encoding="UTF-8" standalone="yes"?>
<Relationships xmlns="http://schemas.openxmlformats.org/package/2006/relationships"><Relationship Id="rId1" Type="http://schemas.openxmlformats.org/officeDocument/2006/relationships/package" Target="../embeddings/Microsoft_Excel_Worksheet58.xlsx"/></Relationships>
</file>

<file path=ppt/charts/_rels/chart59.xml.rels><?xml version="1.0" encoding="UTF-8" standalone="yes"?>
<Relationships xmlns="http://schemas.openxmlformats.org/package/2006/relationships"><Relationship Id="rId1" Type="http://schemas.openxmlformats.org/officeDocument/2006/relationships/package" Target="../embeddings/Microsoft_Excel_Worksheet59.xlsx"/></Relationships>
</file>

<file path=ppt/charts/_rels/chart60.xml.rels><?xml version="1.0" encoding="UTF-8" standalone="yes"?>
<Relationships xmlns="http://schemas.openxmlformats.org/package/2006/relationships"><Relationship Id="rId1" Type="http://schemas.openxmlformats.org/officeDocument/2006/relationships/package" Target="../embeddings/Microsoft_Excel_Worksheet60.xlsx"/></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themeOverride" Target="../theme/themeOverride5.xml"/></Relationships>
</file>

<file path=ppt/charts/_rels/chart62.xml.rels><?xml version="1.0" encoding="UTF-8" standalone="yes"?>
<Relationships xmlns="http://schemas.openxmlformats.org/package/2006/relationships"><Relationship Id="rId1" Type="http://schemas.openxmlformats.org/officeDocument/2006/relationships/package" Target="../embeddings/Microsoft_Excel_Worksheet62.xlsx"/></Relationships>
</file>

<file path=ppt/charts/_rels/chart63.xml.rels><?xml version="1.0" encoding="UTF-8" standalone="yes"?>
<Relationships xmlns="http://schemas.openxmlformats.org/package/2006/relationships"><Relationship Id="rId1" Type="http://schemas.openxmlformats.org/officeDocument/2006/relationships/package" Target="../embeddings/Microsoft_Excel_Worksheet63.xlsx"/></Relationships>
</file>

<file path=ppt/charts/_rels/chart64.xml.rels><?xml version="1.0" encoding="UTF-8" standalone="yes"?>
<Relationships xmlns="http://schemas.openxmlformats.org/package/2006/relationships"><Relationship Id="rId1" Type="http://schemas.openxmlformats.org/officeDocument/2006/relationships/package" Target="../embeddings/Microsoft_Excel_Worksheet64.xlsx"/></Relationships>
</file>

<file path=ppt/charts/_rels/chart65.xml.rels><?xml version="1.0" encoding="UTF-8" standalone="yes"?>
<Relationships xmlns="http://schemas.openxmlformats.org/package/2006/relationships"><Relationship Id="rId1" Type="http://schemas.openxmlformats.org/officeDocument/2006/relationships/package" Target="../embeddings/Microsoft_Excel_Worksheet65.xlsx"/></Relationships>
</file>

<file path=ppt/charts/_rels/chart66.xml.rels><?xml version="1.0" encoding="UTF-8" standalone="yes"?>
<Relationships xmlns="http://schemas.openxmlformats.org/package/2006/relationships"><Relationship Id="rId2" Type="http://schemas.openxmlformats.org/officeDocument/2006/relationships/package" Target="../embeddings/Microsoft_Excel_Worksheet66.xlsx"/><Relationship Id="rId1" Type="http://schemas.openxmlformats.org/officeDocument/2006/relationships/themeOverride" Target="../theme/themeOverride6.xml"/></Relationships>
</file>

<file path=ppt/charts/_rels/chart67.xml.rels><?xml version="1.0" encoding="UTF-8" standalone="yes"?>
<Relationships xmlns="http://schemas.openxmlformats.org/package/2006/relationships"><Relationship Id="rId1" Type="http://schemas.openxmlformats.org/officeDocument/2006/relationships/package" Target="../embeddings/Microsoft_Excel_Worksheet67.xlsx"/></Relationships>
</file>

<file path=ppt/charts/_rels/chart68.xml.rels><?xml version="1.0" encoding="UTF-8" standalone="yes"?>
<Relationships xmlns="http://schemas.openxmlformats.org/package/2006/relationships"><Relationship Id="rId1" Type="http://schemas.openxmlformats.org/officeDocument/2006/relationships/package" Target="../embeddings/Microsoft_Excel_Worksheet68.xlsx"/></Relationships>
</file>

<file path=ppt/charts/_rels/chart69.xml.rels><?xml version="1.0" encoding="UTF-8" standalone="yes"?>
<Relationships xmlns="http://schemas.openxmlformats.org/package/2006/relationships"><Relationship Id="rId1" Type="http://schemas.openxmlformats.org/officeDocument/2006/relationships/package" Target="../embeddings/Microsoft_Excel_Worksheet69.xlsx"/></Relationships>
</file>

<file path=ppt/charts/_rels/chart70.xml.rels><?xml version="1.0" encoding="UTF-8" standalone="yes"?>
<Relationships xmlns="http://schemas.openxmlformats.org/package/2006/relationships"><Relationship Id="rId1" Type="http://schemas.openxmlformats.org/officeDocument/2006/relationships/package" Target="../embeddings/Microsoft_Excel_Worksheet70.xlsx"/></Relationships>
</file>

<file path=ppt/charts/_rels/chart71.xml.rels><?xml version="1.0" encoding="UTF-8" standalone="yes"?>
<Relationships xmlns="http://schemas.openxmlformats.org/package/2006/relationships"><Relationship Id="rId1" Type="http://schemas.openxmlformats.org/officeDocument/2006/relationships/package" Target="../embeddings/Microsoft_Excel_Worksheet71.xlsx"/></Relationships>
</file>

<file path=ppt/charts/_rels/chart72.xml.rels><?xml version="1.0" encoding="UTF-8" standalone="yes"?>
<Relationships xmlns="http://schemas.openxmlformats.org/package/2006/relationships"><Relationship Id="rId1" Type="http://schemas.openxmlformats.org/officeDocument/2006/relationships/package" Target="../embeddings/Microsoft_Excel_Worksheet72.xlsx"/></Relationships>
</file>

<file path=ppt/charts/_rels/chart73.xml.rels><?xml version="1.0" encoding="UTF-8" standalone="yes"?>
<Relationships xmlns="http://schemas.openxmlformats.org/package/2006/relationships"><Relationship Id="rId1" Type="http://schemas.openxmlformats.org/officeDocument/2006/relationships/package" Target="../embeddings/Microsoft_Excel_Worksheet73.xlsx"/></Relationships>
</file>

<file path=ppt/charts/_rels/chart74.xml.rels><?xml version="1.0" encoding="UTF-8" standalone="yes"?>
<Relationships xmlns="http://schemas.openxmlformats.org/package/2006/relationships"><Relationship Id="rId1" Type="http://schemas.openxmlformats.org/officeDocument/2006/relationships/package" Target="../embeddings/Microsoft_Excel_Worksheet74.xlsx"/></Relationships>
</file>

<file path=ppt/charts/_rels/chart75.xml.rels><?xml version="1.0" encoding="UTF-8" standalone="yes"?>
<Relationships xmlns="http://schemas.openxmlformats.org/package/2006/relationships"><Relationship Id="rId1" Type="http://schemas.openxmlformats.org/officeDocument/2006/relationships/package" Target="../embeddings/Microsoft_Excel_Worksheet75.xlsx"/></Relationships>
</file>

<file path=ppt/charts/_rels/chart76.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7.xlsx"/></Relationships>
</file>

<file path=ppt/charts/_rels/chart78.xml.rels><?xml version="1.0" encoding="UTF-8" standalone="yes"?>
<Relationships xmlns="http://schemas.openxmlformats.org/package/2006/relationships"><Relationship Id="rId1" Type="http://schemas.openxmlformats.org/officeDocument/2006/relationships/package" Target="../embeddings/Microsoft_Excel_Worksheet78.xlsx"/></Relationships>
</file>

<file path=ppt/charts/_rels/chart79.xml.rels><?xml version="1.0" encoding="UTF-8" standalone="yes"?>
<Relationships xmlns="http://schemas.openxmlformats.org/package/2006/relationships"><Relationship Id="rId1" Type="http://schemas.openxmlformats.org/officeDocument/2006/relationships/package" Target="../embeddings/Microsoft_Excel_Worksheet79.xlsx"/></Relationships>
</file>

<file path=ppt/charts/_rels/chart80.xml.rels><?xml version="1.0" encoding="UTF-8" standalone="yes"?>
<Relationships xmlns="http://schemas.openxmlformats.org/package/2006/relationships"><Relationship Id="rId1" Type="http://schemas.openxmlformats.org/officeDocument/2006/relationships/package" Target="../embeddings/Microsoft_Excel_Worksheet80.xlsx"/></Relationships>
</file>

<file path=ppt/charts/_rels/chart81.xml.rels><?xml version="1.0" encoding="UTF-8" standalone="yes"?>
<Relationships xmlns="http://schemas.openxmlformats.org/package/2006/relationships"><Relationship Id="rId1" Type="http://schemas.openxmlformats.org/officeDocument/2006/relationships/package" Target="../embeddings/Microsoft_Excel_Worksheet81.xlsx"/></Relationships>
</file>

<file path=ppt/charts/_rels/chart82.xml.rels><?xml version="1.0" encoding="UTF-8" standalone="yes"?>
<Relationships xmlns="http://schemas.openxmlformats.org/package/2006/relationships"><Relationship Id="rId1" Type="http://schemas.openxmlformats.org/officeDocument/2006/relationships/package" Target="../embeddings/Microsoft_Excel_Worksheet82.xlsx"/></Relationships>
</file>

<file path=ppt/charts/_rels/chart83.xml.rels><?xml version="1.0" encoding="UTF-8" standalone="yes"?>
<Relationships xmlns="http://schemas.openxmlformats.org/package/2006/relationships"><Relationship Id="rId1" Type="http://schemas.openxmlformats.org/officeDocument/2006/relationships/package" Target="../embeddings/Microsoft_Excel_Worksheet83.xlsx"/></Relationships>
</file>

<file path=ppt/charts/_rels/chart84.xml.rels><?xml version="1.0" encoding="UTF-8" standalone="yes"?>
<Relationships xmlns="http://schemas.openxmlformats.org/package/2006/relationships"><Relationship Id="rId1" Type="http://schemas.openxmlformats.org/officeDocument/2006/relationships/package" Target="../embeddings/Microsoft_Excel_Worksheet84.xlsx"/></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5.xlsx"/><Relationship Id="rId1" Type="http://schemas.openxmlformats.org/officeDocument/2006/relationships/themeOverride" Target="../theme/themeOverride7.xml"/></Relationships>
</file>

<file path=ppt/charts/_rels/chart86.xml.rels><?xml version="1.0" encoding="UTF-8" standalone="yes"?>
<Relationships xmlns="http://schemas.openxmlformats.org/package/2006/relationships"><Relationship Id="rId1" Type="http://schemas.openxmlformats.org/officeDocument/2006/relationships/package" Target="../embeddings/Microsoft_Excel_Worksheet86.xlsx"/></Relationships>
</file>

<file path=ppt/charts/_rels/chart87.xml.rels><?xml version="1.0" encoding="UTF-8" standalone="yes"?>
<Relationships xmlns="http://schemas.openxmlformats.org/package/2006/relationships"><Relationship Id="rId1" Type="http://schemas.openxmlformats.org/officeDocument/2006/relationships/package" Target="../embeddings/Microsoft_Excel_Worksheet87.xlsx"/></Relationships>
</file>

<file path=ppt/charts/_rels/chart88.xml.rels><?xml version="1.0" encoding="UTF-8" standalone="yes"?>
<Relationships xmlns="http://schemas.openxmlformats.org/package/2006/relationships"><Relationship Id="rId1" Type="http://schemas.openxmlformats.org/officeDocument/2006/relationships/package" Target="../embeddings/Microsoft_Excel_Worksheet88.xlsx"/></Relationships>
</file>

<file path=ppt/charts/_rels/chart89.xml.rels><?xml version="1.0" encoding="UTF-8" standalone="yes"?>
<Relationships xmlns="http://schemas.openxmlformats.org/package/2006/relationships"><Relationship Id="rId3" Type="http://schemas.microsoft.com/office/2011/relationships/chartStyle" Target="style1.xml"/><Relationship Id="rId2" Type="http://schemas.microsoft.com/office/2011/relationships/chartColorStyle" Target="colors1.xml"/><Relationship Id="rId1" Type="http://schemas.openxmlformats.org/officeDocument/2006/relationships/package" Target="../embeddings/Microsoft_Excel_Worksheet89.xlsx"/></Relationships>
</file>

<file path=ppt/charts/_rels/chart90.xml.rels><?xml version="1.0" encoding="UTF-8" standalone="yes"?>
<Relationships xmlns="http://schemas.openxmlformats.org/package/2006/relationships"><Relationship Id="rId1" Type="http://schemas.openxmlformats.org/officeDocument/2006/relationships/package" Target="../embeddings/Microsoft_Excel_Worksheet90.xlsx"/></Relationships>
</file>

<file path=ppt/charts/_rels/chart91.xml.rels><?xml version="1.0" encoding="UTF-8" standalone="yes"?>
<Relationships xmlns="http://schemas.openxmlformats.org/package/2006/relationships"><Relationship Id="rId3" Type="http://schemas.microsoft.com/office/2011/relationships/chartStyle" Target="style2.xml"/><Relationship Id="rId2" Type="http://schemas.microsoft.com/office/2011/relationships/chartColorStyle" Target="colors2.xml"/><Relationship Id="rId1" Type="http://schemas.openxmlformats.org/officeDocument/2006/relationships/package" Target="../embeddings/Microsoft_Excel_Worksheet91.xlsx"/></Relationships>
</file>

<file path=ppt/charts/_rels/chart92.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themeOverride" Target="../theme/themeOverride8.xml"/></Relationships>
</file>

<file path=ppt/charts/_rels/chart93.xml.rels><?xml version="1.0" encoding="UTF-8" standalone="yes"?>
<Relationships xmlns="http://schemas.openxmlformats.org/package/2006/relationships"><Relationship Id="rId1" Type="http://schemas.openxmlformats.org/officeDocument/2006/relationships/package" Target="../embeddings/Microsoft_Excel_Worksheet93.xlsx"/></Relationships>
</file>

<file path=ppt/charts/_rels/chart94.xml.rels><?xml version="1.0" encoding="UTF-8" standalone="yes"?>
<Relationships xmlns="http://schemas.openxmlformats.org/package/2006/relationships"><Relationship Id="rId1" Type="http://schemas.openxmlformats.org/officeDocument/2006/relationships/package" Target="../embeddings/Microsoft_Excel_Worksheet94.xlsx"/></Relationships>
</file>

<file path=ppt/charts/_rels/chart95.xml.rels><?xml version="1.0" encoding="UTF-8" standalone="yes"?>
<Relationships xmlns="http://schemas.openxmlformats.org/package/2006/relationships"><Relationship Id="rId1" Type="http://schemas.openxmlformats.org/officeDocument/2006/relationships/package" Target="../embeddings/Microsoft_Excel_Worksheet95.xlsx"/></Relationships>
</file>

<file path=ppt/charts/_rels/chart96.xml.rels><?xml version="1.0" encoding="UTF-8" standalone="yes"?>
<Relationships xmlns="http://schemas.openxmlformats.org/package/2006/relationships"><Relationship Id="rId1" Type="http://schemas.openxmlformats.org/officeDocument/2006/relationships/package" Target="../embeddings/Microsoft_Excel_Worksheet96.xlsx"/></Relationships>
</file>

<file path=ppt/charts/_rels/chart97.xml.rels><?xml version="1.0" encoding="UTF-8" standalone="yes"?>
<Relationships xmlns="http://schemas.openxmlformats.org/package/2006/relationships"><Relationship Id="rId1" Type="http://schemas.openxmlformats.org/officeDocument/2006/relationships/package" Target="../embeddings/Microsoft_Excel_Worksheet97.xlsx"/></Relationships>
</file>

<file path=ppt/charts/_rels/chart98.xml.rels><?xml version="1.0" encoding="UTF-8" standalone="yes"?>
<Relationships xmlns="http://schemas.openxmlformats.org/package/2006/relationships"><Relationship Id="rId1" Type="http://schemas.openxmlformats.org/officeDocument/2006/relationships/package" Target="../embeddings/Microsoft_Excel_Worksheet98.xlsx"/></Relationships>
</file>

<file path=ppt/charts/_rels/chart99.xml.rels><?xml version="1.0" encoding="UTF-8" standalone="yes"?>
<Relationships xmlns="http://schemas.openxmlformats.org/package/2006/relationships"><Relationship Id="rId1" Type="http://schemas.openxmlformats.org/officeDocument/2006/relationships/package" Target="../embeddings/Microsoft_Excel_Worksheet99.xlsx"/></Relationships>
</file>

<file path=ppt/charts/_rels/chart100.xml.rels><?xml version="1.0" encoding="UTF-8" standalone="yes"?>
<Relationships xmlns="http://schemas.openxmlformats.org/package/2006/relationships"><Relationship Id="rId2" Type="http://schemas.openxmlformats.org/officeDocument/2006/relationships/package" Target="../embeddings/Microsoft_Excel_Worksheet100.xlsx"/><Relationship Id="rId1" Type="http://schemas.openxmlformats.org/officeDocument/2006/relationships/themeOverride" Target="../theme/themeOverride9.xml"/></Relationships>
</file>

<file path=ppt/charts/_rels/chart101.xml.rels><?xml version="1.0" encoding="UTF-8" standalone="yes"?>
<Relationships xmlns="http://schemas.openxmlformats.org/package/2006/relationships"><Relationship Id="rId1" Type="http://schemas.openxmlformats.org/officeDocument/2006/relationships/package" Target="../embeddings/Microsoft_Excel_Worksheet101.xlsx"/></Relationships>
</file>

<file path=ppt/charts/_rels/chart102.xml.rels><?xml version="1.0" encoding="UTF-8" standalone="yes"?>
<Relationships xmlns="http://schemas.openxmlformats.org/package/2006/relationships"><Relationship Id="rId1" Type="http://schemas.openxmlformats.org/officeDocument/2006/relationships/package" Target="../embeddings/Microsoft_Excel_Worksheet102.xlsx"/></Relationships>
</file>

<file path=ppt/charts/_rels/chart103.xml.rels><?xml version="1.0" encoding="UTF-8" standalone="yes"?>
<Relationships xmlns="http://schemas.openxmlformats.org/package/2006/relationships"><Relationship Id="rId1" Type="http://schemas.openxmlformats.org/officeDocument/2006/relationships/package" Target="../embeddings/Microsoft_Excel_Worksheet103.xlsx"/></Relationships>
</file>

<file path=ppt/charts/_rels/chart104.xml.rels><?xml version="1.0" encoding="UTF-8" standalone="yes"?>
<Relationships xmlns="http://schemas.openxmlformats.org/package/2006/relationships"><Relationship Id="rId1" Type="http://schemas.openxmlformats.org/officeDocument/2006/relationships/package" Target="../embeddings/Microsoft_Excel_Worksheet104.xlsx"/></Relationships>
</file>

<file path=ppt/charts/_rels/chart105.xml.rels><?xml version="1.0" encoding="UTF-8" standalone="yes"?>
<Relationships xmlns="http://schemas.openxmlformats.org/package/2006/relationships"><Relationship Id="rId1" Type="http://schemas.openxmlformats.org/officeDocument/2006/relationships/package" Target="../embeddings/Microsoft_Excel_Worksheet105.xlsx"/></Relationships>
</file>

<file path=ppt/charts/_rels/chart106.xml.rels><?xml version="1.0" encoding="UTF-8" standalone="yes"?>
<Relationships xmlns="http://schemas.openxmlformats.org/package/2006/relationships"><Relationship Id="rId1" Type="http://schemas.openxmlformats.org/officeDocument/2006/relationships/package" Target="../embeddings/Microsoft_Excel_Worksheet106.xlsx"/></Relationships>
</file>

<file path=ppt/charts/_rels/chart107.xml.rels><?xml version="1.0" encoding="UTF-8" standalone="yes"?>
<Relationships xmlns="http://schemas.openxmlformats.org/package/2006/relationships"><Relationship Id="rId1" Type="http://schemas.openxmlformats.org/officeDocument/2006/relationships/package" Target="../embeddings/Microsoft_Excel_Worksheet107.xlsx"/></Relationships>
</file>

<file path=ppt/charts/_rels/chart108.xml.rels><?xml version="1.0" encoding="UTF-8" standalone="yes"?>
<Relationships xmlns="http://schemas.openxmlformats.org/package/2006/relationships"><Relationship Id="rId1" Type="http://schemas.openxmlformats.org/officeDocument/2006/relationships/package" Target="../embeddings/Microsoft_Excel_Worksheet108.xlsx"/></Relationships>
</file>

<file path=ppt/charts/_rels/chart109.xml.rels><?xml version="1.0" encoding="UTF-8" standalone="yes"?>
<Relationships xmlns="http://schemas.openxmlformats.org/package/2006/relationships"><Relationship Id="rId1" Type="http://schemas.openxmlformats.org/officeDocument/2006/relationships/package" Target="../embeddings/Microsoft_Excel_Worksheet109.xlsx"/></Relationships>
</file>

<file path=ppt/charts/_rels/chart110.xml.rels><?xml version="1.0" encoding="UTF-8" standalone="yes"?>
<Relationships xmlns="http://schemas.openxmlformats.org/package/2006/relationships"><Relationship Id="rId2" Type="http://schemas.openxmlformats.org/officeDocument/2006/relationships/package" Target="../embeddings/Microsoft_Excel_Worksheet110.xlsx"/><Relationship Id="rId1" Type="http://schemas.openxmlformats.org/officeDocument/2006/relationships/themeOverride" Target="../theme/themeOverride10.xml"/></Relationships>
</file>

<file path=ppt/charts/_rels/chart111.xml.rels><?xml version="1.0" encoding="UTF-8" standalone="yes"?>
<Relationships xmlns="http://schemas.openxmlformats.org/package/2006/relationships"><Relationship Id="rId1" Type="http://schemas.openxmlformats.org/officeDocument/2006/relationships/package" Target="../embeddings/Microsoft_Excel_Worksheet111.xlsx"/></Relationships>
</file>

<file path=ppt/charts/_rels/chart112.xml.rels><?xml version="1.0" encoding="UTF-8" standalone="yes"?>
<Relationships xmlns="http://schemas.openxmlformats.org/package/2006/relationships"><Relationship Id="rId1" Type="http://schemas.openxmlformats.org/officeDocument/2006/relationships/package" Target="../embeddings/Microsoft_Excel_Worksheet112.xlsx"/></Relationships>
</file>

<file path=ppt/charts/_rels/chart113.xml.rels><?xml version="1.0" encoding="UTF-8" standalone="yes"?>
<Relationships xmlns="http://schemas.openxmlformats.org/package/2006/relationships"><Relationship Id="rId1" Type="http://schemas.openxmlformats.org/officeDocument/2006/relationships/package" Target="../embeddings/Microsoft_Excel_Worksheet113.xlsx"/></Relationships>
</file>

<file path=ppt/charts/_rels/chart114.xml.rels><?xml version="1.0" encoding="UTF-8" standalone="yes"?>
<Relationships xmlns="http://schemas.openxmlformats.org/package/2006/relationships"><Relationship Id="rId1" Type="http://schemas.openxmlformats.org/officeDocument/2006/relationships/package" Target="../embeddings/Microsoft_Excel_Worksheet114.xlsx"/></Relationships>
</file>

<file path=ppt/charts/_rels/chart115.xml.rels><?xml version="1.0" encoding="UTF-8" standalone="yes"?>
<Relationships xmlns="http://schemas.openxmlformats.org/package/2006/relationships"><Relationship Id="rId1" Type="http://schemas.openxmlformats.org/officeDocument/2006/relationships/package" Target="../embeddings/Microsoft_Excel_Worksheet115.xlsx"/></Relationships>
</file>

<file path=ppt/charts/_rels/chart116.xml.rels><?xml version="1.0" encoding="UTF-8" standalone="yes"?>
<Relationships xmlns="http://schemas.openxmlformats.org/package/2006/relationships"><Relationship Id="rId1" Type="http://schemas.openxmlformats.org/officeDocument/2006/relationships/package" Target="../embeddings/Microsoft_Excel_Worksheet116.xlsx"/></Relationships>
</file>

<file path=ppt/charts/_rels/chart117.xml.rels><?xml version="1.0" encoding="UTF-8" standalone="yes"?>
<Relationships xmlns="http://schemas.openxmlformats.org/package/2006/relationships"><Relationship Id="rId1" Type="http://schemas.openxmlformats.org/officeDocument/2006/relationships/package" Target="../embeddings/Microsoft_Excel_Worksheet117.xlsx"/></Relationships>
</file>

<file path=ppt/charts/_rels/chart118.xml.rels><?xml version="1.0" encoding="UTF-8" standalone="yes"?>
<Relationships xmlns="http://schemas.openxmlformats.org/package/2006/relationships"><Relationship Id="rId1" Type="http://schemas.openxmlformats.org/officeDocument/2006/relationships/package" Target="../embeddings/Microsoft_Excel_Worksheet118.xlsx"/></Relationships>
</file>

<file path=ppt/charts/_rels/chart119.xml.rels><?xml version="1.0" encoding="UTF-8" standalone="yes"?>
<Relationships xmlns="http://schemas.openxmlformats.org/package/2006/relationships"><Relationship Id="rId1" Type="http://schemas.openxmlformats.org/officeDocument/2006/relationships/package" Target="../embeddings/Microsoft_Excel_Worksheet119.xlsx"/></Relationships>
</file>

<file path=ppt/charts/_rels/chart120.xml.rels><?xml version="1.0" encoding="UTF-8" standalone="yes"?>
<Relationships xmlns="http://schemas.openxmlformats.org/package/2006/relationships"><Relationship Id="rId1" Type="http://schemas.openxmlformats.org/officeDocument/2006/relationships/package" Target="../embeddings/Microsoft_Excel_Worksheet120.xlsx"/></Relationships>
</file>

<file path=ppt/charts/_rels/chart121.xml.rels><?xml version="1.0" encoding="UTF-8" standalone="yes"?>
<Relationships xmlns="http://schemas.openxmlformats.org/package/2006/relationships"><Relationship Id="rId1" Type="http://schemas.openxmlformats.org/officeDocument/2006/relationships/package" Target="../embeddings/Microsoft_Excel_Worksheet121.xlsx"/></Relationships>
</file>

<file path=ppt/charts/_rels/chart122.xml.rels><?xml version="1.0" encoding="UTF-8" standalone="yes"?>
<Relationships xmlns="http://schemas.openxmlformats.org/package/2006/relationships"><Relationship Id="rId2" Type="http://schemas.openxmlformats.org/officeDocument/2006/relationships/package" Target="../embeddings/Microsoft_Excel_Worksheet122.xlsx"/><Relationship Id="rId1" Type="http://schemas.openxmlformats.org/officeDocument/2006/relationships/themeOverride" Target="../theme/themeOverride11.xml"/></Relationships>
</file>

<file path=ppt/charts/_rels/chart123.xml.rels><?xml version="1.0" encoding="UTF-8" standalone="yes"?>
<Relationships xmlns="http://schemas.openxmlformats.org/package/2006/relationships"><Relationship Id="rId1" Type="http://schemas.openxmlformats.org/officeDocument/2006/relationships/package" Target="../embeddings/Microsoft_Excel_Worksheet123.xlsx"/></Relationships>
</file>

<file path=ppt/charts/_rels/chart124.xml.rels><?xml version="1.0" encoding="UTF-8" standalone="yes"?>
<Relationships xmlns="http://schemas.openxmlformats.org/package/2006/relationships"><Relationship Id="rId1" Type="http://schemas.openxmlformats.org/officeDocument/2006/relationships/package" Target="../embeddings/Microsoft_Excel_Worksheet124.xlsx"/></Relationships>
</file>

<file path=ppt/charts/_rels/chart125.xml.rels><?xml version="1.0" encoding="UTF-8" standalone="yes"?>
<Relationships xmlns="http://schemas.openxmlformats.org/package/2006/relationships"><Relationship Id="rId1" Type="http://schemas.openxmlformats.org/officeDocument/2006/relationships/package" Target="../embeddings/Microsoft_Excel_Worksheet125.xlsx"/></Relationships>
</file>

<file path=ppt/charts/_rels/chart126.xml.rels><?xml version="1.0" encoding="UTF-8" standalone="yes"?>
<Relationships xmlns="http://schemas.openxmlformats.org/package/2006/relationships"><Relationship Id="rId1" Type="http://schemas.openxmlformats.org/officeDocument/2006/relationships/package" Target="../embeddings/Microsoft_Excel_Worksheet126.xlsx"/></Relationships>
</file>

<file path=ppt/charts/_rels/chart127.xml.rels><?xml version="1.0" encoding="UTF-8" standalone="yes"?>
<Relationships xmlns="http://schemas.openxmlformats.org/package/2006/relationships"><Relationship Id="rId2" Type="http://schemas.openxmlformats.org/officeDocument/2006/relationships/package" Target="../embeddings/Microsoft_Excel_Worksheet127.xlsx"/><Relationship Id="rId1" Type="http://schemas.openxmlformats.org/officeDocument/2006/relationships/themeOverride" Target="../theme/themeOverride12.xml"/></Relationships>
</file>

<file path=ppt/charts/_rels/chart128.xml.rels><?xml version="1.0" encoding="UTF-8" standalone="yes"?>
<Relationships xmlns="http://schemas.openxmlformats.org/package/2006/relationships"><Relationship Id="rId1" Type="http://schemas.openxmlformats.org/officeDocument/2006/relationships/package" Target="../embeddings/Microsoft_Excel_Worksheet128.xlsx"/></Relationships>
</file>

<file path=ppt/charts/_rels/chart129.xml.rels><?xml version="1.0" encoding="UTF-8" standalone="yes"?>
<Relationships xmlns="http://schemas.openxmlformats.org/package/2006/relationships"><Relationship Id="rId1" Type="http://schemas.openxmlformats.org/officeDocument/2006/relationships/package" Target="../embeddings/Microsoft_Excel_Worksheet129.xlsx"/></Relationships>
</file>

<file path=ppt/charts/_rels/chart130.xml.rels><?xml version="1.0" encoding="UTF-8" standalone="yes"?>
<Relationships xmlns="http://schemas.openxmlformats.org/package/2006/relationships"><Relationship Id="rId1" Type="http://schemas.openxmlformats.org/officeDocument/2006/relationships/package" Target="../embeddings/Microsoft_Excel_Worksheet130.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320-4CB4-8D04-DD93B606B0AC}"/>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58</c:v>
                </c:pt>
                <c:pt idx="1">
                  <c:v>30</c:v>
                </c:pt>
                <c:pt idx="2">
                  <c:v>8</c:v>
                </c:pt>
                <c:pt idx="3">
                  <c:v>3</c:v>
                </c:pt>
                <c:pt idx="4">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36549468520033"/>
          <c:y val="0.21977839027728963"/>
          <c:w val="0.34265443403186774"/>
          <c:h val="0.43505305538019334"/>
        </c:manualLayout>
      </c:layout>
      <c:overlay val="1"/>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38E-4BB0-92DB-0D1CF41E0AD8}"/>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38E-4BB0-92DB-0D1CF41E0AD8}"/>
              </c:ext>
            </c:extLst>
          </c:dPt>
          <c:cat>
            <c:strRef>
              <c:f>Sheet1!$A$2:$A$3</c:f>
              <c:strCache>
                <c:ptCount val="2"/>
                <c:pt idx="0">
                  <c:v>1st Qtr</c:v>
                </c:pt>
                <c:pt idx="1">
                  <c:v>2nd Qtr</c:v>
                </c:pt>
              </c:strCache>
            </c:strRef>
          </c:cat>
          <c:val>
            <c:numRef>
              <c:f>Sheet1!$B$2:$B$3</c:f>
              <c:numCache>
                <c:formatCode>General</c:formatCode>
                <c:ptCount val="2"/>
                <c:pt idx="0">
                  <c:v>67</c:v>
                </c:pt>
                <c:pt idx="1">
                  <c:v>33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38E-4BB0-92DB-0D1CF41E0AD8}"/>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BE9-4A80-9E79-2463094C5DE5}"/>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BE9-4A80-9E79-2463094C5DE5}"/>
              </c:ext>
            </c:extLst>
          </c:dPt>
          <c:cat>
            <c:strRef>
              <c:f>Sheet1!$A$2:$A$3</c:f>
              <c:strCache>
                <c:ptCount val="2"/>
                <c:pt idx="0">
                  <c:v>1st Qtr</c:v>
                </c:pt>
                <c:pt idx="1">
                  <c:v>2nd Qtr</c:v>
                </c:pt>
              </c:strCache>
            </c:strRef>
          </c:cat>
          <c:val>
            <c:numRef>
              <c:f>Sheet1!$B$2:$B$3</c:f>
              <c:numCache>
                <c:formatCode>General</c:formatCode>
                <c:ptCount val="2"/>
                <c:pt idx="0">
                  <c:v>95</c:v>
                </c:pt>
                <c:pt idx="1">
                  <c:v>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BE9-4A80-9E79-2463094C5DE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6BE-48DB-8D68-2D6283D4E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86</c:v>
                </c:pt>
                <c:pt idx="1">
                  <c:v>88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5</c:v>
                </c:pt>
                <c:pt idx="1">
                  <c:v>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35627776"/>
        <c:axId val="35629312"/>
      </c:lineChart>
      <c:catAx>
        <c:axId val="356277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35629312"/>
        <c:crosses val="autoZero"/>
        <c:auto val="1"/>
        <c:lblAlgn val="ctr"/>
        <c:lblOffset val="100"/>
        <c:noMultiLvlLbl val="0"/>
      </c:catAx>
      <c:valAx>
        <c:axId val="356293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356277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2CB-47D0-A077-2F18563449C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BDA-42D5-9BB0-5306E0B5F8B6}"/>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55C-42C1-9D52-2249F093323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SOUND PCN</c:v>
                </c:pt>
                <c:pt idx="4">
                  <c:v>TORQUAY PCN</c:v>
                </c:pt>
                <c:pt idx="5">
                  <c:v>DRAKE MEDICAL ALLIANCE PCN</c:v>
                </c:pt>
                <c:pt idx="6">
                  <c:v>THE COASTAL NETWORK PCN</c:v>
                </c:pt>
                <c:pt idx="7">
                  <c:v>BRIXHAM AND PAIGNTON PCN</c:v>
                </c:pt>
                <c:pt idx="8">
                  <c:v>NORTH DARTMOOR PCN</c:v>
                </c:pt>
                <c:pt idx="9">
                  <c:v>ICS</c:v>
                </c:pt>
                <c:pt idx="10">
                  <c:v>EXETER CITY PCN</c:v>
                </c:pt>
                <c:pt idx="11">
                  <c:v>OUTER EXETER PCN</c:v>
                </c:pt>
                <c:pt idx="12">
                  <c:v>TEMPLER CARE NETWORK PCN</c:v>
                </c:pt>
                <c:pt idx="13">
                  <c:v>WATERSIDE HEALTH NETWORK PCN</c:v>
                </c:pt>
                <c:pt idx="14">
                  <c:v>NEWTON WEST PCN</c:v>
                </c:pt>
                <c:pt idx="15">
                  <c:v>MEWSTONE PCN</c:v>
                </c:pt>
                <c:pt idx="16">
                  <c:v>BAYWIDE PCN</c:v>
                </c:pt>
                <c:pt idx="17">
                  <c:v>TIVERTON PCN</c:v>
                </c:pt>
                <c:pt idx="18">
                  <c:v>EXETER WEST PCN</c:v>
                </c:pt>
                <c:pt idx="19">
                  <c:v>NEXUS (DEVON) PCN</c:v>
                </c:pt>
                <c:pt idx="20">
                  <c:v>WEB PCN</c:v>
                </c:pt>
                <c:pt idx="21">
                  <c:v>BARNSTAPLE ALLIANCE PCN</c:v>
                </c:pt>
                <c:pt idx="22">
                  <c:v>NORTH DEVON COASTAL PCN</c:v>
                </c:pt>
                <c:pt idx="23">
                  <c:v>CULM VALLEY PCN</c:v>
                </c:pt>
                <c:pt idx="24">
                  <c:v>TORRIDGE PCN</c:v>
                </c:pt>
                <c:pt idx="25">
                  <c:v>HONITON/OTTERY/SID VALLEY (HOSMS) PCN</c:v>
                </c:pt>
                <c:pt idx="26">
                  <c:v>SOUTH HAMS PCN</c:v>
                </c:pt>
                <c:pt idx="27">
                  <c:v>MID DEVON HEALTHCARE PCN</c:v>
                </c:pt>
                <c:pt idx="28">
                  <c:v>SOUTH DARTMOOR AND TOTNES PCN</c:v>
                </c:pt>
                <c:pt idx="29">
                  <c:v>WEST DEVON PCN</c:v>
                </c:pt>
                <c:pt idx="30">
                  <c:v>TASC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205-4086-8582-29BAD4A4738C}"/>
            </c:ext>
          </c:extLst>
        </c:ser>
        <c:ser>
          <c:idx val="3"/>
          <c:order val="3"/>
          <c:tx>
            <c:strRef>
              <c:f>Sheet1!$E$1</c:f>
              <c:strCache>
                <c:ptCount val="1"/>
                <c:pt idx="0">
                  <c:v>Column1</c:v>
                </c:pt>
              </c:strCache>
            </c:strRef>
          </c:tx>
          <c:invertIfNegative val="0"/>
          <c:cat>
            <c:strRef>
              <c:f>Sheet1!$A$2:$A$45</c:f>
              <c:strCache>
                <c:ptCount val="31"/>
                <c:pt idx="0">
                  <c:v>MAYFLOWER PCN</c:v>
                </c:pt>
                <c:pt idx="1">
                  <c:v>PATHFIELDS MEDICAL GROUP PCN</c:v>
                </c:pt>
                <c:pt idx="2">
                  <c:v>BEACON MEDICAL GROUP PCN</c:v>
                </c:pt>
                <c:pt idx="3">
                  <c:v>SOUND PCN</c:v>
                </c:pt>
                <c:pt idx="4">
                  <c:v>TORQUAY PCN</c:v>
                </c:pt>
                <c:pt idx="5">
                  <c:v>DRAKE MEDICAL ALLIANCE PCN</c:v>
                </c:pt>
                <c:pt idx="6">
                  <c:v>THE COASTAL NETWORK PCN</c:v>
                </c:pt>
                <c:pt idx="7">
                  <c:v>BRIXHAM AND PAIGNTON PCN</c:v>
                </c:pt>
                <c:pt idx="8">
                  <c:v>NORTH DARTMOOR PCN</c:v>
                </c:pt>
                <c:pt idx="9">
                  <c:v>ICS</c:v>
                </c:pt>
                <c:pt idx="10">
                  <c:v>EXETER CITY PCN</c:v>
                </c:pt>
                <c:pt idx="11">
                  <c:v>OUTER EXETER PCN</c:v>
                </c:pt>
                <c:pt idx="12">
                  <c:v>TEMPLER CARE NETWORK PCN</c:v>
                </c:pt>
                <c:pt idx="13">
                  <c:v>WATERSIDE HEALTH NETWORK PCN</c:v>
                </c:pt>
                <c:pt idx="14">
                  <c:v>NEWTON WEST PCN</c:v>
                </c:pt>
                <c:pt idx="15">
                  <c:v>MEWSTONE PCN</c:v>
                </c:pt>
                <c:pt idx="16">
                  <c:v>BAYWIDE PCN</c:v>
                </c:pt>
                <c:pt idx="17">
                  <c:v>TIVERTON PCN</c:v>
                </c:pt>
                <c:pt idx="18">
                  <c:v>EXETER WEST PCN</c:v>
                </c:pt>
                <c:pt idx="19">
                  <c:v>NEXUS (DEVON) PCN</c:v>
                </c:pt>
                <c:pt idx="20">
                  <c:v>WEB PCN</c:v>
                </c:pt>
                <c:pt idx="21">
                  <c:v>BARNSTAPLE ALLIANCE PCN</c:v>
                </c:pt>
                <c:pt idx="22">
                  <c:v>NORTH DEVON COASTAL PCN</c:v>
                </c:pt>
                <c:pt idx="23">
                  <c:v>CULM VALLEY PCN</c:v>
                </c:pt>
                <c:pt idx="24">
                  <c:v>TORRIDGE PCN</c:v>
                </c:pt>
                <c:pt idx="25">
                  <c:v>HONITON/OTTERY/SID VALLEY (HOSMS) PCN</c:v>
                </c:pt>
                <c:pt idx="26">
                  <c:v>SOUTH HAMS PCN</c:v>
                </c:pt>
                <c:pt idx="27">
                  <c:v>MID DEVON HEALTHCARE PCN</c:v>
                </c:pt>
                <c:pt idx="28">
                  <c:v>SOUTH DARTMOOR AND TOTNES PCN</c:v>
                </c:pt>
                <c:pt idx="29">
                  <c:v>WEST DEVON PCN</c:v>
                </c:pt>
                <c:pt idx="30">
                  <c:v>TASC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205-4086-8582-29BAD4A4738C}"/>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SOUND PCN</c:v>
                </c:pt>
                <c:pt idx="4">
                  <c:v>TORQUAY PCN</c:v>
                </c:pt>
                <c:pt idx="5">
                  <c:v>DRAKE MEDICAL ALLIANCE PCN</c:v>
                </c:pt>
                <c:pt idx="6">
                  <c:v>THE COASTAL NETWORK PCN</c:v>
                </c:pt>
                <c:pt idx="7">
                  <c:v>BRIXHAM AND PAIGNTON PCN</c:v>
                </c:pt>
                <c:pt idx="8">
                  <c:v>NORTH DARTMOOR PCN</c:v>
                </c:pt>
                <c:pt idx="9">
                  <c:v>ICS</c:v>
                </c:pt>
                <c:pt idx="10">
                  <c:v>EXETER CITY PCN</c:v>
                </c:pt>
                <c:pt idx="11">
                  <c:v>OUTER EXETER PCN</c:v>
                </c:pt>
                <c:pt idx="12">
                  <c:v>TEMPLER CARE NETWORK PCN</c:v>
                </c:pt>
                <c:pt idx="13">
                  <c:v>WATERSIDE HEALTH NETWORK PCN</c:v>
                </c:pt>
                <c:pt idx="14">
                  <c:v>NEWTON WEST PCN</c:v>
                </c:pt>
                <c:pt idx="15">
                  <c:v>MEWSTONE PCN</c:v>
                </c:pt>
                <c:pt idx="16">
                  <c:v>BAYWIDE PCN</c:v>
                </c:pt>
                <c:pt idx="17">
                  <c:v>TIVERTON PCN</c:v>
                </c:pt>
                <c:pt idx="18">
                  <c:v>EXETER WEST PCN</c:v>
                </c:pt>
                <c:pt idx="19">
                  <c:v>NEXUS (DEVON) PCN</c:v>
                </c:pt>
                <c:pt idx="20">
                  <c:v>WEB PCN</c:v>
                </c:pt>
                <c:pt idx="21">
                  <c:v>BARNSTAPLE ALLIANCE PCN</c:v>
                </c:pt>
                <c:pt idx="22">
                  <c:v>NORTH DEVON COASTAL PCN</c:v>
                </c:pt>
                <c:pt idx="23">
                  <c:v>CULM VALLEY PCN</c:v>
                </c:pt>
                <c:pt idx="24">
                  <c:v>TORRIDGE PCN</c:v>
                </c:pt>
                <c:pt idx="25">
                  <c:v>HONITON/OTTERY/SID VALLEY (HOSMS) PCN</c:v>
                </c:pt>
                <c:pt idx="26">
                  <c:v>SOUTH HAMS PCN</c:v>
                </c:pt>
                <c:pt idx="27">
                  <c:v>MID DEVON HEALTHCARE PCN</c:v>
                </c:pt>
                <c:pt idx="28">
                  <c:v>SOUTH DARTMOOR AND TOTNES PCN</c:v>
                </c:pt>
                <c:pt idx="29">
                  <c:v>WEST DEVON PCN</c:v>
                </c:pt>
                <c:pt idx="30">
                  <c:v>TASC PCN</c:v>
                </c:pt>
              </c:strCache>
            </c:strRef>
          </c:cat>
          <c:val>
            <c:numRef>
              <c:f>Sheet1!$F$2:$F$45</c:f>
              <c:numCache>
                <c:formatCode>General</c:formatCode>
                <c:ptCount val="44"/>
                <c:pt idx="0">
                  <c:v>0.67</c:v>
                </c:pt>
                <c:pt idx="1">
                  <c:v>0.7</c:v>
                </c:pt>
                <c:pt idx="2">
                  <c:v>0.73</c:v>
                </c:pt>
                <c:pt idx="3">
                  <c:v>0.83</c:v>
                </c:pt>
                <c:pt idx="4">
                  <c:v>0.83</c:v>
                </c:pt>
                <c:pt idx="5">
                  <c:v>0.84</c:v>
                </c:pt>
                <c:pt idx="6">
                  <c:v>0.85</c:v>
                </c:pt>
                <c:pt idx="7">
                  <c:v>0.85</c:v>
                </c:pt>
                <c:pt idx="8">
                  <c:v>0.86</c:v>
                </c:pt>
                <c:pt idx="9">
                  <c:v>0.88</c:v>
                </c:pt>
                <c:pt idx="10">
                  <c:v>0.89</c:v>
                </c:pt>
                <c:pt idx="11">
                  <c:v>0.89</c:v>
                </c:pt>
                <c:pt idx="12">
                  <c:v>0.89</c:v>
                </c:pt>
                <c:pt idx="13">
                  <c:v>0.89</c:v>
                </c:pt>
                <c:pt idx="14">
                  <c:v>0.9</c:v>
                </c:pt>
                <c:pt idx="15">
                  <c:v>0.9</c:v>
                </c:pt>
                <c:pt idx="16">
                  <c:v>0.9</c:v>
                </c:pt>
                <c:pt idx="17">
                  <c:v>0.9</c:v>
                </c:pt>
                <c:pt idx="18">
                  <c:v>0.9</c:v>
                </c:pt>
                <c:pt idx="19">
                  <c:v>0.91</c:v>
                </c:pt>
                <c:pt idx="20">
                  <c:v>0.91</c:v>
                </c:pt>
                <c:pt idx="21">
                  <c:v>0.91</c:v>
                </c:pt>
                <c:pt idx="22">
                  <c:v>0.92</c:v>
                </c:pt>
                <c:pt idx="23">
                  <c:v>0.92</c:v>
                </c:pt>
                <c:pt idx="24">
                  <c:v>0.92</c:v>
                </c:pt>
                <c:pt idx="25">
                  <c:v>0.92</c:v>
                </c:pt>
                <c:pt idx="26">
                  <c:v>0.93</c:v>
                </c:pt>
                <c:pt idx="27">
                  <c:v>0.94</c:v>
                </c:pt>
                <c:pt idx="28">
                  <c:v>0.94</c:v>
                </c:pt>
                <c:pt idx="29">
                  <c:v>0.95</c:v>
                </c:pt>
                <c:pt idx="30">
                  <c:v>0.95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205-4086-8582-29BAD4A4738C}"/>
            </c:ext>
          </c:extLst>
        </c:ser>
        <c:ser>
          <c:idx val="5"/>
          <c:order val="5"/>
          <c:tx>
            <c:strRef>
              <c:f>Sheet1!$G$1</c:f>
              <c:strCache>
                <c:ptCount val="1"/>
                <c:pt idx="0">
                  <c:v>Column3</c:v>
                </c:pt>
              </c:strCache>
            </c:strRef>
          </c:tx>
          <c:invertIfNegative val="0"/>
          <c:cat>
            <c:strRef>
              <c:f>Sheet1!$A$2:$A$45</c:f>
              <c:strCache>
                <c:ptCount val="31"/>
                <c:pt idx="0">
                  <c:v>MAYFLOWER PCN</c:v>
                </c:pt>
                <c:pt idx="1">
                  <c:v>PATHFIELDS MEDICAL GROUP PCN</c:v>
                </c:pt>
                <c:pt idx="2">
                  <c:v>BEACON MEDICAL GROUP PCN</c:v>
                </c:pt>
                <c:pt idx="3">
                  <c:v>SOUND PCN</c:v>
                </c:pt>
                <c:pt idx="4">
                  <c:v>TORQUAY PCN</c:v>
                </c:pt>
                <c:pt idx="5">
                  <c:v>DRAKE MEDICAL ALLIANCE PCN</c:v>
                </c:pt>
                <c:pt idx="6">
                  <c:v>THE COASTAL NETWORK PCN</c:v>
                </c:pt>
                <c:pt idx="7">
                  <c:v>BRIXHAM AND PAIGNTON PCN</c:v>
                </c:pt>
                <c:pt idx="8">
                  <c:v>NORTH DARTMOOR PCN</c:v>
                </c:pt>
                <c:pt idx="9">
                  <c:v>ICS</c:v>
                </c:pt>
                <c:pt idx="10">
                  <c:v>EXETER CITY PCN</c:v>
                </c:pt>
                <c:pt idx="11">
                  <c:v>OUTER EXETER PCN</c:v>
                </c:pt>
                <c:pt idx="12">
                  <c:v>TEMPLER CARE NETWORK PCN</c:v>
                </c:pt>
                <c:pt idx="13">
                  <c:v>WATERSIDE HEALTH NETWORK PCN</c:v>
                </c:pt>
                <c:pt idx="14">
                  <c:v>NEWTON WEST PCN</c:v>
                </c:pt>
                <c:pt idx="15">
                  <c:v>MEWSTONE PCN</c:v>
                </c:pt>
                <c:pt idx="16">
                  <c:v>BAYWIDE PCN</c:v>
                </c:pt>
                <c:pt idx="17">
                  <c:v>TIVERTON PCN</c:v>
                </c:pt>
                <c:pt idx="18">
                  <c:v>EXETER WEST PCN</c:v>
                </c:pt>
                <c:pt idx="19">
                  <c:v>NEXUS (DEVON) PCN</c:v>
                </c:pt>
                <c:pt idx="20">
                  <c:v>WEB PCN</c:v>
                </c:pt>
                <c:pt idx="21">
                  <c:v>BARNSTAPLE ALLIANCE PCN</c:v>
                </c:pt>
                <c:pt idx="22">
                  <c:v>NORTH DEVON COASTAL PCN</c:v>
                </c:pt>
                <c:pt idx="23">
                  <c:v>CULM VALLEY PCN</c:v>
                </c:pt>
                <c:pt idx="24">
                  <c:v>TORRIDGE PCN</c:v>
                </c:pt>
                <c:pt idx="25">
                  <c:v>HONITON/OTTERY/SID VALLEY (HOSMS) PCN</c:v>
                </c:pt>
                <c:pt idx="26">
                  <c:v>SOUTH HAMS PCN</c:v>
                </c:pt>
                <c:pt idx="27">
                  <c:v>MID DEVON HEALTHCARE PCN</c:v>
                </c:pt>
                <c:pt idx="28">
                  <c:v>SOUTH DARTMOOR AND TOTNES PCN</c:v>
                </c:pt>
                <c:pt idx="29">
                  <c:v>WEST DEVON PCN</c:v>
                </c:pt>
                <c:pt idx="30">
                  <c:v>TASC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205-4086-8582-29BAD4A4738C}"/>
            </c:ext>
          </c:extLst>
        </c:ser>
        <c:ser>
          <c:idx val="6"/>
          <c:order val="6"/>
          <c:tx>
            <c:strRef>
              <c:f>Sheet1!$H$1</c:f>
              <c:strCache>
                <c:ptCount val="1"/>
                <c:pt idx="0">
                  <c:v>Column4</c:v>
                </c:pt>
              </c:strCache>
            </c:strRef>
          </c:tx>
          <c:invertIfNegative val="0"/>
          <c:cat>
            <c:strRef>
              <c:f>Sheet1!$A$2:$A$45</c:f>
              <c:strCache>
                <c:ptCount val="31"/>
                <c:pt idx="0">
                  <c:v>MAYFLOWER PCN</c:v>
                </c:pt>
                <c:pt idx="1">
                  <c:v>PATHFIELDS MEDICAL GROUP PCN</c:v>
                </c:pt>
                <c:pt idx="2">
                  <c:v>BEACON MEDICAL GROUP PCN</c:v>
                </c:pt>
                <c:pt idx="3">
                  <c:v>SOUND PCN</c:v>
                </c:pt>
                <c:pt idx="4">
                  <c:v>TORQUAY PCN</c:v>
                </c:pt>
                <c:pt idx="5">
                  <c:v>DRAKE MEDICAL ALLIANCE PCN</c:v>
                </c:pt>
                <c:pt idx="6">
                  <c:v>THE COASTAL NETWORK PCN</c:v>
                </c:pt>
                <c:pt idx="7">
                  <c:v>BRIXHAM AND PAIGNTON PCN</c:v>
                </c:pt>
                <c:pt idx="8">
                  <c:v>NORTH DARTMOOR PCN</c:v>
                </c:pt>
                <c:pt idx="9">
                  <c:v>ICS</c:v>
                </c:pt>
                <c:pt idx="10">
                  <c:v>EXETER CITY PCN</c:v>
                </c:pt>
                <c:pt idx="11">
                  <c:v>OUTER EXETER PCN</c:v>
                </c:pt>
                <c:pt idx="12">
                  <c:v>TEMPLER CARE NETWORK PCN</c:v>
                </c:pt>
                <c:pt idx="13">
                  <c:v>WATERSIDE HEALTH NETWORK PCN</c:v>
                </c:pt>
                <c:pt idx="14">
                  <c:v>NEWTON WEST PCN</c:v>
                </c:pt>
                <c:pt idx="15">
                  <c:v>MEWSTONE PCN</c:v>
                </c:pt>
                <c:pt idx="16">
                  <c:v>BAYWIDE PCN</c:v>
                </c:pt>
                <c:pt idx="17">
                  <c:v>TIVERTON PCN</c:v>
                </c:pt>
                <c:pt idx="18">
                  <c:v>EXETER WEST PCN</c:v>
                </c:pt>
                <c:pt idx="19">
                  <c:v>NEXUS (DEVON) PCN</c:v>
                </c:pt>
                <c:pt idx="20">
                  <c:v>WEB PCN</c:v>
                </c:pt>
                <c:pt idx="21">
                  <c:v>BARNSTAPLE ALLIANCE PCN</c:v>
                </c:pt>
                <c:pt idx="22">
                  <c:v>NORTH DEVON COASTAL PCN</c:v>
                </c:pt>
                <c:pt idx="23">
                  <c:v>CULM VALLEY PCN</c:v>
                </c:pt>
                <c:pt idx="24">
                  <c:v>TORRIDGE PCN</c:v>
                </c:pt>
                <c:pt idx="25">
                  <c:v>HONITON/OTTERY/SID VALLEY (HOSMS) PCN</c:v>
                </c:pt>
                <c:pt idx="26">
                  <c:v>SOUTH HAMS PCN</c:v>
                </c:pt>
                <c:pt idx="27">
                  <c:v>MID DEVON HEALTHCARE PCN</c:v>
                </c:pt>
                <c:pt idx="28">
                  <c:v>SOUTH DARTMOOR AND TOTNES PCN</c:v>
                </c:pt>
                <c:pt idx="29">
                  <c:v>WEST DEVON PCN</c:v>
                </c:pt>
                <c:pt idx="30">
                  <c:v>TASC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205-4086-8582-29BAD4A4738C}"/>
            </c:ext>
          </c:extLst>
        </c:ser>
        <c:dLbls>
          <c:showLegendKey val="0"/>
          <c:showVal val="0"/>
          <c:showCatName val="0"/>
          <c:showSerName val="0"/>
          <c:showPercent val="0"/>
          <c:showBubbleSize val="0"/>
        </c:dLbls>
        <c:gapWidth val="500"/>
        <c:axId val="36213120"/>
        <c:axId val="3620723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PATHFIELDS MEDICAL GROUP PCN</c:v>
                </c:pt>
                <c:pt idx="2">
                  <c:v>BEACON MEDICAL GROUP PCN</c:v>
                </c:pt>
                <c:pt idx="3">
                  <c:v>SOUND PCN</c:v>
                </c:pt>
                <c:pt idx="4">
                  <c:v>TORQUAY PCN</c:v>
                </c:pt>
                <c:pt idx="5">
                  <c:v>DRAKE MEDICAL ALLIANCE PCN</c:v>
                </c:pt>
                <c:pt idx="6">
                  <c:v>THE COASTAL NETWORK PCN</c:v>
                </c:pt>
                <c:pt idx="7">
                  <c:v>BRIXHAM AND PAIGNTON PCN</c:v>
                </c:pt>
                <c:pt idx="8">
                  <c:v>NORTH DARTMOOR PCN</c:v>
                </c:pt>
                <c:pt idx="9">
                  <c:v>ICS</c:v>
                </c:pt>
                <c:pt idx="10">
                  <c:v>EXETER CITY PCN</c:v>
                </c:pt>
                <c:pt idx="11">
                  <c:v>OUTER EXETER PCN</c:v>
                </c:pt>
                <c:pt idx="12">
                  <c:v>TEMPLER CARE NETWORK PCN</c:v>
                </c:pt>
                <c:pt idx="13">
                  <c:v>WATERSIDE HEALTH NETWORK PCN</c:v>
                </c:pt>
                <c:pt idx="14">
                  <c:v>NEWTON WEST PCN</c:v>
                </c:pt>
                <c:pt idx="15">
                  <c:v>MEWSTONE PCN</c:v>
                </c:pt>
                <c:pt idx="16">
                  <c:v>BAYWIDE PCN</c:v>
                </c:pt>
                <c:pt idx="17">
                  <c:v>TIVERTON PCN</c:v>
                </c:pt>
                <c:pt idx="18">
                  <c:v>EXETER WEST PCN</c:v>
                </c:pt>
                <c:pt idx="19">
                  <c:v>NEXUS (DEVON) PCN</c:v>
                </c:pt>
                <c:pt idx="20">
                  <c:v>WEB PCN</c:v>
                </c:pt>
                <c:pt idx="21">
                  <c:v>BARNSTAPLE ALLIANCE PCN</c:v>
                </c:pt>
                <c:pt idx="22">
                  <c:v>NORTH DEVON COASTAL PCN</c:v>
                </c:pt>
                <c:pt idx="23">
                  <c:v>CULM VALLEY PCN</c:v>
                </c:pt>
                <c:pt idx="24">
                  <c:v>TORRIDGE PCN</c:v>
                </c:pt>
                <c:pt idx="25">
                  <c:v>HONITON/OTTERY/SID VALLEY (HOSMS) PCN</c:v>
                </c:pt>
                <c:pt idx="26">
                  <c:v>SOUTH HAMS PCN</c:v>
                </c:pt>
                <c:pt idx="27">
                  <c:v>MID DEVON HEALTHCARE PCN</c:v>
                </c:pt>
                <c:pt idx="28">
                  <c:v>SOUTH DARTMOOR AND TOTNES PCN</c:v>
                </c:pt>
                <c:pt idx="29">
                  <c:v>WEST DEVON PCN</c:v>
                </c:pt>
                <c:pt idx="30">
                  <c:v>TASC PCN</c:v>
                </c:pt>
              </c:strCache>
            </c:strRef>
          </c:cat>
          <c:val>
            <c:numRef>
              <c:f>Sheet1!$B$2:$B$45</c:f>
              <c:numCache>
                <c:formatCode>0%</c:formatCode>
                <c:ptCount val="44"/>
                <c:pt idx="0">
                  <c:v>0.83</c:v>
                </c:pt>
                <c:pt idx="1">
                  <c:v>0.83</c:v>
                </c:pt>
                <c:pt idx="2">
                  <c:v>0.83</c:v>
                </c:pt>
                <c:pt idx="3">
                  <c:v>0.83</c:v>
                </c:pt>
                <c:pt idx="4">
                  <c:v>0.83</c:v>
                </c:pt>
                <c:pt idx="5">
                  <c:v>0.83</c:v>
                </c:pt>
                <c:pt idx="6">
                  <c:v>0.83</c:v>
                </c:pt>
                <c:pt idx="7">
                  <c:v>0.83</c:v>
                </c:pt>
                <c:pt idx="8">
                  <c:v>0.83</c:v>
                </c:pt>
                <c:pt idx="9">
                  <c:v>0.83</c:v>
                </c:pt>
                <c:pt idx="10">
                  <c:v>0.83</c:v>
                </c:pt>
                <c:pt idx="11">
                  <c:v>0.83</c:v>
                </c:pt>
                <c:pt idx="12">
                  <c:v>0.83</c:v>
                </c:pt>
                <c:pt idx="13">
                  <c:v>0.83</c:v>
                </c:pt>
                <c:pt idx="14">
                  <c:v>0.83</c:v>
                </c:pt>
                <c:pt idx="15">
                  <c:v>0.83</c:v>
                </c:pt>
                <c:pt idx="16">
                  <c:v>0.83</c:v>
                </c:pt>
                <c:pt idx="17">
                  <c:v>0.83</c:v>
                </c:pt>
                <c:pt idx="18">
                  <c:v>0.83</c:v>
                </c:pt>
                <c:pt idx="19">
                  <c:v>0.83</c:v>
                </c:pt>
                <c:pt idx="20">
                  <c:v>0.83</c:v>
                </c:pt>
                <c:pt idx="21">
                  <c:v>0.83</c:v>
                </c:pt>
                <c:pt idx="22">
                  <c:v>0.83</c:v>
                </c:pt>
                <c:pt idx="23">
                  <c:v>0.83</c:v>
                </c:pt>
                <c:pt idx="24">
                  <c:v>0.83</c:v>
                </c:pt>
                <c:pt idx="25">
                  <c:v>0.83</c:v>
                </c:pt>
                <c:pt idx="26">
                  <c:v>0.83</c:v>
                </c:pt>
                <c:pt idx="27">
                  <c:v>0.83</c:v>
                </c:pt>
                <c:pt idx="28">
                  <c:v>0.83</c:v>
                </c:pt>
                <c:pt idx="29">
                  <c:v>0.83</c:v>
                </c:pt>
                <c:pt idx="30">
                  <c:v>0.83</c:v>
                </c:pt>
                <c:pt idx="31">
                  <c:v>0.83</c:v>
                </c:pt>
                <c:pt idx="32">
                  <c:v>0.83</c:v>
                </c:pt>
                <c:pt idx="33">
                  <c:v>0.83</c:v>
                </c:pt>
                <c:pt idx="34">
                  <c:v>0.83</c:v>
                </c:pt>
                <c:pt idx="35">
                  <c:v>0.83</c:v>
                </c:pt>
                <c:pt idx="36">
                  <c:v>0.83</c:v>
                </c:pt>
                <c:pt idx="37">
                  <c:v>0.83</c:v>
                </c:pt>
                <c:pt idx="38">
                  <c:v>0.83</c:v>
                </c:pt>
                <c:pt idx="39">
                  <c:v>0.83</c:v>
                </c:pt>
                <c:pt idx="40">
                  <c:v>0.83</c:v>
                </c:pt>
                <c:pt idx="41">
                  <c:v>0.83</c:v>
                </c:pt>
                <c:pt idx="42">
                  <c:v>0.83</c:v>
                </c:pt>
                <c:pt idx="43">
                  <c:v>0.83</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205-4086-8582-29BAD4A4738C}"/>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205-4086-8582-29BAD4A4738C}"/>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205-4086-8582-29BAD4A4738C}"/>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205-4086-8582-29BAD4A4738C}"/>
              </c:ext>
            </c:extLst>
          </c:dPt>
          <c:cat>
            <c:strRef>
              <c:f>Sheet1!$A$2:$A$45</c:f>
              <c:strCache>
                <c:ptCount val="31"/>
                <c:pt idx="0">
                  <c:v>MAYFLOWER PCN</c:v>
                </c:pt>
                <c:pt idx="1">
                  <c:v>PATHFIELDS MEDICAL GROUP PCN</c:v>
                </c:pt>
                <c:pt idx="2">
                  <c:v>BEACON MEDICAL GROUP PCN</c:v>
                </c:pt>
                <c:pt idx="3">
                  <c:v>SOUND PCN</c:v>
                </c:pt>
                <c:pt idx="4">
                  <c:v>TORQUAY PCN</c:v>
                </c:pt>
                <c:pt idx="5">
                  <c:v>DRAKE MEDICAL ALLIANCE PCN</c:v>
                </c:pt>
                <c:pt idx="6">
                  <c:v>THE COASTAL NETWORK PCN</c:v>
                </c:pt>
                <c:pt idx="7">
                  <c:v>BRIXHAM AND PAIGNTON PCN</c:v>
                </c:pt>
                <c:pt idx="8">
                  <c:v>NORTH DARTMOOR PCN</c:v>
                </c:pt>
                <c:pt idx="9">
                  <c:v>ICS</c:v>
                </c:pt>
                <c:pt idx="10">
                  <c:v>EXETER CITY PCN</c:v>
                </c:pt>
                <c:pt idx="11">
                  <c:v>OUTER EXETER PCN</c:v>
                </c:pt>
                <c:pt idx="12">
                  <c:v>TEMPLER CARE NETWORK PCN</c:v>
                </c:pt>
                <c:pt idx="13">
                  <c:v>WATERSIDE HEALTH NETWORK PCN</c:v>
                </c:pt>
                <c:pt idx="14">
                  <c:v>NEWTON WEST PCN</c:v>
                </c:pt>
                <c:pt idx="15">
                  <c:v>MEWSTONE PCN</c:v>
                </c:pt>
                <c:pt idx="16">
                  <c:v>BAYWIDE PCN</c:v>
                </c:pt>
                <c:pt idx="17">
                  <c:v>TIVERTON PCN</c:v>
                </c:pt>
                <c:pt idx="18">
                  <c:v>EXETER WEST PCN</c:v>
                </c:pt>
                <c:pt idx="19">
                  <c:v>NEXUS (DEVON) PCN</c:v>
                </c:pt>
                <c:pt idx="20">
                  <c:v>WEB PCN</c:v>
                </c:pt>
                <c:pt idx="21">
                  <c:v>BARNSTAPLE ALLIANCE PCN</c:v>
                </c:pt>
                <c:pt idx="22">
                  <c:v>NORTH DEVON COASTAL PCN</c:v>
                </c:pt>
                <c:pt idx="23">
                  <c:v>CULM VALLEY PCN</c:v>
                </c:pt>
                <c:pt idx="24">
                  <c:v>TORRIDGE PCN</c:v>
                </c:pt>
                <c:pt idx="25">
                  <c:v>HONITON/OTTERY/SID VALLEY (HOSMS) PCN</c:v>
                </c:pt>
                <c:pt idx="26">
                  <c:v>SOUTH HAMS PCN</c:v>
                </c:pt>
                <c:pt idx="27">
                  <c:v>MID DEVON HEALTHCARE PCN</c:v>
                </c:pt>
                <c:pt idx="28">
                  <c:v>SOUTH DARTMOOR AND TOTNES PCN</c:v>
                </c:pt>
                <c:pt idx="29">
                  <c:v>WEST DEVON PCN</c:v>
                </c:pt>
                <c:pt idx="30">
                  <c:v>TASC PCN</c:v>
                </c:pt>
              </c:strCache>
            </c:strRef>
          </c:cat>
          <c:val>
            <c:numRef>
              <c:f>Sheet1!$C$2:$C$45</c:f>
              <c:numCache>
                <c:formatCode>0%</c:formatCode>
                <c:ptCount val="44"/>
                <c:pt idx="0">
                  <c:v>0.67</c:v>
                </c:pt>
                <c:pt idx="1">
                  <c:v>0.7</c:v>
                </c:pt>
                <c:pt idx="2">
                  <c:v>0.73</c:v>
                </c:pt>
                <c:pt idx="3">
                  <c:v>0.83</c:v>
                </c:pt>
                <c:pt idx="4">
                  <c:v>0.83</c:v>
                </c:pt>
                <c:pt idx="5">
                  <c:v>0.84</c:v>
                </c:pt>
                <c:pt idx="6">
                  <c:v>0.85</c:v>
                </c:pt>
                <c:pt idx="7">
                  <c:v>0.85</c:v>
                </c:pt>
                <c:pt idx="8">
                  <c:v>0.86</c:v>
                </c:pt>
                <c:pt idx="9">
                  <c:v>-10</c:v>
                </c:pt>
                <c:pt idx="10">
                  <c:v>0.89</c:v>
                </c:pt>
                <c:pt idx="11">
                  <c:v>0.89</c:v>
                </c:pt>
                <c:pt idx="12">
                  <c:v>0.89</c:v>
                </c:pt>
                <c:pt idx="13">
                  <c:v>0.89</c:v>
                </c:pt>
                <c:pt idx="14">
                  <c:v>0.9</c:v>
                </c:pt>
                <c:pt idx="15">
                  <c:v>0.9</c:v>
                </c:pt>
                <c:pt idx="16">
                  <c:v>0.9</c:v>
                </c:pt>
                <c:pt idx="17">
                  <c:v>0.9</c:v>
                </c:pt>
                <c:pt idx="18">
                  <c:v>0.9</c:v>
                </c:pt>
                <c:pt idx="19">
                  <c:v>0.91</c:v>
                </c:pt>
                <c:pt idx="20">
                  <c:v>0.91</c:v>
                </c:pt>
                <c:pt idx="21">
                  <c:v>0.91</c:v>
                </c:pt>
                <c:pt idx="22">
                  <c:v>0.92</c:v>
                </c:pt>
                <c:pt idx="23">
                  <c:v>0.92</c:v>
                </c:pt>
                <c:pt idx="24">
                  <c:v>0.92</c:v>
                </c:pt>
                <c:pt idx="25">
                  <c:v>0.92</c:v>
                </c:pt>
                <c:pt idx="26">
                  <c:v>0.93</c:v>
                </c:pt>
                <c:pt idx="27">
                  <c:v>0.94</c:v>
                </c:pt>
                <c:pt idx="28">
                  <c:v>0.94</c:v>
                </c:pt>
                <c:pt idx="29">
                  <c:v>0.95</c:v>
                </c:pt>
                <c:pt idx="30">
                  <c:v>0.95</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205-4086-8582-29BAD4A4738C}"/>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0.88</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205-4086-8582-29BAD4A4738C}"/>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205-4086-8582-29BAD4A4738C}"/>
            </c:ext>
          </c:extLst>
        </c:ser>
        <c:dLbls>
          <c:showLegendKey val="0"/>
          <c:showVal val="0"/>
          <c:showCatName val="0"/>
          <c:showSerName val="0"/>
          <c:showPercent val="0"/>
          <c:showBubbleSize val="0"/>
        </c:dLbls>
        <c:marker val="1"/>
        <c:smooth val="0"/>
        <c:axId val="36194944"/>
        <c:axId val="36205696"/>
      </c:lineChart>
      <c:catAx>
        <c:axId val="36194944"/>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36205696"/>
        <c:crosses val="autoZero"/>
        <c:auto val="1"/>
        <c:lblAlgn val="ctr"/>
        <c:lblOffset val="100"/>
        <c:noMultiLvlLbl val="0"/>
      </c:catAx>
      <c:valAx>
        <c:axId val="3620569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36194944"/>
        <c:crosses val="autoZero"/>
        <c:crossBetween val="between"/>
      </c:valAx>
      <c:valAx>
        <c:axId val="36207232"/>
        <c:scaling>
          <c:orientation val="minMax"/>
          <c:max val="1"/>
          <c:min val="0"/>
        </c:scaling>
        <c:delete val="0"/>
        <c:axPos val="r"/>
        <c:numFmt formatCode="0%" sourceLinked="1"/>
        <c:majorTickMark val="none"/>
        <c:minorTickMark val="none"/>
        <c:tickLblPos val="none"/>
        <c:spPr>
          <a:ln>
            <a:noFill/>
          </a:ln>
        </c:spPr>
        <c:crossAx val="36213120"/>
        <c:crosses val="max"/>
        <c:crossBetween val="between"/>
      </c:valAx>
      <c:catAx>
        <c:axId val="36213120"/>
        <c:scaling>
          <c:orientation val="minMax"/>
        </c:scaling>
        <c:delete val="1"/>
        <c:axPos val="b"/>
        <c:numFmt formatCode="General" sourceLinked="1"/>
        <c:majorTickMark val="out"/>
        <c:minorTickMark val="none"/>
        <c:tickLblPos val="nextTo"/>
        <c:crossAx val="3620723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EF49-4679-A67E-5C83747965C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EF49-4679-A67E-5C83747965C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EF49-4679-A67E-5C83747965C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EF49-4679-A67E-5C83747965C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EF49-4679-A67E-5C83747965C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EF49-4679-A67E-5C83747965C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EF49-4679-A67E-5C83747965C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25</c:v>
                </c:pt>
                <c:pt idx="1">
                  <c:v>49</c:v>
                </c:pt>
                <c:pt idx="2">
                  <c:v>17</c:v>
                </c:pt>
                <c:pt idx="3">
                  <c:v>9</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EF49-4679-A67E-5C83747965C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172-40A3-AB9A-551291177BA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0CC-40DF-94EB-52455776B055}"/>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0CC-40DF-94EB-52455776B055}"/>
              </c:ext>
            </c:extLst>
          </c:dPt>
          <c:cat>
            <c:strRef>
              <c:f>Sheet1!$A$2:$A$3</c:f>
              <c:strCache>
                <c:ptCount val="2"/>
                <c:pt idx="0">
                  <c:v>1st Qtr</c:v>
                </c:pt>
                <c:pt idx="1">
                  <c:v>2nd Qtr</c:v>
                </c:pt>
              </c:strCache>
            </c:strRef>
          </c:cat>
          <c:val>
            <c:numRef>
              <c:f>Sheet1!$B$2:$B$3</c:f>
              <c:numCache>
                <c:formatCode>General</c:formatCode>
                <c:ptCount val="2"/>
                <c:pt idx="0">
                  <c:v>30</c:v>
                </c:pt>
                <c:pt idx="1">
                  <c:v>70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0CC-40DF-94EB-52455776B055}"/>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DF13-4707-8D5D-F8E61FA61F3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DF13-4707-8D5D-F8E61FA61F33}"/>
              </c:ext>
            </c:extLst>
          </c:dPt>
          <c:cat>
            <c:strRef>
              <c:f>Sheet1!$A$2:$A$3</c:f>
              <c:strCache>
                <c:ptCount val="2"/>
                <c:pt idx="0">
                  <c:v>1st Qtr</c:v>
                </c:pt>
                <c:pt idx="1">
                  <c:v>2nd Qtr</c:v>
                </c:pt>
              </c:strCache>
            </c:strRef>
          </c:cat>
          <c:val>
            <c:numRef>
              <c:f>Sheet1!$B$2:$B$3</c:f>
              <c:numCache>
                <c:formatCode>General</c:formatCode>
                <c:ptCount val="2"/>
                <c:pt idx="0">
                  <c:v>94</c:v>
                </c:pt>
                <c:pt idx="1">
                  <c:v>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DF13-4707-8D5D-F8E61FA61F3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25-4CB7-9319-F19A172FB82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060-4583-9E21-ED965BF3712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28</c:v>
                </c:pt>
                <c:pt idx="1">
                  <c:v>26</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1821696"/>
        <c:axId val="81823232"/>
      </c:lineChart>
      <c:catAx>
        <c:axId val="8182169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1823232"/>
        <c:crosses val="autoZero"/>
        <c:auto val="1"/>
        <c:lblAlgn val="ctr"/>
        <c:lblOffset val="100"/>
        <c:noMultiLvlLbl val="0"/>
      </c:catAx>
      <c:valAx>
        <c:axId val="8182323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182169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BRIXHAM AND PAIGNTON PCN</c:v>
                </c:pt>
                <c:pt idx="4">
                  <c:v>TORQUAY PCN</c:v>
                </c:pt>
                <c:pt idx="5">
                  <c:v>EXETER WEST PCN</c:v>
                </c:pt>
                <c:pt idx="6">
                  <c:v>DRAKE MEDICAL ALLIANCE PCN</c:v>
                </c:pt>
                <c:pt idx="7">
                  <c:v>SOUND PCN</c:v>
                </c:pt>
                <c:pt idx="8">
                  <c:v>HONITON/OTTERY/SID VALLEY (HOSMS) PCN</c:v>
                </c:pt>
                <c:pt idx="9">
                  <c:v>TIVERTON PCN</c:v>
                </c:pt>
                <c:pt idx="10">
                  <c:v>ICS</c:v>
                </c:pt>
                <c:pt idx="11">
                  <c:v>NORTH DARTMOOR PCN</c:v>
                </c:pt>
                <c:pt idx="12">
                  <c:v>NORTH DEVON COASTAL PCN</c:v>
                </c:pt>
                <c:pt idx="13">
                  <c:v>BAYWIDE PCN</c:v>
                </c:pt>
                <c:pt idx="14">
                  <c:v>WATERSIDE HEALTH NETWORK PCN</c:v>
                </c:pt>
                <c:pt idx="15">
                  <c:v>MEWSTONE PCN</c:v>
                </c:pt>
                <c:pt idx="16">
                  <c:v>EXETER CITY PCN</c:v>
                </c:pt>
                <c:pt idx="17">
                  <c:v>OUTER EXETER PCN</c:v>
                </c:pt>
                <c:pt idx="18">
                  <c:v>BARNSTAPLE ALLIANCE PCN</c:v>
                </c:pt>
                <c:pt idx="19">
                  <c:v>TEMPLER CARE NETWORK PCN</c:v>
                </c:pt>
                <c:pt idx="20">
                  <c:v>NEWTON WEST PCN</c:v>
                </c:pt>
                <c:pt idx="21">
                  <c:v>THE COASTAL NETWORK PCN</c:v>
                </c:pt>
                <c:pt idx="22">
                  <c:v>WEB PCN</c:v>
                </c:pt>
                <c:pt idx="23">
                  <c:v>NEXUS (DEVON) PCN</c:v>
                </c:pt>
                <c:pt idx="24">
                  <c:v>TORRIDGE PCN</c:v>
                </c:pt>
                <c:pt idx="25">
                  <c:v>CULM VALLEY PCN</c:v>
                </c:pt>
                <c:pt idx="26">
                  <c:v>MID DEVON HEALTHCARE PCN</c:v>
                </c:pt>
                <c:pt idx="27">
                  <c:v>SOUTH HAMS PCN</c:v>
                </c:pt>
                <c:pt idx="28">
                  <c:v>SOUTH DARTMOOR AND TOTNES PCN</c:v>
                </c:pt>
                <c:pt idx="29">
                  <c:v>TASC PCN</c:v>
                </c:pt>
                <c:pt idx="30">
                  <c:v>WEST DEVON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36-4707-993B-0E42FBB23393}"/>
            </c:ext>
          </c:extLst>
        </c:ser>
        <c:ser>
          <c:idx val="3"/>
          <c:order val="3"/>
          <c:tx>
            <c:strRef>
              <c:f>Sheet1!$E$1</c:f>
              <c:strCache>
                <c:ptCount val="1"/>
                <c:pt idx="0">
                  <c:v>Column1</c:v>
                </c:pt>
              </c:strCache>
            </c:strRef>
          </c:tx>
          <c:invertIfNegative val="0"/>
          <c:cat>
            <c:strRef>
              <c:f>Sheet1!$A$2:$A$45</c:f>
              <c:strCache>
                <c:ptCount val="31"/>
                <c:pt idx="0">
                  <c:v>MAYFLOWER PCN</c:v>
                </c:pt>
                <c:pt idx="1">
                  <c:v>PATHFIELDS MEDICAL GROUP PCN</c:v>
                </c:pt>
                <c:pt idx="2">
                  <c:v>BEACON MEDICAL GROUP PCN</c:v>
                </c:pt>
                <c:pt idx="3">
                  <c:v>BRIXHAM AND PAIGNTON PCN</c:v>
                </c:pt>
                <c:pt idx="4">
                  <c:v>TORQUAY PCN</c:v>
                </c:pt>
                <c:pt idx="5">
                  <c:v>EXETER WEST PCN</c:v>
                </c:pt>
                <c:pt idx="6">
                  <c:v>DRAKE MEDICAL ALLIANCE PCN</c:v>
                </c:pt>
                <c:pt idx="7">
                  <c:v>SOUND PCN</c:v>
                </c:pt>
                <c:pt idx="8">
                  <c:v>HONITON/OTTERY/SID VALLEY (HOSMS) PCN</c:v>
                </c:pt>
                <c:pt idx="9">
                  <c:v>TIVERTON PCN</c:v>
                </c:pt>
                <c:pt idx="10">
                  <c:v>ICS</c:v>
                </c:pt>
                <c:pt idx="11">
                  <c:v>NORTH DARTMOOR PCN</c:v>
                </c:pt>
                <c:pt idx="12">
                  <c:v>NORTH DEVON COASTAL PCN</c:v>
                </c:pt>
                <c:pt idx="13">
                  <c:v>BAYWIDE PCN</c:v>
                </c:pt>
                <c:pt idx="14">
                  <c:v>WATERSIDE HEALTH NETWORK PCN</c:v>
                </c:pt>
                <c:pt idx="15">
                  <c:v>MEWSTONE PCN</c:v>
                </c:pt>
                <c:pt idx="16">
                  <c:v>EXETER CITY PCN</c:v>
                </c:pt>
                <c:pt idx="17">
                  <c:v>OUTER EXETER PCN</c:v>
                </c:pt>
                <c:pt idx="18">
                  <c:v>BARNSTAPLE ALLIANCE PCN</c:v>
                </c:pt>
                <c:pt idx="19">
                  <c:v>TEMPLER CARE NETWORK PCN</c:v>
                </c:pt>
                <c:pt idx="20">
                  <c:v>NEWTON WEST PCN</c:v>
                </c:pt>
                <c:pt idx="21">
                  <c:v>THE COASTAL NETWORK PCN</c:v>
                </c:pt>
                <c:pt idx="22">
                  <c:v>WEB PCN</c:v>
                </c:pt>
                <c:pt idx="23">
                  <c:v>NEXUS (DEVON) PCN</c:v>
                </c:pt>
                <c:pt idx="24">
                  <c:v>TORRIDGE PCN</c:v>
                </c:pt>
                <c:pt idx="25">
                  <c:v>CULM VALLEY PCN</c:v>
                </c:pt>
                <c:pt idx="26">
                  <c:v>MID DEVON HEALTHCARE PCN</c:v>
                </c:pt>
                <c:pt idx="27">
                  <c:v>SOUTH HAMS PCN</c:v>
                </c:pt>
                <c:pt idx="28">
                  <c:v>SOUTH DARTMOOR AND TOTNES PCN</c:v>
                </c:pt>
                <c:pt idx="29">
                  <c:v>TASC PCN</c:v>
                </c:pt>
                <c:pt idx="30">
                  <c:v>WEST DEVON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F36-4707-993B-0E42FBB233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BRIXHAM AND PAIGNTON PCN</c:v>
                </c:pt>
                <c:pt idx="4">
                  <c:v>TORQUAY PCN</c:v>
                </c:pt>
                <c:pt idx="5">
                  <c:v>EXETER WEST PCN</c:v>
                </c:pt>
                <c:pt idx="6">
                  <c:v>DRAKE MEDICAL ALLIANCE PCN</c:v>
                </c:pt>
                <c:pt idx="7">
                  <c:v>SOUND PCN</c:v>
                </c:pt>
                <c:pt idx="8">
                  <c:v>HONITON/OTTERY/SID VALLEY (HOSMS) PCN</c:v>
                </c:pt>
                <c:pt idx="9">
                  <c:v>TIVERTON PCN</c:v>
                </c:pt>
                <c:pt idx="10">
                  <c:v>ICS</c:v>
                </c:pt>
                <c:pt idx="11">
                  <c:v>NORTH DARTMOOR PCN</c:v>
                </c:pt>
                <c:pt idx="12">
                  <c:v>NORTH DEVON COASTAL PCN</c:v>
                </c:pt>
                <c:pt idx="13">
                  <c:v>BAYWIDE PCN</c:v>
                </c:pt>
                <c:pt idx="14">
                  <c:v>WATERSIDE HEALTH NETWORK PCN</c:v>
                </c:pt>
                <c:pt idx="15">
                  <c:v>MEWSTONE PCN</c:v>
                </c:pt>
                <c:pt idx="16">
                  <c:v>EXETER CITY PCN</c:v>
                </c:pt>
                <c:pt idx="17">
                  <c:v>OUTER EXETER PCN</c:v>
                </c:pt>
                <c:pt idx="18">
                  <c:v>BARNSTAPLE ALLIANCE PCN</c:v>
                </c:pt>
                <c:pt idx="19">
                  <c:v>TEMPLER CARE NETWORK PCN</c:v>
                </c:pt>
                <c:pt idx="20">
                  <c:v>NEWTON WEST PCN</c:v>
                </c:pt>
                <c:pt idx="21">
                  <c:v>THE COASTAL NETWORK PCN</c:v>
                </c:pt>
                <c:pt idx="22">
                  <c:v>WEB PCN</c:v>
                </c:pt>
                <c:pt idx="23">
                  <c:v>NEXUS (DEVON) PCN</c:v>
                </c:pt>
                <c:pt idx="24">
                  <c:v>TORRIDGE PCN</c:v>
                </c:pt>
                <c:pt idx="25">
                  <c:v>CULM VALLEY PCN</c:v>
                </c:pt>
                <c:pt idx="26">
                  <c:v>MID DEVON HEALTHCARE PCN</c:v>
                </c:pt>
                <c:pt idx="27">
                  <c:v>SOUTH HAMS PCN</c:v>
                </c:pt>
                <c:pt idx="28">
                  <c:v>SOUTH DARTMOOR AND TOTNES PCN</c:v>
                </c:pt>
                <c:pt idx="29">
                  <c:v>TASC PCN</c:v>
                </c:pt>
                <c:pt idx="30">
                  <c:v>WEST DEVON PCN</c:v>
                </c:pt>
              </c:strCache>
            </c:strRef>
          </c:cat>
          <c:val>
            <c:numRef>
              <c:f>Sheet1!$F$2:$F$45</c:f>
              <c:numCache>
                <c:formatCode>General</c:formatCode>
                <c:ptCount val="44"/>
                <c:pt idx="0">
                  <c:v>0.3</c:v>
                </c:pt>
                <c:pt idx="1">
                  <c:v>0.3</c:v>
                </c:pt>
                <c:pt idx="2">
                  <c:v>0.31</c:v>
                </c:pt>
                <c:pt idx="3">
                  <c:v>0.56999999999999995</c:v>
                </c:pt>
                <c:pt idx="4">
                  <c:v>0.6</c:v>
                </c:pt>
                <c:pt idx="5">
                  <c:v>0.63</c:v>
                </c:pt>
                <c:pt idx="6">
                  <c:v>0.65</c:v>
                </c:pt>
                <c:pt idx="7">
                  <c:v>0.65</c:v>
                </c:pt>
                <c:pt idx="8">
                  <c:v>0.67</c:v>
                </c:pt>
                <c:pt idx="9">
                  <c:v>0.7</c:v>
                </c:pt>
                <c:pt idx="10">
                  <c:v>0.74</c:v>
                </c:pt>
                <c:pt idx="11">
                  <c:v>0.75</c:v>
                </c:pt>
                <c:pt idx="12">
                  <c:v>0.76</c:v>
                </c:pt>
                <c:pt idx="13">
                  <c:v>0.76</c:v>
                </c:pt>
                <c:pt idx="14">
                  <c:v>0.76</c:v>
                </c:pt>
                <c:pt idx="15">
                  <c:v>0.77</c:v>
                </c:pt>
                <c:pt idx="16">
                  <c:v>0.8</c:v>
                </c:pt>
                <c:pt idx="17">
                  <c:v>0.8</c:v>
                </c:pt>
                <c:pt idx="18">
                  <c:v>0.8</c:v>
                </c:pt>
                <c:pt idx="19">
                  <c:v>0.8</c:v>
                </c:pt>
                <c:pt idx="20">
                  <c:v>0.83</c:v>
                </c:pt>
                <c:pt idx="21">
                  <c:v>0.84</c:v>
                </c:pt>
                <c:pt idx="22">
                  <c:v>0.86</c:v>
                </c:pt>
                <c:pt idx="23">
                  <c:v>0.87</c:v>
                </c:pt>
                <c:pt idx="24">
                  <c:v>0.88</c:v>
                </c:pt>
                <c:pt idx="25">
                  <c:v>0.9</c:v>
                </c:pt>
                <c:pt idx="26">
                  <c:v>0.91</c:v>
                </c:pt>
                <c:pt idx="27">
                  <c:v>0.91</c:v>
                </c:pt>
                <c:pt idx="28">
                  <c:v>0.92</c:v>
                </c:pt>
                <c:pt idx="29">
                  <c:v>0.92</c:v>
                </c:pt>
                <c:pt idx="30">
                  <c:v>0.94</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BF36-4707-993B-0E42FBB23393}"/>
            </c:ext>
          </c:extLst>
        </c:ser>
        <c:ser>
          <c:idx val="5"/>
          <c:order val="5"/>
          <c:tx>
            <c:strRef>
              <c:f>Sheet1!$G$1</c:f>
              <c:strCache>
                <c:ptCount val="1"/>
                <c:pt idx="0">
                  <c:v>Column3</c:v>
                </c:pt>
              </c:strCache>
            </c:strRef>
          </c:tx>
          <c:invertIfNegative val="0"/>
          <c:cat>
            <c:strRef>
              <c:f>Sheet1!$A$2:$A$45</c:f>
              <c:strCache>
                <c:ptCount val="31"/>
                <c:pt idx="0">
                  <c:v>MAYFLOWER PCN</c:v>
                </c:pt>
                <c:pt idx="1">
                  <c:v>PATHFIELDS MEDICAL GROUP PCN</c:v>
                </c:pt>
                <c:pt idx="2">
                  <c:v>BEACON MEDICAL GROUP PCN</c:v>
                </c:pt>
                <c:pt idx="3">
                  <c:v>BRIXHAM AND PAIGNTON PCN</c:v>
                </c:pt>
                <c:pt idx="4">
                  <c:v>TORQUAY PCN</c:v>
                </c:pt>
                <c:pt idx="5">
                  <c:v>EXETER WEST PCN</c:v>
                </c:pt>
                <c:pt idx="6">
                  <c:v>DRAKE MEDICAL ALLIANCE PCN</c:v>
                </c:pt>
                <c:pt idx="7">
                  <c:v>SOUND PCN</c:v>
                </c:pt>
                <c:pt idx="8">
                  <c:v>HONITON/OTTERY/SID VALLEY (HOSMS) PCN</c:v>
                </c:pt>
                <c:pt idx="9">
                  <c:v>TIVERTON PCN</c:v>
                </c:pt>
                <c:pt idx="10">
                  <c:v>ICS</c:v>
                </c:pt>
                <c:pt idx="11">
                  <c:v>NORTH DARTMOOR PCN</c:v>
                </c:pt>
                <c:pt idx="12">
                  <c:v>NORTH DEVON COASTAL PCN</c:v>
                </c:pt>
                <c:pt idx="13">
                  <c:v>BAYWIDE PCN</c:v>
                </c:pt>
                <c:pt idx="14">
                  <c:v>WATERSIDE HEALTH NETWORK PCN</c:v>
                </c:pt>
                <c:pt idx="15">
                  <c:v>MEWSTONE PCN</c:v>
                </c:pt>
                <c:pt idx="16">
                  <c:v>EXETER CITY PCN</c:v>
                </c:pt>
                <c:pt idx="17">
                  <c:v>OUTER EXETER PCN</c:v>
                </c:pt>
                <c:pt idx="18">
                  <c:v>BARNSTAPLE ALLIANCE PCN</c:v>
                </c:pt>
                <c:pt idx="19">
                  <c:v>TEMPLER CARE NETWORK PCN</c:v>
                </c:pt>
                <c:pt idx="20">
                  <c:v>NEWTON WEST PCN</c:v>
                </c:pt>
                <c:pt idx="21">
                  <c:v>THE COASTAL NETWORK PCN</c:v>
                </c:pt>
                <c:pt idx="22">
                  <c:v>WEB PCN</c:v>
                </c:pt>
                <c:pt idx="23">
                  <c:v>NEXUS (DEVON) PCN</c:v>
                </c:pt>
                <c:pt idx="24">
                  <c:v>TORRIDGE PCN</c:v>
                </c:pt>
                <c:pt idx="25">
                  <c:v>CULM VALLEY PCN</c:v>
                </c:pt>
                <c:pt idx="26">
                  <c:v>MID DEVON HEALTHCARE PCN</c:v>
                </c:pt>
                <c:pt idx="27">
                  <c:v>SOUTH HAMS PCN</c:v>
                </c:pt>
                <c:pt idx="28">
                  <c:v>SOUTH DARTMOOR AND TOTNES PCN</c:v>
                </c:pt>
                <c:pt idx="29">
                  <c:v>TASC PCN</c:v>
                </c:pt>
                <c:pt idx="30">
                  <c:v>WEST DEVON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F36-4707-993B-0E42FBB23393}"/>
            </c:ext>
          </c:extLst>
        </c:ser>
        <c:ser>
          <c:idx val="6"/>
          <c:order val="6"/>
          <c:tx>
            <c:strRef>
              <c:f>Sheet1!$H$1</c:f>
              <c:strCache>
                <c:ptCount val="1"/>
                <c:pt idx="0">
                  <c:v>Column4</c:v>
                </c:pt>
              </c:strCache>
            </c:strRef>
          </c:tx>
          <c:invertIfNegative val="0"/>
          <c:cat>
            <c:strRef>
              <c:f>Sheet1!$A$2:$A$45</c:f>
              <c:strCache>
                <c:ptCount val="31"/>
                <c:pt idx="0">
                  <c:v>MAYFLOWER PCN</c:v>
                </c:pt>
                <c:pt idx="1">
                  <c:v>PATHFIELDS MEDICAL GROUP PCN</c:v>
                </c:pt>
                <c:pt idx="2">
                  <c:v>BEACON MEDICAL GROUP PCN</c:v>
                </c:pt>
                <c:pt idx="3">
                  <c:v>BRIXHAM AND PAIGNTON PCN</c:v>
                </c:pt>
                <c:pt idx="4">
                  <c:v>TORQUAY PCN</c:v>
                </c:pt>
                <c:pt idx="5">
                  <c:v>EXETER WEST PCN</c:v>
                </c:pt>
                <c:pt idx="6">
                  <c:v>DRAKE MEDICAL ALLIANCE PCN</c:v>
                </c:pt>
                <c:pt idx="7">
                  <c:v>SOUND PCN</c:v>
                </c:pt>
                <c:pt idx="8">
                  <c:v>HONITON/OTTERY/SID VALLEY (HOSMS) PCN</c:v>
                </c:pt>
                <c:pt idx="9">
                  <c:v>TIVERTON PCN</c:v>
                </c:pt>
                <c:pt idx="10">
                  <c:v>ICS</c:v>
                </c:pt>
                <c:pt idx="11">
                  <c:v>NORTH DARTMOOR PCN</c:v>
                </c:pt>
                <c:pt idx="12">
                  <c:v>NORTH DEVON COASTAL PCN</c:v>
                </c:pt>
                <c:pt idx="13">
                  <c:v>BAYWIDE PCN</c:v>
                </c:pt>
                <c:pt idx="14">
                  <c:v>WATERSIDE HEALTH NETWORK PCN</c:v>
                </c:pt>
                <c:pt idx="15">
                  <c:v>MEWSTONE PCN</c:v>
                </c:pt>
                <c:pt idx="16">
                  <c:v>EXETER CITY PCN</c:v>
                </c:pt>
                <c:pt idx="17">
                  <c:v>OUTER EXETER PCN</c:v>
                </c:pt>
                <c:pt idx="18">
                  <c:v>BARNSTAPLE ALLIANCE PCN</c:v>
                </c:pt>
                <c:pt idx="19">
                  <c:v>TEMPLER CARE NETWORK PCN</c:v>
                </c:pt>
                <c:pt idx="20">
                  <c:v>NEWTON WEST PCN</c:v>
                </c:pt>
                <c:pt idx="21">
                  <c:v>THE COASTAL NETWORK PCN</c:v>
                </c:pt>
                <c:pt idx="22">
                  <c:v>WEB PCN</c:v>
                </c:pt>
                <c:pt idx="23">
                  <c:v>NEXUS (DEVON) PCN</c:v>
                </c:pt>
                <c:pt idx="24">
                  <c:v>TORRIDGE PCN</c:v>
                </c:pt>
                <c:pt idx="25">
                  <c:v>CULM VALLEY PCN</c:v>
                </c:pt>
                <c:pt idx="26">
                  <c:v>MID DEVON HEALTHCARE PCN</c:v>
                </c:pt>
                <c:pt idx="27">
                  <c:v>SOUTH HAMS PCN</c:v>
                </c:pt>
                <c:pt idx="28">
                  <c:v>SOUTH DARTMOOR AND TOTNES PCN</c:v>
                </c:pt>
                <c:pt idx="29">
                  <c:v>TASC PCN</c:v>
                </c:pt>
                <c:pt idx="30">
                  <c:v>WEST DEVON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F36-4707-993B-0E42FBB23393}"/>
            </c:ext>
          </c:extLst>
        </c:ser>
        <c:dLbls>
          <c:showLegendKey val="0"/>
          <c:showVal val="0"/>
          <c:showCatName val="0"/>
          <c:showSerName val="0"/>
          <c:showPercent val="0"/>
          <c:showBubbleSize val="0"/>
        </c:dLbls>
        <c:gapWidth val="500"/>
        <c:axId val="82334464"/>
        <c:axId val="8233267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PATHFIELDS MEDICAL GROUP PCN</c:v>
                </c:pt>
                <c:pt idx="2">
                  <c:v>BEACON MEDICAL GROUP PCN</c:v>
                </c:pt>
                <c:pt idx="3">
                  <c:v>BRIXHAM AND PAIGNTON PCN</c:v>
                </c:pt>
                <c:pt idx="4">
                  <c:v>TORQUAY PCN</c:v>
                </c:pt>
                <c:pt idx="5">
                  <c:v>EXETER WEST PCN</c:v>
                </c:pt>
                <c:pt idx="6">
                  <c:v>DRAKE MEDICAL ALLIANCE PCN</c:v>
                </c:pt>
                <c:pt idx="7">
                  <c:v>SOUND PCN</c:v>
                </c:pt>
                <c:pt idx="8">
                  <c:v>HONITON/OTTERY/SID VALLEY (HOSMS) PCN</c:v>
                </c:pt>
                <c:pt idx="9">
                  <c:v>TIVERTON PCN</c:v>
                </c:pt>
                <c:pt idx="10">
                  <c:v>ICS</c:v>
                </c:pt>
                <c:pt idx="11">
                  <c:v>NORTH DARTMOOR PCN</c:v>
                </c:pt>
                <c:pt idx="12">
                  <c:v>NORTH DEVON COASTAL PCN</c:v>
                </c:pt>
                <c:pt idx="13">
                  <c:v>BAYWIDE PCN</c:v>
                </c:pt>
                <c:pt idx="14">
                  <c:v>WATERSIDE HEALTH NETWORK PCN</c:v>
                </c:pt>
                <c:pt idx="15">
                  <c:v>MEWSTONE PCN</c:v>
                </c:pt>
                <c:pt idx="16">
                  <c:v>EXETER CITY PCN</c:v>
                </c:pt>
                <c:pt idx="17">
                  <c:v>OUTER EXETER PCN</c:v>
                </c:pt>
                <c:pt idx="18">
                  <c:v>BARNSTAPLE ALLIANCE PCN</c:v>
                </c:pt>
                <c:pt idx="19">
                  <c:v>TEMPLER CARE NETWORK PCN</c:v>
                </c:pt>
                <c:pt idx="20">
                  <c:v>NEWTON WEST PCN</c:v>
                </c:pt>
                <c:pt idx="21">
                  <c:v>THE COASTAL NETWORK PCN</c:v>
                </c:pt>
                <c:pt idx="22">
                  <c:v>WEB PCN</c:v>
                </c:pt>
                <c:pt idx="23">
                  <c:v>NEXUS (DEVON) PCN</c:v>
                </c:pt>
                <c:pt idx="24">
                  <c:v>TORRIDGE PCN</c:v>
                </c:pt>
                <c:pt idx="25">
                  <c:v>CULM VALLEY PCN</c:v>
                </c:pt>
                <c:pt idx="26">
                  <c:v>MID DEVON HEALTHCARE PCN</c:v>
                </c:pt>
                <c:pt idx="27">
                  <c:v>SOUTH HAMS PCN</c:v>
                </c:pt>
                <c:pt idx="28">
                  <c:v>SOUTH DARTMOOR AND TOTNES PCN</c:v>
                </c:pt>
                <c:pt idx="29">
                  <c:v>TASC PCN</c:v>
                </c:pt>
                <c:pt idx="30">
                  <c:v>WEST DEVON PCN</c:v>
                </c:pt>
              </c:strCache>
            </c:strRef>
          </c:cat>
          <c:val>
            <c:numRef>
              <c:f>Sheet1!$B$2:$B$45</c:f>
              <c:numCache>
                <c:formatCode>0%</c:formatCode>
                <c:ptCount val="44"/>
                <c:pt idx="0">
                  <c:v>0.68</c:v>
                </c:pt>
                <c:pt idx="1">
                  <c:v>0.68</c:v>
                </c:pt>
                <c:pt idx="2">
                  <c:v>0.68</c:v>
                </c:pt>
                <c:pt idx="3">
                  <c:v>0.68</c:v>
                </c:pt>
                <c:pt idx="4">
                  <c:v>0.68</c:v>
                </c:pt>
                <c:pt idx="5">
                  <c:v>0.68</c:v>
                </c:pt>
                <c:pt idx="6">
                  <c:v>0.68</c:v>
                </c:pt>
                <c:pt idx="7">
                  <c:v>0.68</c:v>
                </c:pt>
                <c:pt idx="8">
                  <c:v>0.68</c:v>
                </c:pt>
                <c:pt idx="9">
                  <c:v>0.68</c:v>
                </c:pt>
                <c:pt idx="10">
                  <c:v>0.68</c:v>
                </c:pt>
                <c:pt idx="11">
                  <c:v>0.68</c:v>
                </c:pt>
                <c:pt idx="12">
                  <c:v>0.68</c:v>
                </c:pt>
                <c:pt idx="13">
                  <c:v>0.68</c:v>
                </c:pt>
                <c:pt idx="14">
                  <c:v>0.68</c:v>
                </c:pt>
                <c:pt idx="15">
                  <c:v>0.68</c:v>
                </c:pt>
                <c:pt idx="16">
                  <c:v>0.68</c:v>
                </c:pt>
                <c:pt idx="17">
                  <c:v>0.68</c:v>
                </c:pt>
                <c:pt idx="18">
                  <c:v>0.68</c:v>
                </c:pt>
                <c:pt idx="19">
                  <c:v>0.68</c:v>
                </c:pt>
                <c:pt idx="20">
                  <c:v>0.68</c:v>
                </c:pt>
                <c:pt idx="21">
                  <c:v>0.68</c:v>
                </c:pt>
                <c:pt idx="22">
                  <c:v>0.68</c:v>
                </c:pt>
                <c:pt idx="23">
                  <c:v>0.68</c:v>
                </c:pt>
                <c:pt idx="24">
                  <c:v>0.68</c:v>
                </c:pt>
                <c:pt idx="25">
                  <c:v>0.68</c:v>
                </c:pt>
                <c:pt idx="26">
                  <c:v>0.68</c:v>
                </c:pt>
                <c:pt idx="27">
                  <c:v>0.68</c:v>
                </c:pt>
                <c:pt idx="28">
                  <c:v>0.68</c:v>
                </c:pt>
                <c:pt idx="29">
                  <c:v>0.68</c:v>
                </c:pt>
                <c:pt idx="30">
                  <c:v>0.68</c:v>
                </c:pt>
                <c:pt idx="31">
                  <c:v>0.68</c:v>
                </c:pt>
                <c:pt idx="32">
                  <c:v>0.68</c:v>
                </c:pt>
                <c:pt idx="33">
                  <c:v>0.68</c:v>
                </c:pt>
                <c:pt idx="34">
                  <c:v>0.68</c:v>
                </c:pt>
                <c:pt idx="35">
                  <c:v>0.68</c:v>
                </c:pt>
                <c:pt idx="36">
                  <c:v>0.68</c:v>
                </c:pt>
                <c:pt idx="37">
                  <c:v>0.68</c:v>
                </c:pt>
                <c:pt idx="38">
                  <c:v>0.68</c:v>
                </c:pt>
                <c:pt idx="39">
                  <c:v>0.68</c:v>
                </c:pt>
                <c:pt idx="40">
                  <c:v>0.68</c:v>
                </c:pt>
                <c:pt idx="41">
                  <c:v>0.68</c:v>
                </c:pt>
                <c:pt idx="42">
                  <c:v>0.68</c:v>
                </c:pt>
                <c:pt idx="43">
                  <c:v>0.68</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BF36-4707-993B-0E42FBB233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BF36-4707-993B-0E42FBB233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BF36-4707-993B-0E42FBB233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BF36-4707-993B-0E42FBB23393}"/>
              </c:ext>
            </c:extLst>
          </c:dPt>
          <c:cat>
            <c:strRef>
              <c:f>Sheet1!$A$2:$A$45</c:f>
              <c:strCache>
                <c:ptCount val="31"/>
                <c:pt idx="0">
                  <c:v>MAYFLOWER PCN</c:v>
                </c:pt>
                <c:pt idx="1">
                  <c:v>PATHFIELDS MEDICAL GROUP PCN</c:v>
                </c:pt>
                <c:pt idx="2">
                  <c:v>BEACON MEDICAL GROUP PCN</c:v>
                </c:pt>
                <c:pt idx="3">
                  <c:v>BRIXHAM AND PAIGNTON PCN</c:v>
                </c:pt>
                <c:pt idx="4">
                  <c:v>TORQUAY PCN</c:v>
                </c:pt>
                <c:pt idx="5">
                  <c:v>EXETER WEST PCN</c:v>
                </c:pt>
                <c:pt idx="6">
                  <c:v>DRAKE MEDICAL ALLIANCE PCN</c:v>
                </c:pt>
                <c:pt idx="7">
                  <c:v>SOUND PCN</c:v>
                </c:pt>
                <c:pt idx="8">
                  <c:v>HONITON/OTTERY/SID VALLEY (HOSMS) PCN</c:v>
                </c:pt>
                <c:pt idx="9">
                  <c:v>TIVERTON PCN</c:v>
                </c:pt>
                <c:pt idx="10">
                  <c:v>ICS</c:v>
                </c:pt>
                <c:pt idx="11">
                  <c:v>NORTH DARTMOOR PCN</c:v>
                </c:pt>
                <c:pt idx="12">
                  <c:v>NORTH DEVON COASTAL PCN</c:v>
                </c:pt>
                <c:pt idx="13">
                  <c:v>BAYWIDE PCN</c:v>
                </c:pt>
                <c:pt idx="14">
                  <c:v>WATERSIDE HEALTH NETWORK PCN</c:v>
                </c:pt>
                <c:pt idx="15">
                  <c:v>MEWSTONE PCN</c:v>
                </c:pt>
                <c:pt idx="16">
                  <c:v>EXETER CITY PCN</c:v>
                </c:pt>
                <c:pt idx="17">
                  <c:v>OUTER EXETER PCN</c:v>
                </c:pt>
                <c:pt idx="18">
                  <c:v>BARNSTAPLE ALLIANCE PCN</c:v>
                </c:pt>
                <c:pt idx="19">
                  <c:v>TEMPLER CARE NETWORK PCN</c:v>
                </c:pt>
                <c:pt idx="20">
                  <c:v>NEWTON WEST PCN</c:v>
                </c:pt>
                <c:pt idx="21">
                  <c:v>THE COASTAL NETWORK PCN</c:v>
                </c:pt>
                <c:pt idx="22">
                  <c:v>WEB PCN</c:v>
                </c:pt>
                <c:pt idx="23">
                  <c:v>NEXUS (DEVON) PCN</c:v>
                </c:pt>
                <c:pt idx="24">
                  <c:v>TORRIDGE PCN</c:v>
                </c:pt>
                <c:pt idx="25">
                  <c:v>CULM VALLEY PCN</c:v>
                </c:pt>
                <c:pt idx="26">
                  <c:v>MID DEVON HEALTHCARE PCN</c:v>
                </c:pt>
                <c:pt idx="27">
                  <c:v>SOUTH HAMS PCN</c:v>
                </c:pt>
                <c:pt idx="28">
                  <c:v>SOUTH DARTMOOR AND TOTNES PCN</c:v>
                </c:pt>
                <c:pt idx="29">
                  <c:v>TASC PCN</c:v>
                </c:pt>
                <c:pt idx="30">
                  <c:v>WEST DEVON PCN</c:v>
                </c:pt>
              </c:strCache>
            </c:strRef>
          </c:cat>
          <c:val>
            <c:numRef>
              <c:f>Sheet1!$C$2:$C$45</c:f>
              <c:numCache>
                <c:formatCode>0%</c:formatCode>
                <c:ptCount val="44"/>
                <c:pt idx="0">
                  <c:v>0.3</c:v>
                </c:pt>
                <c:pt idx="1">
                  <c:v>0.3</c:v>
                </c:pt>
                <c:pt idx="2">
                  <c:v>0.31</c:v>
                </c:pt>
                <c:pt idx="3">
                  <c:v>0.56999999999999995</c:v>
                </c:pt>
                <c:pt idx="4">
                  <c:v>0.6</c:v>
                </c:pt>
                <c:pt idx="5">
                  <c:v>0.63</c:v>
                </c:pt>
                <c:pt idx="6">
                  <c:v>0.65</c:v>
                </c:pt>
                <c:pt idx="7">
                  <c:v>0.65</c:v>
                </c:pt>
                <c:pt idx="8">
                  <c:v>0.67</c:v>
                </c:pt>
                <c:pt idx="9">
                  <c:v>0.7</c:v>
                </c:pt>
                <c:pt idx="10">
                  <c:v>-10</c:v>
                </c:pt>
                <c:pt idx="11">
                  <c:v>0.75</c:v>
                </c:pt>
                <c:pt idx="12">
                  <c:v>0.76</c:v>
                </c:pt>
                <c:pt idx="13">
                  <c:v>0.76</c:v>
                </c:pt>
                <c:pt idx="14">
                  <c:v>0.76</c:v>
                </c:pt>
                <c:pt idx="15">
                  <c:v>0.77</c:v>
                </c:pt>
                <c:pt idx="16">
                  <c:v>0.8</c:v>
                </c:pt>
                <c:pt idx="17">
                  <c:v>0.8</c:v>
                </c:pt>
                <c:pt idx="18">
                  <c:v>0.8</c:v>
                </c:pt>
                <c:pt idx="19">
                  <c:v>0.8</c:v>
                </c:pt>
                <c:pt idx="20">
                  <c:v>0.83</c:v>
                </c:pt>
                <c:pt idx="21">
                  <c:v>0.84</c:v>
                </c:pt>
                <c:pt idx="22">
                  <c:v>0.86</c:v>
                </c:pt>
                <c:pt idx="23">
                  <c:v>0.87</c:v>
                </c:pt>
                <c:pt idx="24">
                  <c:v>0.88</c:v>
                </c:pt>
                <c:pt idx="25">
                  <c:v>0.9</c:v>
                </c:pt>
                <c:pt idx="26">
                  <c:v>0.91</c:v>
                </c:pt>
                <c:pt idx="27">
                  <c:v>0.91</c:v>
                </c:pt>
                <c:pt idx="28">
                  <c:v>0.92</c:v>
                </c:pt>
                <c:pt idx="29">
                  <c:v>0.92</c:v>
                </c:pt>
                <c:pt idx="30">
                  <c:v>0.94</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BF36-4707-993B-0E42FBB233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0.74</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BF36-4707-993B-0E42FBB233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BF36-4707-993B-0E42FBB23393}"/>
            </c:ext>
          </c:extLst>
        </c:ser>
        <c:dLbls>
          <c:showLegendKey val="0"/>
          <c:showVal val="0"/>
          <c:showCatName val="0"/>
          <c:showSerName val="0"/>
          <c:showPercent val="0"/>
          <c:showBubbleSize val="0"/>
        </c:dLbls>
        <c:marker val="1"/>
        <c:smooth val="0"/>
        <c:axId val="82328576"/>
        <c:axId val="82331136"/>
      </c:lineChart>
      <c:catAx>
        <c:axId val="82328576"/>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82331136"/>
        <c:crosses val="autoZero"/>
        <c:auto val="1"/>
        <c:lblAlgn val="ctr"/>
        <c:lblOffset val="100"/>
        <c:noMultiLvlLbl val="0"/>
      </c:catAx>
      <c:valAx>
        <c:axId val="8233113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82328576"/>
        <c:crosses val="autoZero"/>
        <c:crossBetween val="between"/>
      </c:valAx>
      <c:valAx>
        <c:axId val="82332672"/>
        <c:scaling>
          <c:orientation val="minMax"/>
          <c:max val="1"/>
          <c:min val="0"/>
        </c:scaling>
        <c:delete val="0"/>
        <c:axPos val="r"/>
        <c:numFmt formatCode="0%" sourceLinked="1"/>
        <c:majorTickMark val="none"/>
        <c:minorTickMark val="none"/>
        <c:tickLblPos val="none"/>
        <c:spPr>
          <a:ln>
            <a:noFill/>
          </a:ln>
        </c:spPr>
        <c:crossAx val="82334464"/>
        <c:crosses val="max"/>
        <c:crossBetween val="between"/>
      </c:valAx>
      <c:catAx>
        <c:axId val="82334464"/>
        <c:scaling>
          <c:orientation val="minMax"/>
        </c:scaling>
        <c:delete val="1"/>
        <c:axPos val="b"/>
        <c:numFmt formatCode="General" sourceLinked="1"/>
        <c:majorTickMark val="out"/>
        <c:minorTickMark val="none"/>
        <c:tickLblPos val="nextTo"/>
        <c:crossAx val="8233267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962-4AD6-A703-EC8BF04BFA7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B8B-4F4D-B3E5-5712F6D87911}"/>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B8B-4F4D-B3E5-5712F6D87911}"/>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B8B-4F4D-B3E5-5712F6D87911}"/>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B8B-4F4D-B3E5-5712F6D87911}"/>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B8B-4F4D-B3E5-5712F6D87911}"/>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B8B-4F4D-B3E5-5712F6D87911}"/>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2B8B-4F4D-B3E5-5712F6D87911}"/>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helpful</c:v>
                </c:pt>
                <c:pt idx="1">
                  <c:v>Fairly helpful</c:v>
                </c:pt>
                <c:pt idx="2">
                  <c:v>Not very helpful</c:v>
                </c:pt>
                <c:pt idx="3">
                  <c:v>Not at all helpful</c:v>
                </c:pt>
              </c:strCache>
            </c:strRef>
          </c:cat>
          <c:val>
            <c:numRef>
              <c:f>Sheet1!$B$2:$B$5</c:f>
              <c:numCache>
                <c:formatCode>General</c:formatCode>
                <c:ptCount val="4"/>
                <c:pt idx="0">
                  <c:v>51</c:v>
                </c:pt>
                <c:pt idx="1">
                  <c:v>41</c:v>
                </c:pt>
                <c:pt idx="2">
                  <c:v>6</c:v>
                </c:pt>
                <c:pt idx="3">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B8B-4F4D-B3E5-5712F6D87911}"/>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245798073844233"/>
          <c:y val="0.2239147253722097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7F4-4284-BD93-2BA81AF259E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7F4-4284-BD93-2BA81AF259E9}"/>
              </c:ext>
            </c:extLst>
          </c:dPt>
          <c:cat>
            <c:strRef>
              <c:f>Sheet1!$A$2:$A$3</c:f>
              <c:strCache>
                <c:ptCount val="2"/>
                <c:pt idx="0">
                  <c:v>1st Qtr</c:v>
                </c:pt>
                <c:pt idx="1">
                  <c:v>2nd Qtr</c:v>
                </c:pt>
              </c:strCache>
            </c:strRef>
          </c:cat>
          <c:val>
            <c:numRef>
              <c:f>Sheet1!$B$2:$B$3</c:f>
              <c:numCache>
                <c:formatCode>General</c:formatCode>
                <c:ptCount val="2"/>
                <c:pt idx="0">
                  <c:v>77</c:v>
                </c:pt>
                <c:pt idx="1">
                  <c:v>23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7F4-4284-BD93-2BA81AF259E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61EC-498F-9B3E-5D1DEFE25D7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61EC-498F-9B3E-5D1DEFE25D73}"/>
              </c:ext>
            </c:extLst>
          </c:dPt>
          <c:cat>
            <c:strRef>
              <c:f>Sheet1!$A$2:$A$3</c:f>
              <c:strCache>
                <c:ptCount val="2"/>
                <c:pt idx="0">
                  <c:v>1st Qtr</c:v>
                </c:pt>
                <c:pt idx="1">
                  <c:v>2nd Qtr</c:v>
                </c:pt>
              </c:strCache>
            </c:strRef>
          </c:cat>
          <c:val>
            <c:numRef>
              <c:f>Sheet1!$B$2:$B$3</c:f>
              <c:numCache>
                <c:formatCode>General</c:formatCode>
                <c:ptCount val="2"/>
                <c:pt idx="0">
                  <c:v>98</c:v>
                </c:pt>
                <c:pt idx="1">
                  <c:v>2</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61EC-498F-9B3E-5D1DEFE25D7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52-4132-B077-1DBF9B21B3E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F2F-4623-A99B-83DD234AF1C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922-4178-9EE6-2968DD96A16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Helpful</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92</c:v>
                </c:pt>
                <c:pt idx="1">
                  <c:v>92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Not helpful</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8</c:v>
                </c:pt>
                <c:pt idx="1">
                  <c:v>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89748224"/>
        <c:axId val="89749760"/>
      </c:lineChart>
      <c:catAx>
        <c:axId val="897482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89749760"/>
        <c:crosses val="autoZero"/>
        <c:auto val="1"/>
        <c:lblAlgn val="ctr"/>
        <c:lblOffset val="100"/>
        <c:noMultiLvlLbl val="0"/>
      </c:catAx>
      <c:valAx>
        <c:axId val="897497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897482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SOUND PCN</c:v>
                </c:pt>
                <c:pt idx="4">
                  <c:v>TORQUAY PCN</c:v>
                </c:pt>
                <c:pt idx="5">
                  <c:v>THE COASTAL NETWORK PCN</c:v>
                </c:pt>
                <c:pt idx="6">
                  <c:v>DRAKE MEDICAL ALLIANCE PCN</c:v>
                </c:pt>
                <c:pt idx="7">
                  <c:v>NORTH DEVON COASTAL PCN</c:v>
                </c:pt>
                <c:pt idx="8">
                  <c:v>WATERSIDE HEALTH NETWORK PCN</c:v>
                </c:pt>
                <c:pt idx="9">
                  <c:v>BRIXHAM AND PAIGNTON PCN</c:v>
                </c:pt>
                <c:pt idx="10">
                  <c:v>ICS</c:v>
                </c:pt>
                <c:pt idx="11">
                  <c:v>EXETER CITY PCN</c:v>
                </c:pt>
                <c:pt idx="12">
                  <c:v>OUTER EXETER PCN</c:v>
                </c:pt>
                <c:pt idx="13">
                  <c:v>NEWTON WEST PCN</c:v>
                </c:pt>
                <c:pt idx="14">
                  <c:v>TEMPLER CARE NETWORK PCN</c:v>
                </c:pt>
                <c:pt idx="15">
                  <c:v>CULM VALLEY PCN</c:v>
                </c:pt>
                <c:pt idx="16">
                  <c:v>BARNSTAPLE ALLIANCE PCN</c:v>
                </c:pt>
                <c:pt idx="17">
                  <c:v>TIVERTON PCN</c:v>
                </c:pt>
                <c:pt idx="18">
                  <c:v>MEWSTONE PCN</c:v>
                </c:pt>
                <c:pt idx="19">
                  <c:v>HONITON/OTTERY/SID VALLEY (HOSMS) PCN</c:v>
                </c:pt>
                <c:pt idx="20">
                  <c:v>NEXUS (DEVON) PCN</c:v>
                </c:pt>
                <c:pt idx="21">
                  <c:v>BAYWIDE PCN</c:v>
                </c:pt>
                <c:pt idx="22">
                  <c:v>TORRIDGE PCN</c:v>
                </c:pt>
                <c:pt idx="23">
                  <c:v>EXETER WEST PCN</c:v>
                </c:pt>
                <c:pt idx="24">
                  <c:v>WEB PCN</c:v>
                </c:pt>
                <c:pt idx="25">
                  <c:v>MID DEVON HEALTHCARE PCN</c:v>
                </c:pt>
                <c:pt idx="26">
                  <c:v>SOUTH HAMS PCN</c:v>
                </c:pt>
                <c:pt idx="27">
                  <c:v>TASC PCN</c:v>
                </c:pt>
                <c:pt idx="28">
                  <c:v>WEST DEVON PCN</c:v>
                </c:pt>
                <c:pt idx="29">
                  <c:v>NORTH DARTMOOR PCN</c:v>
                </c:pt>
                <c:pt idx="30">
                  <c:v>SOUTH DARTMOOR AND TOTNES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F09-4F02-BA13-BD22460DB64F}"/>
            </c:ext>
          </c:extLst>
        </c:ser>
        <c:ser>
          <c:idx val="3"/>
          <c:order val="3"/>
          <c:tx>
            <c:strRef>
              <c:f>Sheet1!$E$1</c:f>
              <c:strCache>
                <c:ptCount val="1"/>
                <c:pt idx="0">
                  <c:v>Column1</c:v>
                </c:pt>
              </c:strCache>
            </c:strRef>
          </c:tx>
          <c:invertIfNegative val="0"/>
          <c:cat>
            <c:strRef>
              <c:f>Sheet1!$A$2:$A$45</c:f>
              <c:strCache>
                <c:ptCount val="31"/>
                <c:pt idx="0">
                  <c:v>MAYFLOWER PCN</c:v>
                </c:pt>
                <c:pt idx="1">
                  <c:v>PATHFIELDS MEDICAL GROUP PCN</c:v>
                </c:pt>
                <c:pt idx="2">
                  <c:v>BEACON MEDICAL GROUP PCN</c:v>
                </c:pt>
                <c:pt idx="3">
                  <c:v>SOUND PCN</c:v>
                </c:pt>
                <c:pt idx="4">
                  <c:v>TORQUAY PCN</c:v>
                </c:pt>
                <c:pt idx="5">
                  <c:v>THE COASTAL NETWORK PCN</c:v>
                </c:pt>
                <c:pt idx="6">
                  <c:v>DRAKE MEDICAL ALLIANCE PCN</c:v>
                </c:pt>
                <c:pt idx="7">
                  <c:v>NORTH DEVON COASTAL PCN</c:v>
                </c:pt>
                <c:pt idx="8">
                  <c:v>WATERSIDE HEALTH NETWORK PCN</c:v>
                </c:pt>
                <c:pt idx="9">
                  <c:v>BRIXHAM AND PAIGNTON PCN</c:v>
                </c:pt>
                <c:pt idx="10">
                  <c:v>ICS</c:v>
                </c:pt>
                <c:pt idx="11">
                  <c:v>EXETER CITY PCN</c:v>
                </c:pt>
                <c:pt idx="12">
                  <c:v>OUTER EXETER PCN</c:v>
                </c:pt>
                <c:pt idx="13">
                  <c:v>NEWTON WEST PCN</c:v>
                </c:pt>
                <c:pt idx="14">
                  <c:v>TEMPLER CARE NETWORK PCN</c:v>
                </c:pt>
                <c:pt idx="15">
                  <c:v>CULM VALLEY PCN</c:v>
                </c:pt>
                <c:pt idx="16">
                  <c:v>BARNSTAPLE ALLIANCE PCN</c:v>
                </c:pt>
                <c:pt idx="17">
                  <c:v>TIVERTON PCN</c:v>
                </c:pt>
                <c:pt idx="18">
                  <c:v>MEWSTONE PCN</c:v>
                </c:pt>
                <c:pt idx="19">
                  <c:v>HONITON/OTTERY/SID VALLEY (HOSMS) PCN</c:v>
                </c:pt>
                <c:pt idx="20">
                  <c:v>NEXUS (DEVON) PCN</c:v>
                </c:pt>
                <c:pt idx="21">
                  <c:v>BAYWIDE PCN</c:v>
                </c:pt>
                <c:pt idx="22">
                  <c:v>TORRIDGE PCN</c:v>
                </c:pt>
                <c:pt idx="23">
                  <c:v>EXETER WEST PCN</c:v>
                </c:pt>
                <c:pt idx="24">
                  <c:v>WEB PCN</c:v>
                </c:pt>
                <c:pt idx="25">
                  <c:v>MID DEVON HEALTHCARE PCN</c:v>
                </c:pt>
                <c:pt idx="26">
                  <c:v>SOUTH HAMS PCN</c:v>
                </c:pt>
                <c:pt idx="27">
                  <c:v>TASC PCN</c:v>
                </c:pt>
                <c:pt idx="28">
                  <c:v>WEST DEVON PCN</c:v>
                </c:pt>
                <c:pt idx="29">
                  <c:v>NORTH DARTMOOR PCN</c:v>
                </c:pt>
                <c:pt idx="30">
                  <c:v>SOUTH DARTMOOR AND TOTNES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F09-4F02-BA13-BD22460DB64F}"/>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SOUND PCN</c:v>
                </c:pt>
                <c:pt idx="4">
                  <c:v>TORQUAY PCN</c:v>
                </c:pt>
                <c:pt idx="5">
                  <c:v>THE COASTAL NETWORK PCN</c:v>
                </c:pt>
                <c:pt idx="6">
                  <c:v>DRAKE MEDICAL ALLIANCE PCN</c:v>
                </c:pt>
                <c:pt idx="7">
                  <c:v>NORTH DEVON COASTAL PCN</c:v>
                </c:pt>
                <c:pt idx="8">
                  <c:v>WATERSIDE HEALTH NETWORK PCN</c:v>
                </c:pt>
                <c:pt idx="9">
                  <c:v>BRIXHAM AND PAIGNTON PCN</c:v>
                </c:pt>
                <c:pt idx="10">
                  <c:v>ICS</c:v>
                </c:pt>
                <c:pt idx="11">
                  <c:v>EXETER CITY PCN</c:v>
                </c:pt>
                <c:pt idx="12">
                  <c:v>OUTER EXETER PCN</c:v>
                </c:pt>
                <c:pt idx="13">
                  <c:v>NEWTON WEST PCN</c:v>
                </c:pt>
                <c:pt idx="14">
                  <c:v>TEMPLER CARE NETWORK PCN</c:v>
                </c:pt>
                <c:pt idx="15">
                  <c:v>CULM VALLEY PCN</c:v>
                </c:pt>
                <c:pt idx="16">
                  <c:v>BARNSTAPLE ALLIANCE PCN</c:v>
                </c:pt>
                <c:pt idx="17">
                  <c:v>TIVERTON PCN</c:v>
                </c:pt>
                <c:pt idx="18">
                  <c:v>MEWSTONE PCN</c:v>
                </c:pt>
                <c:pt idx="19">
                  <c:v>HONITON/OTTERY/SID VALLEY (HOSMS) PCN</c:v>
                </c:pt>
                <c:pt idx="20">
                  <c:v>NEXUS (DEVON) PCN</c:v>
                </c:pt>
                <c:pt idx="21">
                  <c:v>BAYWIDE PCN</c:v>
                </c:pt>
                <c:pt idx="22">
                  <c:v>TORRIDGE PCN</c:v>
                </c:pt>
                <c:pt idx="23">
                  <c:v>EXETER WEST PCN</c:v>
                </c:pt>
                <c:pt idx="24">
                  <c:v>WEB PCN</c:v>
                </c:pt>
                <c:pt idx="25">
                  <c:v>MID DEVON HEALTHCARE PCN</c:v>
                </c:pt>
                <c:pt idx="26">
                  <c:v>SOUTH HAMS PCN</c:v>
                </c:pt>
                <c:pt idx="27">
                  <c:v>TASC PCN</c:v>
                </c:pt>
                <c:pt idx="28">
                  <c:v>WEST DEVON PCN</c:v>
                </c:pt>
                <c:pt idx="29">
                  <c:v>NORTH DARTMOOR PCN</c:v>
                </c:pt>
                <c:pt idx="30">
                  <c:v>SOUTH DARTMOOR AND TOTNES PCN</c:v>
                </c:pt>
              </c:strCache>
            </c:strRef>
          </c:cat>
          <c:val>
            <c:numRef>
              <c:f>Sheet1!$F$2:$F$45</c:f>
              <c:numCache>
                <c:formatCode>General</c:formatCode>
                <c:ptCount val="44"/>
                <c:pt idx="0">
                  <c:v>0.77</c:v>
                </c:pt>
                <c:pt idx="1">
                  <c:v>0.8</c:v>
                </c:pt>
                <c:pt idx="2">
                  <c:v>0.82</c:v>
                </c:pt>
                <c:pt idx="3">
                  <c:v>0.88</c:v>
                </c:pt>
                <c:pt idx="4">
                  <c:v>0.88</c:v>
                </c:pt>
                <c:pt idx="5">
                  <c:v>0.89</c:v>
                </c:pt>
                <c:pt idx="6">
                  <c:v>0.89</c:v>
                </c:pt>
                <c:pt idx="7">
                  <c:v>0.91</c:v>
                </c:pt>
                <c:pt idx="8">
                  <c:v>0.91</c:v>
                </c:pt>
                <c:pt idx="9">
                  <c:v>0.91</c:v>
                </c:pt>
                <c:pt idx="10">
                  <c:v>0.92</c:v>
                </c:pt>
                <c:pt idx="11">
                  <c:v>0.92</c:v>
                </c:pt>
                <c:pt idx="12">
                  <c:v>0.92</c:v>
                </c:pt>
                <c:pt idx="13">
                  <c:v>0.92</c:v>
                </c:pt>
                <c:pt idx="14">
                  <c:v>0.92</c:v>
                </c:pt>
                <c:pt idx="15">
                  <c:v>0.93</c:v>
                </c:pt>
                <c:pt idx="16">
                  <c:v>0.93</c:v>
                </c:pt>
                <c:pt idx="17">
                  <c:v>0.93</c:v>
                </c:pt>
                <c:pt idx="18">
                  <c:v>0.94</c:v>
                </c:pt>
                <c:pt idx="19">
                  <c:v>0.94</c:v>
                </c:pt>
                <c:pt idx="20">
                  <c:v>0.95</c:v>
                </c:pt>
                <c:pt idx="21">
                  <c:v>0.95</c:v>
                </c:pt>
                <c:pt idx="22">
                  <c:v>0.95</c:v>
                </c:pt>
                <c:pt idx="23">
                  <c:v>0.95</c:v>
                </c:pt>
                <c:pt idx="24">
                  <c:v>0.96</c:v>
                </c:pt>
                <c:pt idx="25">
                  <c:v>0.96</c:v>
                </c:pt>
                <c:pt idx="26">
                  <c:v>0.96</c:v>
                </c:pt>
                <c:pt idx="27">
                  <c:v>0.96</c:v>
                </c:pt>
                <c:pt idx="28">
                  <c:v>0.97</c:v>
                </c:pt>
                <c:pt idx="29">
                  <c:v>0.97</c:v>
                </c:pt>
                <c:pt idx="30">
                  <c:v>0.98</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F09-4F02-BA13-BD22460DB64F}"/>
            </c:ext>
          </c:extLst>
        </c:ser>
        <c:ser>
          <c:idx val="5"/>
          <c:order val="5"/>
          <c:tx>
            <c:strRef>
              <c:f>Sheet1!$G$1</c:f>
              <c:strCache>
                <c:ptCount val="1"/>
                <c:pt idx="0">
                  <c:v>Column3</c:v>
                </c:pt>
              </c:strCache>
            </c:strRef>
          </c:tx>
          <c:invertIfNegative val="0"/>
          <c:cat>
            <c:strRef>
              <c:f>Sheet1!$A$2:$A$45</c:f>
              <c:strCache>
                <c:ptCount val="31"/>
                <c:pt idx="0">
                  <c:v>MAYFLOWER PCN</c:v>
                </c:pt>
                <c:pt idx="1">
                  <c:v>PATHFIELDS MEDICAL GROUP PCN</c:v>
                </c:pt>
                <c:pt idx="2">
                  <c:v>BEACON MEDICAL GROUP PCN</c:v>
                </c:pt>
                <c:pt idx="3">
                  <c:v>SOUND PCN</c:v>
                </c:pt>
                <c:pt idx="4">
                  <c:v>TORQUAY PCN</c:v>
                </c:pt>
                <c:pt idx="5">
                  <c:v>THE COASTAL NETWORK PCN</c:v>
                </c:pt>
                <c:pt idx="6">
                  <c:v>DRAKE MEDICAL ALLIANCE PCN</c:v>
                </c:pt>
                <c:pt idx="7">
                  <c:v>NORTH DEVON COASTAL PCN</c:v>
                </c:pt>
                <c:pt idx="8">
                  <c:v>WATERSIDE HEALTH NETWORK PCN</c:v>
                </c:pt>
                <c:pt idx="9">
                  <c:v>BRIXHAM AND PAIGNTON PCN</c:v>
                </c:pt>
                <c:pt idx="10">
                  <c:v>ICS</c:v>
                </c:pt>
                <c:pt idx="11">
                  <c:v>EXETER CITY PCN</c:v>
                </c:pt>
                <c:pt idx="12">
                  <c:v>OUTER EXETER PCN</c:v>
                </c:pt>
                <c:pt idx="13">
                  <c:v>NEWTON WEST PCN</c:v>
                </c:pt>
                <c:pt idx="14">
                  <c:v>TEMPLER CARE NETWORK PCN</c:v>
                </c:pt>
                <c:pt idx="15">
                  <c:v>CULM VALLEY PCN</c:v>
                </c:pt>
                <c:pt idx="16">
                  <c:v>BARNSTAPLE ALLIANCE PCN</c:v>
                </c:pt>
                <c:pt idx="17">
                  <c:v>TIVERTON PCN</c:v>
                </c:pt>
                <c:pt idx="18">
                  <c:v>MEWSTONE PCN</c:v>
                </c:pt>
                <c:pt idx="19">
                  <c:v>HONITON/OTTERY/SID VALLEY (HOSMS) PCN</c:v>
                </c:pt>
                <c:pt idx="20">
                  <c:v>NEXUS (DEVON) PCN</c:v>
                </c:pt>
                <c:pt idx="21">
                  <c:v>BAYWIDE PCN</c:v>
                </c:pt>
                <c:pt idx="22">
                  <c:v>TORRIDGE PCN</c:v>
                </c:pt>
                <c:pt idx="23">
                  <c:v>EXETER WEST PCN</c:v>
                </c:pt>
                <c:pt idx="24">
                  <c:v>WEB PCN</c:v>
                </c:pt>
                <c:pt idx="25">
                  <c:v>MID DEVON HEALTHCARE PCN</c:v>
                </c:pt>
                <c:pt idx="26">
                  <c:v>SOUTH HAMS PCN</c:v>
                </c:pt>
                <c:pt idx="27">
                  <c:v>TASC PCN</c:v>
                </c:pt>
                <c:pt idx="28">
                  <c:v>WEST DEVON PCN</c:v>
                </c:pt>
                <c:pt idx="29">
                  <c:v>NORTH DARTMOOR PCN</c:v>
                </c:pt>
                <c:pt idx="30">
                  <c:v>SOUTH DARTMOOR AND TOTNES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F09-4F02-BA13-BD22460DB64F}"/>
            </c:ext>
          </c:extLst>
        </c:ser>
        <c:ser>
          <c:idx val="6"/>
          <c:order val="6"/>
          <c:tx>
            <c:strRef>
              <c:f>Sheet1!$H$1</c:f>
              <c:strCache>
                <c:ptCount val="1"/>
                <c:pt idx="0">
                  <c:v>Column4</c:v>
                </c:pt>
              </c:strCache>
            </c:strRef>
          </c:tx>
          <c:invertIfNegative val="0"/>
          <c:cat>
            <c:strRef>
              <c:f>Sheet1!$A$2:$A$45</c:f>
              <c:strCache>
                <c:ptCount val="31"/>
                <c:pt idx="0">
                  <c:v>MAYFLOWER PCN</c:v>
                </c:pt>
                <c:pt idx="1">
                  <c:v>PATHFIELDS MEDICAL GROUP PCN</c:v>
                </c:pt>
                <c:pt idx="2">
                  <c:v>BEACON MEDICAL GROUP PCN</c:v>
                </c:pt>
                <c:pt idx="3">
                  <c:v>SOUND PCN</c:v>
                </c:pt>
                <c:pt idx="4">
                  <c:v>TORQUAY PCN</c:v>
                </c:pt>
                <c:pt idx="5">
                  <c:v>THE COASTAL NETWORK PCN</c:v>
                </c:pt>
                <c:pt idx="6">
                  <c:v>DRAKE MEDICAL ALLIANCE PCN</c:v>
                </c:pt>
                <c:pt idx="7">
                  <c:v>NORTH DEVON COASTAL PCN</c:v>
                </c:pt>
                <c:pt idx="8">
                  <c:v>WATERSIDE HEALTH NETWORK PCN</c:v>
                </c:pt>
                <c:pt idx="9">
                  <c:v>BRIXHAM AND PAIGNTON PCN</c:v>
                </c:pt>
                <c:pt idx="10">
                  <c:v>ICS</c:v>
                </c:pt>
                <c:pt idx="11">
                  <c:v>EXETER CITY PCN</c:v>
                </c:pt>
                <c:pt idx="12">
                  <c:v>OUTER EXETER PCN</c:v>
                </c:pt>
                <c:pt idx="13">
                  <c:v>NEWTON WEST PCN</c:v>
                </c:pt>
                <c:pt idx="14">
                  <c:v>TEMPLER CARE NETWORK PCN</c:v>
                </c:pt>
                <c:pt idx="15">
                  <c:v>CULM VALLEY PCN</c:v>
                </c:pt>
                <c:pt idx="16">
                  <c:v>BARNSTAPLE ALLIANCE PCN</c:v>
                </c:pt>
                <c:pt idx="17">
                  <c:v>TIVERTON PCN</c:v>
                </c:pt>
                <c:pt idx="18">
                  <c:v>MEWSTONE PCN</c:v>
                </c:pt>
                <c:pt idx="19">
                  <c:v>HONITON/OTTERY/SID VALLEY (HOSMS) PCN</c:v>
                </c:pt>
                <c:pt idx="20">
                  <c:v>NEXUS (DEVON) PCN</c:v>
                </c:pt>
                <c:pt idx="21">
                  <c:v>BAYWIDE PCN</c:v>
                </c:pt>
                <c:pt idx="22">
                  <c:v>TORRIDGE PCN</c:v>
                </c:pt>
                <c:pt idx="23">
                  <c:v>EXETER WEST PCN</c:v>
                </c:pt>
                <c:pt idx="24">
                  <c:v>WEB PCN</c:v>
                </c:pt>
                <c:pt idx="25">
                  <c:v>MID DEVON HEALTHCARE PCN</c:v>
                </c:pt>
                <c:pt idx="26">
                  <c:v>SOUTH HAMS PCN</c:v>
                </c:pt>
                <c:pt idx="27">
                  <c:v>TASC PCN</c:v>
                </c:pt>
                <c:pt idx="28">
                  <c:v>WEST DEVON PCN</c:v>
                </c:pt>
                <c:pt idx="29">
                  <c:v>NORTH DARTMOOR PCN</c:v>
                </c:pt>
                <c:pt idx="30">
                  <c:v>SOUTH DARTMOOR AND TOTNES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F09-4F02-BA13-BD22460DB64F}"/>
            </c:ext>
          </c:extLst>
        </c:ser>
        <c:dLbls>
          <c:showLegendKey val="0"/>
          <c:showVal val="0"/>
          <c:showCatName val="0"/>
          <c:showSerName val="0"/>
          <c:showPercent val="0"/>
          <c:showBubbleSize val="0"/>
        </c:dLbls>
        <c:gapWidth val="500"/>
        <c:axId val="90424832"/>
        <c:axId val="90423296"/>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PATHFIELDS MEDICAL GROUP PCN</c:v>
                </c:pt>
                <c:pt idx="2">
                  <c:v>BEACON MEDICAL GROUP PCN</c:v>
                </c:pt>
                <c:pt idx="3">
                  <c:v>SOUND PCN</c:v>
                </c:pt>
                <c:pt idx="4">
                  <c:v>TORQUAY PCN</c:v>
                </c:pt>
                <c:pt idx="5">
                  <c:v>THE COASTAL NETWORK PCN</c:v>
                </c:pt>
                <c:pt idx="6">
                  <c:v>DRAKE MEDICAL ALLIANCE PCN</c:v>
                </c:pt>
                <c:pt idx="7">
                  <c:v>NORTH DEVON COASTAL PCN</c:v>
                </c:pt>
                <c:pt idx="8">
                  <c:v>WATERSIDE HEALTH NETWORK PCN</c:v>
                </c:pt>
                <c:pt idx="9">
                  <c:v>BRIXHAM AND PAIGNTON PCN</c:v>
                </c:pt>
                <c:pt idx="10">
                  <c:v>ICS</c:v>
                </c:pt>
                <c:pt idx="11">
                  <c:v>EXETER CITY PCN</c:v>
                </c:pt>
                <c:pt idx="12">
                  <c:v>OUTER EXETER PCN</c:v>
                </c:pt>
                <c:pt idx="13">
                  <c:v>NEWTON WEST PCN</c:v>
                </c:pt>
                <c:pt idx="14">
                  <c:v>TEMPLER CARE NETWORK PCN</c:v>
                </c:pt>
                <c:pt idx="15">
                  <c:v>CULM VALLEY PCN</c:v>
                </c:pt>
                <c:pt idx="16">
                  <c:v>BARNSTAPLE ALLIANCE PCN</c:v>
                </c:pt>
                <c:pt idx="17">
                  <c:v>TIVERTON PCN</c:v>
                </c:pt>
                <c:pt idx="18">
                  <c:v>MEWSTONE PCN</c:v>
                </c:pt>
                <c:pt idx="19">
                  <c:v>HONITON/OTTERY/SID VALLEY (HOSMS) PCN</c:v>
                </c:pt>
                <c:pt idx="20">
                  <c:v>NEXUS (DEVON) PCN</c:v>
                </c:pt>
                <c:pt idx="21">
                  <c:v>BAYWIDE PCN</c:v>
                </c:pt>
                <c:pt idx="22">
                  <c:v>TORRIDGE PCN</c:v>
                </c:pt>
                <c:pt idx="23">
                  <c:v>EXETER WEST PCN</c:v>
                </c:pt>
                <c:pt idx="24">
                  <c:v>WEB PCN</c:v>
                </c:pt>
                <c:pt idx="25">
                  <c:v>MID DEVON HEALTHCARE PCN</c:v>
                </c:pt>
                <c:pt idx="26">
                  <c:v>SOUTH HAMS PCN</c:v>
                </c:pt>
                <c:pt idx="27">
                  <c:v>TASC PCN</c:v>
                </c:pt>
                <c:pt idx="28">
                  <c:v>WEST DEVON PCN</c:v>
                </c:pt>
                <c:pt idx="29">
                  <c:v>NORTH DARTMOOR PCN</c:v>
                </c:pt>
                <c:pt idx="30">
                  <c:v>SOUTH DARTMOOR AND TOTNES PCN</c:v>
                </c:pt>
              </c:strCache>
            </c:strRef>
          </c:cat>
          <c:val>
            <c:numRef>
              <c:f>Sheet1!$B$2:$B$45</c:f>
              <c:numCache>
                <c:formatCode>0%</c:formatCode>
                <c:ptCount val="44"/>
                <c:pt idx="0">
                  <c:v>0.89</c:v>
                </c:pt>
                <c:pt idx="1">
                  <c:v>0.89</c:v>
                </c:pt>
                <c:pt idx="2">
                  <c:v>0.89</c:v>
                </c:pt>
                <c:pt idx="3">
                  <c:v>0.89</c:v>
                </c:pt>
                <c:pt idx="4">
                  <c:v>0.89</c:v>
                </c:pt>
                <c:pt idx="5">
                  <c:v>0.89</c:v>
                </c:pt>
                <c:pt idx="6">
                  <c:v>0.89</c:v>
                </c:pt>
                <c:pt idx="7">
                  <c:v>0.89</c:v>
                </c:pt>
                <c:pt idx="8">
                  <c:v>0.89</c:v>
                </c:pt>
                <c:pt idx="9">
                  <c:v>0.89</c:v>
                </c:pt>
                <c:pt idx="10">
                  <c:v>0.89</c:v>
                </c:pt>
                <c:pt idx="11">
                  <c:v>0.89</c:v>
                </c:pt>
                <c:pt idx="12">
                  <c:v>0.89</c:v>
                </c:pt>
                <c:pt idx="13">
                  <c:v>0.89</c:v>
                </c:pt>
                <c:pt idx="14">
                  <c:v>0.89</c:v>
                </c:pt>
                <c:pt idx="15">
                  <c:v>0.89</c:v>
                </c:pt>
                <c:pt idx="16">
                  <c:v>0.89</c:v>
                </c:pt>
                <c:pt idx="17">
                  <c:v>0.89</c:v>
                </c:pt>
                <c:pt idx="18">
                  <c:v>0.89</c:v>
                </c:pt>
                <c:pt idx="19">
                  <c:v>0.89</c:v>
                </c:pt>
                <c:pt idx="20">
                  <c:v>0.89</c:v>
                </c:pt>
                <c:pt idx="21">
                  <c:v>0.89</c:v>
                </c:pt>
                <c:pt idx="22">
                  <c:v>0.89</c:v>
                </c:pt>
                <c:pt idx="23">
                  <c:v>0.89</c:v>
                </c:pt>
                <c:pt idx="24">
                  <c:v>0.89</c:v>
                </c:pt>
                <c:pt idx="25">
                  <c:v>0.89</c:v>
                </c:pt>
                <c:pt idx="26">
                  <c:v>0.89</c:v>
                </c:pt>
                <c:pt idx="27">
                  <c:v>0.89</c:v>
                </c:pt>
                <c:pt idx="28">
                  <c:v>0.89</c:v>
                </c:pt>
                <c:pt idx="29">
                  <c:v>0.89</c:v>
                </c:pt>
                <c:pt idx="30">
                  <c:v>0.89</c:v>
                </c:pt>
                <c:pt idx="31">
                  <c:v>0.89</c:v>
                </c:pt>
                <c:pt idx="32">
                  <c:v>0.89</c:v>
                </c:pt>
                <c:pt idx="33">
                  <c:v>0.89</c:v>
                </c:pt>
                <c:pt idx="34">
                  <c:v>0.89</c:v>
                </c:pt>
                <c:pt idx="35">
                  <c:v>0.89</c:v>
                </c:pt>
                <c:pt idx="36">
                  <c:v>0.89</c:v>
                </c:pt>
                <c:pt idx="37">
                  <c:v>0.89</c:v>
                </c:pt>
                <c:pt idx="38">
                  <c:v>0.89</c:v>
                </c:pt>
                <c:pt idx="39">
                  <c:v>0.89</c:v>
                </c:pt>
                <c:pt idx="40">
                  <c:v>0.89</c:v>
                </c:pt>
                <c:pt idx="41">
                  <c:v>0.89</c:v>
                </c:pt>
                <c:pt idx="42">
                  <c:v>0.89</c:v>
                </c:pt>
                <c:pt idx="43">
                  <c:v>0.89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5F09-4F02-BA13-BD22460DB64F}"/>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5F09-4F02-BA13-BD22460DB64F}"/>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5F09-4F02-BA13-BD22460DB64F}"/>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5F09-4F02-BA13-BD22460DB64F}"/>
              </c:ext>
            </c:extLst>
          </c:dPt>
          <c:cat>
            <c:strRef>
              <c:f>Sheet1!$A$2:$A$45</c:f>
              <c:strCache>
                <c:ptCount val="31"/>
                <c:pt idx="0">
                  <c:v>MAYFLOWER PCN</c:v>
                </c:pt>
                <c:pt idx="1">
                  <c:v>PATHFIELDS MEDICAL GROUP PCN</c:v>
                </c:pt>
                <c:pt idx="2">
                  <c:v>BEACON MEDICAL GROUP PCN</c:v>
                </c:pt>
                <c:pt idx="3">
                  <c:v>SOUND PCN</c:v>
                </c:pt>
                <c:pt idx="4">
                  <c:v>TORQUAY PCN</c:v>
                </c:pt>
                <c:pt idx="5">
                  <c:v>THE COASTAL NETWORK PCN</c:v>
                </c:pt>
                <c:pt idx="6">
                  <c:v>DRAKE MEDICAL ALLIANCE PCN</c:v>
                </c:pt>
                <c:pt idx="7">
                  <c:v>NORTH DEVON COASTAL PCN</c:v>
                </c:pt>
                <c:pt idx="8">
                  <c:v>WATERSIDE HEALTH NETWORK PCN</c:v>
                </c:pt>
                <c:pt idx="9">
                  <c:v>BRIXHAM AND PAIGNTON PCN</c:v>
                </c:pt>
                <c:pt idx="10">
                  <c:v>ICS</c:v>
                </c:pt>
                <c:pt idx="11">
                  <c:v>EXETER CITY PCN</c:v>
                </c:pt>
                <c:pt idx="12">
                  <c:v>OUTER EXETER PCN</c:v>
                </c:pt>
                <c:pt idx="13">
                  <c:v>NEWTON WEST PCN</c:v>
                </c:pt>
                <c:pt idx="14">
                  <c:v>TEMPLER CARE NETWORK PCN</c:v>
                </c:pt>
                <c:pt idx="15">
                  <c:v>CULM VALLEY PCN</c:v>
                </c:pt>
                <c:pt idx="16">
                  <c:v>BARNSTAPLE ALLIANCE PCN</c:v>
                </c:pt>
                <c:pt idx="17">
                  <c:v>TIVERTON PCN</c:v>
                </c:pt>
                <c:pt idx="18">
                  <c:v>MEWSTONE PCN</c:v>
                </c:pt>
                <c:pt idx="19">
                  <c:v>HONITON/OTTERY/SID VALLEY (HOSMS) PCN</c:v>
                </c:pt>
                <c:pt idx="20">
                  <c:v>NEXUS (DEVON) PCN</c:v>
                </c:pt>
                <c:pt idx="21">
                  <c:v>BAYWIDE PCN</c:v>
                </c:pt>
                <c:pt idx="22">
                  <c:v>TORRIDGE PCN</c:v>
                </c:pt>
                <c:pt idx="23">
                  <c:v>EXETER WEST PCN</c:v>
                </c:pt>
                <c:pt idx="24">
                  <c:v>WEB PCN</c:v>
                </c:pt>
                <c:pt idx="25">
                  <c:v>MID DEVON HEALTHCARE PCN</c:v>
                </c:pt>
                <c:pt idx="26">
                  <c:v>SOUTH HAMS PCN</c:v>
                </c:pt>
                <c:pt idx="27">
                  <c:v>TASC PCN</c:v>
                </c:pt>
                <c:pt idx="28">
                  <c:v>WEST DEVON PCN</c:v>
                </c:pt>
                <c:pt idx="29">
                  <c:v>NORTH DARTMOOR PCN</c:v>
                </c:pt>
                <c:pt idx="30">
                  <c:v>SOUTH DARTMOOR AND TOTNES PCN</c:v>
                </c:pt>
              </c:strCache>
            </c:strRef>
          </c:cat>
          <c:val>
            <c:numRef>
              <c:f>Sheet1!$C$2:$C$45</c:f>
              <c:numCache>
                <c:formatCode>0%</c:formatCode>
                <c:ptCount val="44"/>
                <c:pt idx="0">
                  <c:v>0.77</c:v>
                </c:pt>
                <c:pt idx="1">
                  <c:v>0.8</c:v>
                </c:pt>
                <c:pt idx="2">
                  <c:v>0.82</c:v>
                </c:pt>
                <c:pt idx="3">
                  <c:v>0.88</c:v>
                </c:pt>
                <c:pt idx="4">
                  <c:v>0.88</c:v>
                </c:pt>
                <c:pt idx="5">
                  <c:v>0.89</c:v>
                </c:pt>
                <c:pt idx="6">
                  <c:v>0.89</c:v>
                </c:pt>
                <c:pt idx="7">
                  <c:v>0.91</c:v>
                </c:pt>
                <c:pt idx="8">
                  <c:v>0.91</c:v>
                </c:pt>
                <c:pt idx="9">
                  <c:v>0.91</c:v>
                </c:pt>
                <c:pt idx="10">
                  <c:v>-10</c:v>
                </c:pt>
                <c:pt idx="11">
                  <c:v>0.92</c:v>
                </c:pt>
                <c:pt idx="12">
                  <c:v>0.92</c:v>
                </c:pt>
                <c:pt idx="13">
                  <c:v>0.92</c:v>
                </c:pt>
                <c:pt idx="14">
                  <c:v>0.92</c:v>
                </c:pt>
                <c:pt idx="15">
                  <c:v>0.93</c:v>
                </c:pt>
                <c:pt idx="16">
                  <c:v>0.93</c:v>
                </c:pt>
                <c:pt idx="17">
                  <c:v>0.93</c:v>
                </c:pt>
                <c:pt idx="18">
                  <c:v>0.94</c:v>
                </c:pt>
                <c:pt idx="19">
                  <c:v>0.94</c:v>
                </c:pt>
                <c:pt idx="20">
                  <c:v>0.95</c:v>
                </c:pt>
                <c:pt idx="21">
                  <c:v>0.95</c:v>
                </c:pt>
                <c:pt idx="22">
                  <c:v>0.95</c:v>
                </c:pt>
                <c:pt idx="23">
                  <c:v>0.95</c:v>
                </c:pt>
                <c:pt idx="24">
                  <c:v>0.96</c:v>
                </c:pt>
                <c:pt idx="25">
                  <c:v>0.96</c:v>
                </c:pt>
                <c:pt idx="26">
                  <c:v>0.96</c:v>
                </c:pt>
                <c:pt idx="27">
                  <c:v>0.96</c:v>
                </c:pt>
                <c:pt idx="28">
                  <c:v>0.97</c:v>
                </c:pt>
                <c:pt idx="29">
                  <c:v>0.97</c:v>
                </c:pt>
                <c:pt idx="30">
                  <c:v>0.98</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5F09-4F02-BA13-BD22460DB64F}"/>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0.92</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5F09-4F02-BA13-BD22460DB64F}"/>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5F09-4F02-BA13-BD22460DB64F}"/>
            </c:ext>
          </c:extLst>
        </c:ser>
        <c:dLbls>
          <c:showLegendKey val="0"/>
          <c:showVal val="0"/>
          <c:showCatName val="0"/>
          <c:showSerName val="0"/>
          <c:showPercent val="0"/>
          <c:showBubbleSize val="0"/>
        </c:dLbls>
        <c:marker val="1"/>
        <c:smooth val="0"/>
        <c:axId val="90419200"/>
        <c:axId val="90421504"/>
      </c:lineChart>
      <c:catAx>
        <c:axId val="904192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90421504"/>
        <c:crosses val="autoZero"/>
        <c:auto val="1"/>
        <c:lblAlgn val="ctr"/>
        <c:lblOffset val="100"/>
        <c:noMultiLvlLbl val="0"/>
      </c:catAx>
      <c:valAx>
        <c:axId val="9042150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90419200"/>
        <c:crosses val="autoZero"/>
        <c:crossBetween val="between"/>
      </c:valAx>
      <c:valAx>
        <c:axId val="90423296"/>
        <c:scaling>
          <c:orientation val="minMax"/>
          <c:max val="1"/>
          <c:min val="0"/>
        </c:scaling>
        <c:delete val="0"/>
        <c:axPos val="r"/>
        <c:numFmt formatCode="0%" sourceLinked="1"/>
        <c:majorTickMark val="none"/>
        <c:minorTickMark val="none"/>
        <c:tickLblPos val="none"/>
        <c:spPr>
          <a:ln>
            <a:noFill/>
          </a:ln>
        </c:spPr>
        <c:crossAx val="90424832"/>
        <c:crosses val="max"/>
        <c:crossBetween val="between"/>
      </c:valAx>
      <c:catAx>
        <c:axId val="90424832"/>
        <c:scaling>
          <c:orientation val="minMax"/>
        </c:scaling>
        <c:delete val="1"/>
        <c:axPos val="b"/>
        <c:numFmt formatCode="General" sourceLinked="1"/>
        <c:majorTickMark val="out"/>
        <c:minorTickMark val="none"/>
        <c:tickLblPos val="nextTo"/>
        <c:crossAx val="90423296"/>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90-4559-8DC8-E2F8598D45E3}"/>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ICS</c:v>
                </c:pt>
              </c:strCache>
            </c:strRef>
          </c:tx>
          <c:spPr>
            <a:solidFill>
              <a:schemeClr val="accent3">
                <a:lumMod val="75000"/>
              </a:schemeClr>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Sheet1!$B$2:$B$6</c:f>
              <c:numCache>
                <c:formatCode>General</c:formatCode>
                <c:ptCount val="5"/>
                <c:pt idx="0">
                  <c:v>14</c:v>
                </c:pt>
                <c:pt idx="1">
                  <c:v>29</c:v>
                </c:pt>
                <c:pt idx="2">
                  <c:v>7</c:v>
                </c:pt>
                <c:pt idx="3">
                  <c:v>21</c:v>
                </c:pt>
                <c:pt idx="4">
                  <c:v>55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E043-4602-9CEE-4D9F5C250835}"/>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wrap="square" lIns="38100" tIns="19050" rIns="38100" bIns="19050" anchor="ctr">
                <a:spAutoFit/>
              </a:bodyPr>
              <a:lstStyle/>
              <a:p>
                <a:pPr>
                  <a:defRPr sz="1050"/>
                </a:pPr>
                <a:endParaRPr lang="en-US"/>
              </a:p>
            </c:txPr>
            <c:dLblPos val="outEnd"/>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ext>
            </c:extLst>
          </c:dLbls>
          <c:cat>
            <c:strRef>
              <c:f>Sheet1!$A$2:$A$6</c:f>
              <c:strCache>
                <c:ptCount val="5"/>
                <c:pt idx="0">
                  <c:v>Booking appointments online </c:v>
                </c:pt>
                <c:pt idx="1">
                  <c:v>Ordering repeat prescriptions online</c:v>
                </c:pt>
                <c:pt idx="2">
                  <c:v>Accessing my medical records online</c:v>
                </c:pt>
                <c:pt idx="3">
                  <c:v>Had an online consulation or appointment</c:v>
                </c:pt>
                <c:pt idx="4">
                  <c:v>None of these </c:v>
                </c:pt>
              </c:strCache>
            </c:strRef>
          </c:cat>
          <c:val>
            <c:numRef>
              <c:f>Sheet1!$C$2:$C$6</c:f>
              <c:numCache>
                <c:formatCode>General</c:formatCode>
                <c:ptCount val="5"/>
                <c:pt idx="0">
                  <c:v>19</c:v>
                </c:pt>
                <c:pt idx="1">
                  <c:v>26</c:v>
                </c:pt>
                <c:pt idx="2">
                  <c:v>7</c:v>
                </c:pt>
                <c:pt idx="3">
                  <c:v>18</c:v>
                </c:pt>
                <c:pt idx="4">
                  <c:v>56</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5-E043-4602-9CEE-4D9F5C250835}"/>
            </c:ext>
          </c:extLst>
        </c:ser>
        <c:dLbls>
          <c:dLblPos val="outEnd"/>
          <c:showLegendKey val="0"/>
          <c:showVal val="1"/>
          <c:showCatName val="0"/>
          <c:showSerName val="0"/>
          <c:showPercent val="0"/>
          <c:showBubbleSize val="0"/>
        </c:dLbls>
        <c:gapWidth val="150"/>
        <c:overlap val="-3"/>
        <c:axId val="98686080"/>
        <c:axId val="98687616"/>
      </c:barChart>
      <c:catAx>
        <c:axId val="98686080"/>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98687616"/>
        <c:crosses val="autoZero"/>
        <c:auto val="1"/>
        <c:lblAlgn val="ctr"/>
        <c:lblOffset val="100"/>
        <c:noMultiLvlLbl val="0"/>
      </c:catAx>
      <c:valAx>
        <c:axId val="98687616"/>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98686080"/>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layout>
        <c:manualLayout>
          <c:xMode val="edge"/>
          <c:yMode val="edge"/>
          <c:x val="0.89044921692932277"/>
          <c:y val="0.44745238595801723"/>
          <c:w val="9.3784865305794482E-2"/>
          <c:h val="0.12446624149869549"/>
        </c:manualLayout>
      </c:layout>
      <c:overlay val="0"/>
      <c:txPr>
        <a:bodyPr/>
        <a:lstStyle/>
        <a:p>
          <a:pPr>
            <a:defRPr sz="1200"/>
          </a:pPr>
          <a:endParaRPr lang="en-US"/>
        </a:p>
      </c:txPr>
    </c:legend>
    <c:plotVisOnly val="1"/>
    <c:dispBlanksAs val="gap"/>
    <c:showDLblsOverMax val="0"/>
  </c:chart>
  <c:txPr>
    <a:bodyPr/>
    <a:lstStyle/>
    <a:p>
      <a:pPr>
        <a:defRPr sz="1800"/>
      </a:pPr>
      <a:endParaRPr lang="en-US"/>
    </a:p>
  </c:txPr>
  <c:externalData r:id="rId2">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
          <c:y val="0.12147942354060402"/>
          <c:w val="0.9630464339941065"/>
          <c:h val="0.87241734965289286"/>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8DB-4A58-A909-3F674D24CEF1}"/>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22</c:v>
                </c:pt>
                <c:pt idx="1">
                  <c:v>46</c:v>
                </c:pt>
                <c:pt idx="2">
                  <c:v>13</c:v>
                </c:pt>
                <c:pt idx="3">
                  <c:v>36</c:v>
                </c:pt>
                <c:pt idx="4">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38DB-4A58-A909-3F674D24CEF1}"/>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9</c:v>
                </c:pt>
                <c:pt idx="1">
                  <c:v>19</c:v>
                </c:pt>
                <c:pt idx="2">
                  <c:v>3</c:v>
                </c:pt>
                <c:pt idx="3">
                  <c:v>11</c:v>
                </c:pt>
                <c:pt idx="4">
                  <c:v>41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38DB-4A58-A909-3F674D24CEF1}"/>
            </c:ext>
          </c:extLst>
        </c:ser>
        <c:dLbls>
          <c:showLegendKey val="0"/>
          <c:showVal val="0"/>
          <c:showCatName val="0"/>
          <c:showSerName val="0"/>
          <c:showPercent val="0"/>
          <c:showBubbleSize val="0"/>
        </c:dLbls>
        <c:hiLowLines>
          <c:spPr>
            <a:ln w="25400">
              <a:miter lim="800000"/>
              <a:headEnd type="diamond"/>
              <a:tailEnd type="diamond"/>
            </a:ln>
          </c:spPr>
        </c:hiLowLines>
        <c:axId val="99973376"/>
        <c:axId val="99975168"/>
      </c:stockChart>
      <c:catAx>
        <c:axId val="99973376"/>
        <c:scaling>
          <c:orientation val="minMax"/>
        </c:scaling>
        <c:delete val="1"/>
        <c:axPos val="b"/>
        <c:numFmt formatCode="m/d/yyyy" sourceLinked="1"/>
        <c:majorTickMark val="out"/>
        <c:minorTickMark val="none"/>
        <c:tickLblPos val="nextTo"/>
        <c:crossAx val="99975168"/>
        <c:crosses val="autoZero"/>
        <c:auto val="1"/>
        <c:lblAlgn val="ctr"/>
        <c:lblOffset val="100"/>
        <c:noMultiLvlLbl val="0"/>
      </c:catAx>
      <c:valAx>
        <c:axId val="99975168"/>
        <c:scaling>
          <c:orientation val="minMax"/>
          <c:max val="100"/>
          <c:min val="0"/>
        </c:scaling>
        <c:delete val="1"/>
        <c:axPos val="l"/>
        <c:numFmt formatCode="m/d/yyyy" sourceLinked="1"/>
        <c:majorTickMark val="out"/>
        <c:minorTickMark val="none"/>
        <c:tickLblPos val="nextTo"/>
        <c:crossAx val="99973376"/>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2B85-410B-94F1-E1FD7A16305A}"/>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6DA-46D8-81E6-7E059F57CE1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7E2D-4A26-B8F0-4D2D229036C3}"/>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7E2D-4A26-B8F0-4D2D229036C3}"/>
              </c:ext>
            </c:extLst>
          </c:dPt>
          <c:cat>
            <c:strRef>
              <c:f>Sheet1!$A$2:$A$3</c:f>
              <c:strCache>
                <c:ptCount val="2"/>
                <c:pt idx="0">
                  <c:v>1st Qtr</c:v>
                </c:pt>
                <c:pt idx="1">
                  <c:v>2nd Qtr</c:v>
                </c:pt>
              </c:strCache>
            </c:strRef>
          </c:cat>
          <c:val>
            <c:numRef>
              <c:f>Sheet1!$B$2:$B$3</c:f>
              <c:numCache>
                <c:formatCode>General</c:formatCode>
                <c:ptCount val="2"/>
                <c:pt idx="0">
                  <c:v>47</c:v>
                </c:pt>
                <c:pt idx="1">
                  <c:v>53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7E2D-4A26-B8F0-4D2D229036C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9B-4A7B-97BE-BACBA63E1684}"/>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9B-4A7B-97BE-BACBA63E1684}"/>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9B-4A7B-97BE-BACBA63E168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5BB-40BC-B4DF-CB807341DD0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5BB-40BC-B4DF-CB807341DD0F}"/>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5BB-40BC-B4DF-CB807341DD0F}"/>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5BB-40BC-B4DF-CB807341DD0F}"/>
              </c:ext>
            </c:extLst>
          </c:dPt>
          <c:dPt>
            <c:idx val="4"/>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5BB-40BC-B4DF-CB807341DD0F}"/>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5BB-40BC-B4DF-CB807341DD0F}"/>
              </c:ext>
            </c:extLst>
          </c:dPt>
          <c:dLbls>
            <c:dLbl>
              <c:idx val="4"/>
              <c:layout>
                <c:manualLayout>
                  <c:x val="9.5852876250464222E-3"/>
                  <c:y val="0"/>
                </c:manualLayout>
              </c:layout>
              <c:numFmt formatCode="[&lt;3]&quot;&quot;;0\%" sourceLinked="0"/>
              <c:spPr/>
              <c:txPr>
                <a:bodyPr/>
                <a:lstStyle/>
                <a:p>
                  <a:pPr>
                    <a:defRPr sz="900" b="0">
                      <a:solidFill>
                        <a:schemeClr val="tx1"/>
                      </a:solidFill>
                    </a:defRPr>
                  </a:pPr>
                  <a:endParaRPr lang="en-US"/>
                </a:p>
              </c:txP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5BB-40BC-B4DF-CB807341DD0F}"/>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4"/>
                <c:pt idx="0">
                  <c:v>Very easy</c:v>
                </c:pt>
                <c:pt idx="1">
                  <c:v>Fairly easy</c:v>
                </c:pt>
                <c:pt idx="2">
                  <c:v>Not very easy</c:v>
                </c:pt>
                <c:pt idx="3">
                  <c:v>Not at all easy</c:v>
                </c:pt>
              </c:strCache>
            </c:strRef>
          </c:cat>
          <c:val>
            <c:numRef>
              <c:f>Sheet1!$B$2:$B$5</c:f>
              <c:numCache>
                <c:formatCode>General</c:formatCode>
                <c:ptCount val="4"/>
                <c:pt idx="0">
                  <c:v>24</c:v>
                </c:pt>
                <c:pt idx="1">
                  <c:v>54</c:v>
                </c:pt>
                <c:pt idx="2">
                  <c:v>16</c:v>
                </c:pt>
                <c:pt idx="3">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5BB-40BC-B4DF-CB807341DD0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39292378275826201"/>
          <c:y val="0.2279615229214437"/>
          <c:w val="0.39793492579135781"/>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7B83-4C9A-8427-6739633E53F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87FD-4AEB-A9A8-8C84C55C72B4}"/>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73E-403F-A603-457F5B3BC3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Easy</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CB0-4661-9F0F-2EB59A680425}"/>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CB0-4661-9F0F-2EB59A680425}"/>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CB0-4661-9F0F-2EB59A680425}"/>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CB0-4661-9F0F-2EB59A680425}"/>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CB0-4661-9F0F-2EB59A680425}"/>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CB0-4661-9F0F-2EB59A680425}"/>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79</c:v>
                </c:pt>
                <c:pt idx="1">
                  <c:v>78</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CB0-4661-9F0F-2EB59A680425}"/>
            </c:ext>
          </c:extLst>
        </c:ser>
        <c:ser>
          <c:idx val="1"/>
          <c:order val="1"/>
          <c:tx>
            <c:strRef>
              <c:f>Sheet1!$C$1</c:f>
              <c:strCache>
                <c:ptCount val="1"/>
                <c:pt idx="0">
                  <c:v>% Not easy</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CB0-4661-9F0F-2EB59A680425}"/>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CB0-4661-9F0F-2EB59A680425}"/>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CB0-4661-9F0F-2EB59A680425}"/>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CB0-4661-9F0F-2EB59A680425}"/>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CB0-4661-9F0F-2EB59A680425}"/>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CB0-4661-9F0F-2EB59A680425}"/>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21</c:v>
                </c:pt>
                <c:pt idx="1">
                  <c:v>22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CB0-4661-9F0F-2EB59A680425}"/>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03242368"/>
        <c:axId val="103244160"/>
      </c:lineChart>
      <c:catAx>
        <c:axId val="103242368"/>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03244160"/>
        <c:crosses val="autoZero"/>
        <c:auto val="1"/>
        <c:lblAlgn val="ctr"/>
        <c:lblOffset val="100"/>
        <c:noMultiLvlLbl val="0"/>
      </c:catAx>
      <c:valAx>
        <c:axId val="1032441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03242368"/>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NORTH DARTMOOR PCN</c:v>
                </c:pt>
                <c:pt idx="4">
                  <c:v>BRIXHAM AND PAIGNTON PCN</c:v>
                </c:pt>
                <c:pt idx="5">
                  <c:v>SOUND PCN</c:v>
                </c:pt>
                <c:pt idx="6">
                  <c:v>TORQUAY PCN</c:v>
                </c:pt>
                <c:pt idx="7">
                  <c:v>ICS</c:v>
                </c:pt>
                <c:pt idx="8">
                  <c:v>DRAKE MEDICAL ALLIANCE PCN</c:v>
                </c:pt>
                <c:pt idx="9">
                  <c:v>EXETER WEST PCN</c:v>
                </c:pt>
                <c:pt idx="10">
                  <c:v>THE COASTAL NETWORK PCN</c:v>
                </c:pt>
                <c:pt idx="11">
                  <c:v>MEWSTONE PCN</c:v>
                </c:pt>
                <c:pt idx="12">
                  <c:v>BARNSTAPLE ALLIANCE PCN</c:v>
                </c:pt>
                <c:pt idx="13">
                  <c:v>WATERSIDE HEALTH NETWORK PCN</c:v>
                </c:pt>
                <c:pt idx="14">
                  <c:v>NEXUS (DEVON) PCN</c:v>
                </c:pt>
                <c:pt idx="15">
                  <c:v>EXETER CITY PCN</c:v>
                </c:pt>
                <c:pt idx="16">
                  <c:v>TIVERTON PCN</c:v>
                </c:pt>
                <c:pt idx="17">
                  <c:v>HONITON/OTTERY/SID VALLEY (HOSMS) PCN</c:v>
                </c:pt>
                <c:pt idx="18">
                  <c:v>WEST DEVON PCN</c:v>
                </c:pt>
                <c:pt idx="19">
                  <c:v>MID DEVON HEALTHCARE PCN</c:v>
                </c:pt>
                <c:pt idx="20">
                  <c:v>SOUTH HAMS PCN</c:v>
                </c:pt>
                <c:pt idx="21">
                  <c:v>NORTH DEVON COASTAL PCN</c:v>
                </c:pt>
                <c:pt idx="22">
                  <c:v>OUTER EXETER PCN</c:v>
                </c:pt>
                <c:pt idx="23">
                  <c:v>TORRIDGE PCN</c:v>
                </c:pt>
                <c:pt idx="24">
                  <c:v>CULM VALLEY PCN</c:v>
                </c:pt>
                <c:pt idx="25">
                  <c:v>TEMPLER CARE NETWORK PCN</c:v>
                </c:pt>
                <c:pt idx="26">
                  <c:v>SOUTH DARTMOOR AND TOTNES PCN</c:v>
                </c:pt>
                <c:pt idx="27">
                  <c:v>NEWTON WEST PCN</c:v>
                </c:pt>
                <c:pt idx="28">
                  <c:v>BAYWIDE PCN</c:v>
                </c:pt>
                <c:pt idx="29">
                  <c:v>TASC PCN</c:v>
                </c:pt>
                <c:pt idx="30">
                  <c:v>WEB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MAYFLOWER PCN</c:v>
                </c:pt>
                <c:pt idx="1">
                  <c:v>PATHFIELDS MEDICAL GROUP PCN</c:v>
                </c:pt>
                <c:pt idx="2">
                  <c:v>BEACON MEDICAL GROUP PCN</c:v>
                </c:pt>
                <c:pt idx="3">
                  <c:v>NORTH DARTMOOR PCN</c:v>
                </c:pt>
                <c:pt idx="4">
                  <c:v>BRIXHAM AND PAIGNTON PCN</c:v>
                </c:pt>
                <c:pt idx="5">
                  <c:v>SOUND PCN</c:v>
                </c:pt>
                <c:pt idx="6">
                  <c:v>TORQUAY PCN</c:v>
                </c:pt>
                <c:pt idx="7">
                  <c:v>ICS</c:v>
                </c:pt>
                <c:pt idx="8">
                  <c:v>DRAKE MEDICAL ALLIANCE PCN</c:v>
                </c:pt>
                <c:pt idx="9">
                  <c:v>EXETER WEST PCN</c:v>
                </c:pt>
                <c:pt idx="10">
                  <c:v>THE COASTAL NETWORK PCN</c:v>
                </c:pt>
                <c:pt idx="11">
                  <c:v>MEWSTONE PCN</c:v>
                </c:pt>
                <c:pt idx="12">
                  <c:v>BARNSTAPLE ALLIANCE PCN</c:v>
                </c:pt>
                <c:pt idx="13">
                  <c:v>WATERSIDE HEALTH NETWORK PCN</c:v>
                </c:pt>
                <c:pt idx="14">
                  <c:v>NEXUS (DEVON) PCN</c:v>
                </c:pt>
                <c:pt idx="15">
                  <c:v>EXETER CITY PCN</c:v>
                </c:pt>
                <c:pt idx="16">
                  <c:v>TIVERTON PCN</c:v>
                </c:pt>
                <c:pt idx="17">
                  <c:v>HONITON/OTTERY/SID VALLEY (HOSMS) PCN</c:v>
                </c:pt>
                <c:pt idx="18">
                  <c:v>WEST DEVON PCN</c:v>
                </c:pt>
                <c:pt idx="19">
                  <c:v>MID DEVON HEALTHCARE PCN</c:v>
                </c:pt>
                <c:pt idx="20">
                  <c:v>SOUTH HAMS PCN</c:v>
                </c:pt>
                <c:pt idx="21">
                  <c:v>NORTH DEVON COASTAL PCN</c:v>
                </c:pt>
                <c:pt idx="22">
                  <c:v>OUTER EXETER PCN</c:v>
                </c:pt>
                <c:pt idx="23">
                  <c:v>TORRIDGE PCN</c:v>
                </c:pt>
                <c:pt idx="24">
                  <c:v>CULM VALLEY PCN</c:v>
                </c:pt>
                <c:pt idx="25">
                  <c:v>TEMPLER CARE NETWORK PCN</c:v>
                </c:pt>
                <c:pt idx="26">
                  <c:v>SOUTH DARTMOOR AND TOTNES PCN</c:v>
                </c:pt>
                <c:pt idx="27">
                  <c:v>NEWTON WEST PCN</c:v>
                </c:pt>
                <c:pt idx="28">
                  <c:v>BAYWIDE PCN</c:v>
                </c:pt>
                <c:pt idx="29">
                  <c:v>TASC PCN</c:v>
                </c:pt>
                <c:pt idx="30">
                  <c:v>WEB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NORTH DARTMOOR PCN</c:v>
                </c:pt>
                <c:pt idx="4">
                  <c:v>BRIXHAM AND PAIGNTON PCN</c:v>
                </c:pt>
                <c:pt idx="5">
                  <c:v>SOUND PCN</c:v>
                </c:pt>
                <c:pt idx="6">
                  <c:v>TORQUAY PCN</c:v>
                </c:pt>
                <c:pt idx="7">
                  <c:v>ICS</c:v>
                </c:pt>
                <c:pt idx="8">
                  <c:v>DRAKE MEDICAL ALLIANCE PCN</c:v>
                </c:pt>
                <c:pt idx="9">
                  <c:v>EXETER WEST PCN</c:v>
                </c:pt>
                <c:pt idx="10">
                  <c:v>THE COASTAL NETWORK PCN</c:v>
                </c:pt>
                <c:pt idx="11">
                  <c:v>MEWSTONE PCN</c:v>
                </c:pt>
                <c:pt idx="12">
                  <c:v>BARNSTAPLE ALLIANCE PCN</c:v>
                </c:pt>
                <c:pt idx="13">
                  <c:v>WATERSIDE HEALTH NETWORK PCN</c:v>
                </c:pt>
                <c:pt idx="14">
                  <c:v>NEXUS (DEVON) PCN</c:v>
                </c:pt>
                <c:pt idx="15">
                  <c:v>EXETER CITY PCN</c:v>
                </c:pt>
                <c:pt idx="16">
                  <c:v>TIVERTON PCN</c:v>
                </c:pt>
                <c:pt idx="17">
                  <c:v>HONITON/OTTERY/SID VALLEY (HOSMS) PCN</c:v>
                </c:pt>
                <c:pt idx="18">
                  <c:v>WEST DEVON PCN</c:v>
                </c:pt>
                <c:pt idx="19">
                  <c:v>MID DEVON HEALTHCARE PCN</c:v>
                </c:pt>
                <c:pt idx="20">
                  <c:v>SOUTH HAMS PCN</c:v>
                </c:pt>
                <c:pt idx="21">
                  <c:v>NORTH DEVON COASTAL PCN</c:v>
                </c:pt>
                <c:pt idx="22">
                  <c:v>OUTER EXETER PCN</c:v>
                </c:pt>
                <c:pt idx="23">
                  <c:v>TORRIDGE PCN</c:v>
                </c:pt>
                <c:pt idx="24">
                  <c:v>CULM VALLEY PCN</c:v>
                </c:pt>
                <c:pt idx="25">
                  <c:v>TEMPLER CARE NETWORK PCN</c:v>
                </c:pt>
                <c:pt idx="26">
                  <c:v>SOUTH DARTMOOR AND TOTNES PCN</c:v>
                </c:pt>
                <c:pt idx="27">
                  <c:v>NEWTON WEST PCN</c:v>
                </c:pt>
                <c:pt idx="28">
                  <c:v>BAYWIDE PCN</c:v>
                </c:pt>
                <c:pt idx="29">
                  <c:v>TASC PCN</c:v>
                </c:pt>
                <c:pt idx="30">
                  <c:v>WEB PCN</c:v>
                </c:pt>
              </c:strCache>
            </c:strRef>
          </c:cat>
          <c:val>
            <c:numRef>
              <c:f>Sheet1!$F$2:$F$45</c:f>
              <c:numCache>
                <c:formatCode>General</c:formatCode>
                <c:ptCount val="44"/>
                <c:pt idx="0">
                  <c:v>0.47</c:v>
                </c:pt>
                <c:pt idx="1">
                  <c:v>0.56000000000000005</c:v>
                </c:pt>
                <c:pt idx="2">
                  <c:v>0.61</c:v>
                </c:pt>
                <c:pt idx="3">
                  <c:v>0.7</c:v>
                </c:pt>
                <c:pt idx="4">
                  <c:v>0.71</c:v>
                </c:pt>
                <c:pt idx="5">
                  <c:v>0.75</c:v>
                </c:pt>
                <c:pt idx="6">
                  <c:v>0.76</c:v>
                </c:pt>
                <c:pt idx="7">
                  <c:v>0.78</c:v>
                </c:pt>
                <c:pt idx="8">
                  <c:v>0.78</c:v>
                </c:pt>
                <c:pt idx="9">
                  <c:v>0.78</c:v>
                </c:pt>
                <c:pt idx="10">
                  <c:v>0.79</c:v>
                </c:pt>
                <c:pt idx="11">
                  <c:v>0.8</c:v>
                </c:pt>
                <c:pt idx="12">
                  <c:v>0.8</c:v>
                </c:pt>
                <c:pt idx="13">
                  <c:v>0.8</c:v>
                </c:pt>
                <c:pt idx="14">
                  <c:v>0.81</c:v>
                </c:pt>
                <c:pt idx="15">
                  <c:v>0.81</c:v>
                </c:pt>
                <c:pt idx="16">
                  <c:v>0.81</c:v>
                </c:pt>
                <c:pt idx="17">
                  <c:v>0.81</c:v>
                </c:pt>
                <c:pt idx="18">
                  <c:v>0.82</c:v>
                </c:pt>
                <c:pt idx="19">
                  <c:v>0.82</c:v>
                </c:pt>
                <c:pt idx="20">
                  <c:v>0.82</c:v>
                </c:pt>
                <c:pt idx="21">
                  <c:v>0.83</c:v>
                </c:pt>
                <c:pt idx="22">
                  <c:v>0.83</c:v>
                </c:pt>
                <c:pt idx="23">
                  <c:v>0.83</c:v>
                </c:pt>
                <c:pt idx="24">
                  <c:v>0.84</c:v>
                </c:pt>
                <c:pt idx="25">
                  <c:v>0.84</c:v>
                </c:pt>
                <c:pt idx="26">
                  <c:v>0.84</c:v>
                </c:pt>
                <c:pt idx="27">
                  <c:v>0.85</c:v>
                </c:pt>
                <c:pt idx="28">
                  <c:v>0.85</c:v>
                </c:pt>
                <c:pt idx="29">
                  <c:v>0.87</c:v>
                </c:pt>
                <c:pt idx="30">
                  <c:v>0.89</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MAYFLOWER PCN</c:v>
                </c:pt>
                <c:pt idx="1">
                  <c:v>PATHFIELDS MEDICAL GROUP PCN</c:v>
                </c:pt>
                <c:pt idx="2">
                  <c:v>BEACON MEDICAL GROUP PCN</c:v>
                </c:pt>
                <c:pt idx="3">
                  <c:v>NORTH DARTMOOR PCN</c:v>
                </c:pt>
                <c:pt idx="4">
                  <c:v>BRIXHAM AND PAIGNTON PCN</c:v>
                </c:pt>
                <c:pt idx="5">
                  <c:v>SOUND PCN</c:v>
                </c:pt>
                <c:pt idx="6">
                  <c:v>TORQUAY PCN</c:v>
                </c:pt>
                <c:pt idx="7">
                  <c:v>ICS</c:v>
                </c:pt>
                <c:pt idx="8">
                  <c:v>DRAKE MEDICAL ALLIANCE PCN</c:v>
                </c:pt>
                <c:pt idx="9">
                  <c:v>EXETER WEST PCN</c:v>
                </c:pt>
                <c:pt idx="10">
                  <c:v>THE COASTAL NETWORK PCN</c:v>
                </c:pt>
                <c:pt idx="11">
                  <c:v>MEWSTONE PCN</c:v>
                </c:pt>
                <c:pt idx="12">
                  <c:v>BARNSTAPLE ALLIANCE PCN</c:v>
                </c:pt>
                <c:pt idx="13">
                  <c:v>WATERSIDE HEALTH NETWORK PCN</c:v>
                </c:pt>
                <c:pt idx="14">
                  <c:v>NEXUS (DEVON) PCN</c:v>
                </c:pt>
                <c:pt idx="15">
                  <c:v>EXETER CITY PCN</c:v>
                </c:pt>
                <c:pt idx="16">
                  <c:v>TIVERTON PCN</c:v>
                </c:pt>
                <c:pt idx="17">
                  <c:v>HONITON/OTTERY/SID VALLEY (HOSMS) PCN</c:v>
                </c:pt>
                <c:pt idx="18">
                  <c:v>WEST DEVON PCN</c:v>
                </c:pt>
                <c:pt idx="19">
                  <c:v>MID DEVON HEALTHCARE PCN</c:v>
                </c:pt>
                <c:pt idx="20">
                  <c:v>SOUTH HAMS PCN</c:v>
                </c:pt>
                <c:pt idx="21">
                  <c:v>NORTH DEVON COASTAL PCN</c:v>
                </c:pt>
                <c:pt idx="22">
                  <c:v>OUTER EXETER PCN</c:v>
                </c:pt>
                <c:pt idx="23">
                  <c:v>TORRIDGE PCN</c:v>
                </c:pt>
                <c:pt idx="24">
                  <c:v>CULM VALLEY PCN</c:v>
                </c:pt>
                <c:pt idx="25">
                  <c:v>TEMPLER CARE NETWORK PCN</c:v>
                </c:pt>
                <c:pt idx="26">
                  <c:v>SOUTH DARTMOOR AND TOTNES PCN</c:v>
                </c:pt>
                <c:pt idx="27">
                  <c:v>NEWTON WEST PCN</c:v>
                </c:pt>
                <c:pt idx="28">
                  <c:v>BAYWIDE PCN</c:v>
                </c:pt>
                <c:pt idx="29">
                  <c:v>TASC PCN</c:v>
                </c:pt>
                <c:pt idx="30">
                  <c:v>WEB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MAYFLOWER PCN</c:v>
                </c:pt>
                <c:pt idx="1">
                  <c:v>PATHFIELDS MEDICAL GROUP PCN</c:v>
                </c:pt>
                <c:pt idx="2">
                  <c:v>BEACON MEDICAL GROUP PCN</c:v>
                </c:pt>
                <c:pt idx="3">
                  <c:v>NORTH DARTMOOR PCN</c:v>
                </c:pt>
                <c:pt idx="4">
                  <c:v>BRIXHAM AND PAIGNTON PCN</c:v>
                </c:pt>
                <c:pt idx="5">
                  <c:v>SOUND PCN</c:v>
                </c:pt>
                <c:pt idx="6">
                  <c:v>TORQUAY PCN</c:v>
                </c:pt>
                <c:pt idx="7">
                  <c:v>ICS</c:v>
                </c:pt>
                <c:pt idx="8">
                  <c:v>DRAKE MEDICAL ALLIANCE PCN</c:v>
                </c:pt>
                <c:pt idx="9">
                  <c:v>EXETER WEST PCN</c:v>
                </c:pt>
                <c:pt idx="10">
                  <c:v>THE COASTAL NETWORK PCN</c:v>
                </c:pt>
                <c:pt idx="11">
                  <c:v>MEWSTONE PCN</c:v>
                </c:pt>
                <c:pt idx="12">
                  <c:v>BARNSTAPLE ALLIANCE PCN</c:v>
                </c:pt>
                <c:pt idx="13">
                  <c:v>WATERSIDE HEALTH NETWORK PCN</c:v>
                </c:pt>
                <c:pt idx="14">
                  <c:v>NEXUS (DEVON) PCN</c:v>
                </c:pt>
                <c:pt idx="15">
                  <c:v>EXETER CITY PCN</c:v>
                </c:pt>
                <c:pt idx="16">
                  <c:v>TIVERTON PCN</c:v>
                </c:pt>
                <c:pt idx="17">
                  <c:v>HONITON/OTTERY/SID VALLEY (HOSMS) PCN</c:v>
                </c:pt>
                <c:pt idx="18">
                  <c:v>WEST DEVON PCN</c:v>
                </c:pt>
                <c:pt idx="19">
                  <c:v>MID DEVON HEALTHCARE PCN</c:v>
                </c:pt>
                <c:pt idx="20">
                  <c:v>SOUTH HAMS PCN</c:v>
                </c:pt>
                <c:pt idx="21">
                  <c:v>NORTH DEVON COASTAL PCN</c:v>
                </c:pt>
                <c:pt idx="22">
                  <c:v>OUTER EXETER PCN</c:v>
                </c:pt>
                <c:pt idx="23">
                  <c:v>TORRIDGE PCN</c:v>
                </c:pt>
                <c:pt idx="24">
                  <c:v>CULM VALLEY PCN</c:v>
                </c:pt>
                <c:pt idx="25">
                  <c:v>TEMPLER CARE NETWORK PCN</c:v>
                </c:pt>
                <c:pt idx="26">
                  <c:v>SOUTH DARTMOOR AND TOTNES PCN</c:v>
                </c:pt>
                <c:pt idx="27">
                  <c:v>NEWTON WEST PCN</c:v>
                </c:pt>
                <c:pt idx="28">
                  <c:v>BAYWIDE PCN</c:v>
                </c:pt>
                <c:pt idx="29">
                  <c:v>TASC PCN</c:v>
                </c:pt>
                <c:pt idx="30">
                  <c:v>WEB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03481728"/>
        <c:axId val="10340620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PATHFIELDS MEDICAL GROUP PCN</c:v>
                </c:pt>
                <c:pt idx="2">
                  <c:v>BEACON MEDICAL GROUP PCN</c:v>
                </c:pt>
                <c:pt idx="3">
                  <c:v>NORTH DARTMOOR PCN</c:v>
                </c:pt>
                <c:pt idx="4">
                  <c:v>BRIXHAM AND PAIGNTON PCN</c:v>
                </c:pt>
                <c:pt idx="5">
                  <c:v>SOUND PCN</c:v>
                </c:pt>
                <c:pt idx="6">
                  <c:v>TORQUAY PCN</c:v>
                </c:pt>
                <c:pt idx="7">
                  <c:v>ICS</c:v>
                </c:pt>
                <c:pt idx="8">
                  <c:v>DRAKE MEDICAL ALLIANCE PCN</c:v>
                </c:pt>
                <c:pt idx="9">
                  <c:v>EXETER WEST PCN</c:v>
                </c:pt>
                <c:pt idx="10">
                  <c:v>THE COASTAL NETWORK PCN</c:v>
                </c:pt>
                <c:pt idx="11">
                  <c:v>MEWSTONE PCN</c:v>
                </c:pt>
                <c:pt idx="12">
                  <c:v>BARNSTAPLE ALLIANCE PCN</c:v>
                </c:pt>
                <c:pt idx="13">
                  <c:v>WATERSIDE HEALTH NETWORK PCN</c:v>
                </c:pt>
                <c:pt idx="14">
                  <c:v>NEXUS (DEVON) PCN</c:v>
                </c:pt>
                <c:pt idx="15">
                  <c:v>EXETER CITY PCN</c:v>
                </c:pt>
                <c:pt idx="16">
                  <c:v>TIVERTON PCN</c:v>
                </c:pt>
                <c:pt idx="17">
                  <c:v>HONITON/OTTERY/SID VALLEY (HOSMS) PCN</c:v>
                </c:pt>
                <c:pt idx="18">
                  <c:v>WEST DEVON PCN</c:v>
                </c:pt>
                <c:pt idx="19">
                  <c:v>MID DEVON HEALTHCARE PCN</c:v>
                </c:pt>
                <c:pt idx="20">
                  <c:v>SOUTH HAMS PCN</c:v>
                </c:pt>
                <c:pt idx="21">
                  <c:v>NORTH DEVON COASTAL PCN</c:v>
                </c:pt>
                <c:pt idx="22">
                  <c:v>OUTER EXETER PCN</c:v>
                </c:pt>
                <c:pt idx="23">
                  <c:v>TORRIDGE PCN</c:v>
                </c:pt>
                <c:pt idx="24">
                  <c:v>CULM VALLEY PCN</c:v>
                </c:pt>
                <c:pt idx="25">
                  <c:v>TEMPLER CARE NETWORK PCN</c:v>
                </c:pt>
                <c:pt idx="26">
                  <c:v>SOUTH DARTMOOR AND TOTNES PCN</c:v>
                </c:pt>
                <c:pt idx="27">
                  <c:v>NEWTON WEST PCN</c:v>
                </c:pt>
                <c:pt idx="28">
                  <c:v>BAYWIDE PCN</c:v>
                </c:pt>
                <c:pt idx="29">
                  <c:v>TASC PCN</c:v>
                </c:pt>
                <c:pt idx="30">
                  <c:v>WEB PCN</c:v>
                </c:pt>
              </c:strCache>
            </c:strRef>
          </c:cat>
          <c:val>
            <c:numRef>
              <c:f>Sheet1!$B$2:$B$45</c:f>
              <c:numCache>
                <c:formatCode>0%</c:formatCode>
                <c:ptCount val="44"/>
                <c:pt idx="0">
                  <c:v>0.75</c:v>
                </c:pt>
                <c:pt idx="1">
                  <c:v>0.75</c:v>
                </c:pt>
                <c:pt idx="2">
                  <c:v>0.75</c:v>
                </c:pt>
                <c:pt idx="3">
                  <c:v>0.75</c:v>
                </c:pt>
                <c:pt idx="4">
                  <c:v>0.75</c:v>
                </c:pt>
                <c:pt idx="5">
                  <c:v>0.75</c:v>
                </c:pt>
                <c:pt idx="6">
                  <c:v>0.75</c:v>
                </c:pt>
                <c:pt idx="7">
                  <c:v>0.75</c:v>
                </c:pt>
                <c:pt idx="8">
                  <c:v>0.75</c:v>
                </c:pt>
                <c:pt idx="9">
                  <c:v>0.75</c:v>
                </c:pt>
                <c:pt idx="10">
                  <c:v>0.75</c:v>
                </c:pt>
                <c:pt idx="11">
                  <c:v>0.75</c:v>
                </c:pt>
                <c:pt idx="12">
                  <c:v>0.75</c:v>
                </c:pt>
                <c:pt idx="13">
                  <c:v>0.75</c:v>
                </c:pt>
                <c:pt idx="14">
                  <c:v>0.75</c:v>
                </c:pt>
                <c:pt idx="15">
                  <c:v>0.75</c:v>
                </c:pt>
                <c:pt idx="16">
                  <c:v>0.75</c:v>
                </c:pt>
                <c:pt idx="17">
                  <c:v>0.75</c:v>
                </c:pt>
                <c:pt idx="18">
                  <c:v>0.75</c:v>
                </c:pt>
                <c:pt idx="19">
                  <c:v>0.75</c:v>
                </c:pt>
                <c:pt idx="20">
                  <c:v>0.75</c:v>
                </c:pt>
                <c:pt idx="21">
                  <c:v>0.75</c:v>
                </c:pt>
                <c:pt idx="22">
                  <c:v>0.75</c:v>
                </c:pt>
                <c:pt idx="23">
                  <c:v>0.75</c:v>
                </c:pt>
                <c:pt idx="24">
                  <c:v>0.75</c:v>
                </c:pt>
                <c:pt idx="25">
                  <c:v>0.75</c:v>
                </c:pt>
                <c:pt idx="26">
                  <c:v>0.75</c:v>
                </c:pt>
                <c:pt idx="27">
                  <c:v>0.75</c:v>
                </c:pt>
                <c:pt idx="28">
                  <c:v>0.75</c:v>
                </c:pt>
                <c:pt idx="29">
                  <c:v>0.75</c:v>
                </c:pt>
                <c:pt idx="30">
                  <c:v>0.75</c:v>
                </c:pt>
                <c:pt idx="31">
                  <c:v>0.75</c:v>
                </c:pt>
                <c:pt idx="32">
                  <c:v>0.75</c:v>
                </c:pt>
                <c:pt idx="33">
                  <c:v>0.75</c:v>
                </c:pt>
                <c:pt idx="34">
                  <c:v>0.75</c:v>
                </c:pt>
                <c:pt idx="35">
                  <c:v>0.75</c:v>
                </c:pt>
                <c:pt idx="36">
                  <c:v>0.75</c:v>
                </c:pt>
                <c:pt idx="37">
                  <c:v>0.75</c:v>
                </c:pt>
                <c:pt idx="38">
                  <c:v>0.75</c:v>
                </c:pt>
                <c:pt idx="39">
                  <c:v>0.75</c:v>
                </c:pt>
                <c:pt idx="40">
                  <c:v>0.75</c:v>
                </c:pt>
                <c:pt idx="41">
                  <c:v>0.75</c:v>
                </c:pt>
                <c:pt idx="42">
                  <c:v>0.75</c:v>
                </c:pt>
                <c:pt idx="43">
                  <c:v>0.75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MAYFLOWER PCN</c:v>
                </c:pt>
                <c:pt idx="1">
                  <c:v>PATHFIELDS MEDICAL GROUP PCN</c:v>
                </c:pt>
                <c:pt idx="2">
                  <c:v>BEACON MEDICAL GROUP PCN</c:v>
                </c:pt>
                <c:pt idx="3">
                  <c:v>NORTH DARTMOOR PCN</c:v>
                </c:pt>
                <c:pt idx="4">
                  <c:v>BRIXHAM AND PAIGNTON PCN</c:v>
                </c:pt>
                <c:pt idx="5">
                  <c:v>SOUND PCN</c:v>
                </c:pt>
                <c:pt idx="6">
                  <c:v>TORQUAY PCN</c:v>
                </c:pt>
                <c:pt idx="7">
                  <c:v>ICS</c:v>
                </c:pt>
                <c:pt idx="8">
                  <c:v>DRAKE MEDICAL ALLIANCE PCN</c:v>
                </c:pt>
                <c:pt idx="9">
                  <c:v>EXETER WEST PCN</c:v>
                </c:pt>
                <c:pt idx="10">
                  <c:v>THE COASTAL NETWORK PCN</c:v>
                </c:pt>
                <c:pt idx="11">
                  <c:v>MEWSTONE PCN</c:v>
                </c:pt>
                <c:pt idx="12">
                  <c:v>BARNSTAPLE ALLIANCE PCN</c:v>
                </c:pt>
                <c:pt idx="13">
                  <c:v>WATERSIDE HEALTH NETWORK PCN</c:v>
                </c:pt>
                <c:pt idx="14">
                  <c:v>NEXUS (DEVON) PCN</c:v>
                </c:pt>
                <c:pt idx="15">
                  <c:v>EXETER CITY PCN</c:v>
                </c:pt>
                <c:pt idx="16">
                  <c:v>TIVERTON PCN</c:v>
                </c:pt>
                <c:pt idx="17">
                  <c:v>HONITON/OTTERY/SID VALLEY (HOSMS) PCN</c:v>
                </c:pt>
                <c:pt idx="18">
                  <c:v>WEST DEVON PCN</c:v>
                </c:pt>
                <c:pt idx="19">
                  <c:v>MID DEVON HEALTHCARE PCN</c:v>
                </c:pt>
                <c:pt idx="20">
                  <c:v>SOUTH HAMS PCN</c:v>
                </c:pt>
                <c:pt idx="21">
                  <c:v>NORTH DEVON COASTAL PCN</c:v>
                </c:pt>
                <c:pt idx="22">
                  <c:v>OUTER EXETER PCN</c:v>
                </c:pt>
                <c:pt idx="23">
                  <c:v>TORRIDGE PCN</c:v>
                </c:pt>
                <c:pt idx="24">
                  <c:v>CULM VALLEY PCN</c:v>
                </c:pt>
                <c:pt idx="25">
                  <c:v>TEMPLER CARE NETWORK PCN</c:v>
                </c:pt>
                <c:pt idx="26">
                  <c:v>SOUTH DARTMOOR AND TOTNES PCN</c:v>
                </c:pt>
                <c:pt idx="27">
                  <c:v>NEWTON WEST PCN</c:v>
                </c:pt>
                <c:pt idx="28">
                  <c:v>BAYWIDE PCN</c:v>
                </c:pt>
                <c:pt idx="29">
                  <c:v>TASC PCN</c:v>
                </c:pt>
                <c:pt idx="30">
                  <c:v>WEB PCN</c:v>
                </c:pt>
              </c:strCache>
            </c:strRef>
          </c:cat>
          <c:val>
            <c:numRef>
              <c:f>Sheet1!$C$2:$C$45</c:f>
              <c:numCache>
                <c:formatCode>0%</c:formatCode>
                <c:ptCount val="44"/>
                <c:pt idx="0">
                  <c:v>0.47</c:v>
                </c:pt>
                <c:pt idx="1">
                  <c:v>0.56000000000000005</c:v>
                </c:pt>
                <c:pt idx="2">
                  <c:v>0.61</c:v>
                </c:pt>
                <c:pt idx="3">
                  <c:v>0.7</c:v>
                </c:pt>
                <c:pt idx="4">
                  <c:v>0.71</c:v>
                </c:pt>
                <c:pt idx="5">
                  <c:v>0.75</c:v>
                </c:pt>
                <c:pt idx="6">
                  <c:v>0.76</c:v>
                </c:pt>
                <c:pt idx="7">
                  <c:v>-10</c:v>
                </c:pt>
                <c:pt idx="8">
                  <c:v>0.78</c:v>
                </c:pt>
                <c:pt idx="9">
                  <c:v>0.78</c:v>
                </c:pt>
                <c:pt idx="10">
                  <c:v>0.79</c:v>
                </c:pt>
                <c:pt idx="11">
                  <c:v>0.8</c:v>
                </c:pt>
                <c:pt idx="12">
                  <c:v>0.8</c:v>
                </c:pt>
                <c:pt idx="13">
                  <c:v>0.8</c:v>
                </c:pt>
                <c:pt idx="14">
                  <c:v>0.81</c:v>
                </c:pt>
                <c:pt idx="15">
                  <c:v>0.81</c:v>
                </c:pt>
                <c:pt idx="16">
                  <c:v>0.81</c:v>
                </c:pt>
                <c:pt idx="17">
                  <c:v>0.81</c:v>
                </c:pt>
                <c:pt idx="18">
                  <c:v>0.82</c:v>
                </c:pt>
                <c:pt idx="19">
                  <c:v>0.82</c:v>
                </c:pt>
                <c:pt idx="20">
                  <c:v>0.82</c:v>
                </c:pt>
                <c:pt idx="21">
                  <c:v>0.83</c:v>
                </c:pt>
                <c:pt idx="22">
                  <c:v>0.83</c:v>
                </c:pt>
                <c:pt idx="23">
                  <c:v>0.83</c:v>
                </c:pt>
                <c:pt idx="24">
                  <c:v>0.84</c:v>
                </c:pt>
                <c:pt idx="25">
                  <c:v>0.84</c:v>
                </c:pt>
                <c:pt idx="26">
                  <c:v>0.84</c:v>
                </c:pt>
                <c:pt idx="27">
                  <c:v>0.85</c:v>
                </c:pt>
                <c:pt idx="28">
                  <c:v>0.85</c:v>
                </c:pt>
                <c:pt idx="29">
                  <c:v>0.87</c:v>
                </c:pt>
                <c:pt idx="30">
                  <c:v>0.89</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0.78</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03398016"/>
        <c:axId val="103404672"/>
      </c:lineChart>
      <c:catAx>
        <c:axId val="103398016"/>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03404672"/>
        <c:crosses val="autoZero"/>
        <c:auto val="1"/>
        <c:lblAlgn val="ctr"/>
        <c:lblOffset val="100"/>
        <c:noMultiLvlLbl val="0"/>
      </c:catAx>
      <c:valAx>
        <c:axId val="10340467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03398016"/>
        <c:crosses val="autoZero"/>
        <c:crossBetween val="between"/>
      </c:valAx>
      <c:valAx>
        <c:axId val="103406208"/>
        <c:scaling>
          <c:orientation val="minMax"/>
          <c:max val="1"/>
          <c:min val="0"/>
        </c:scaling>
        <c:delete val="0"/>
        <c:axPos val="r"/>
        <c:numFmt formatCode="0%" sourceLinked="1"/>
        <c:majorTickMark val="none"/>
        <c:minorTickMark val="none"/>
        <c:tickLblPos val="none"/>
        <c:spPr>
          <a:ln>
            <a:noFill/>
          </a:ln>
        </c:spPr>
        <c:crossAx val="103481728"/>
        <c:crosses val="max"/>
        <c:crossBetween val="between"/>
      </c:valAx>
      <c:catAx>
        <c:axId val="103481728"/>
        <c:scaling>
          <c:orientation val="minMax"/>
        </c:scaling>
        <c:delete val="1"/>
        <c:axPos val="b"/>
        <c:numFmt formatCode="General" sourceLinked="1"/>
        <c:majorTickMark val="out"/>
        <c:minorTickMark val="none"/>
        <c:tickLblPos val="nextTo"/>
        <c:crossAx val="10340620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104-4DE0-A058-B0CBE92DBB2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D432-436A-B6B7-3257988B1CA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5615340269987092"/>
          <c:y val="0.13098368407703062"/>
          <c:w val="0.46271625676808048"/>
          <c:h val="0.65761107657569517"/>
        </c:manualLayout>
      </c:layout>
      <c:barChart>
        <c:barDir val="bar"/>
        <c:grouping val="clustered"/>
        <c:varyColors val="0"/>
        <c:ser>
          <c:idx val="0"/>
          <c:order val="0"/>
          <c:tx>
            <c:strRef>
              <c:f>Sheet1!$B$1</c:f>
              <c:strCache>
                <c:ptCount val="1"/>
                <c:pt idx="0">
                  <c:v>Sales</c:v>
                </c:pt>
              </c:strCache>
            </c:strRef>
          </c:tx>
          <c:spPr>
            <a:ln w="19050">
              <a:solidFill>
                <a:schemeClr val="bg1"/>
              </a:solidFill>
            </a:ln>
          </c:spPr>
          <c:invertIfNegative val="0"/>
          <c:dPt>
            <c:idx val="0"/>
            <c:invertIfNegative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9473-4DD6-8D5C-1F52ABF89A2E}"/>
              </c:ext>
            </c:extLst>
          </c:dPt>
          <c:dPt>
            <c:idx val="1"/>
            <c:invertIfNegative val="0"/>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9473-4DD6-8D5C-1F52ABF89A2E}"/>
              </c:ext>
            </c:extLst>
          </c:dPt>
          <c:dPt>
            <c:idx val="2"/>
            <c:invertIfNegative val="0"/>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9473-4DD6-8D5C-1F52ABF89A2E}"/>
              </c:ext>
            </c:extLst>
          </c:dPt>
          <c:dPt>
            <c:idx val="3"/>
            <c:invertIfNegative val="0"/>
            <c:bubble3D val="0"/>
            <c:spPr>
              <a:solidFill>
                <a:srgbClr val="A5AEB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9473-4DD6-8D5C-1F52ABF89A2E}"/>
              </c:ext>
            </c:extLst>
          </c:dPt>
          <c:dPt>
            <c:idx val="4"/>
            <c:invertIfNegative val="0"/>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9473-4DD6-8D5C-1F52ABF89A2E}"/>
              </c:ext>
            </c:extLst>
          </c:dPt>
          <c:dPt>
            <c:idx val="5"/>
            <c:invertIfNegative val="0"/>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9473-4DD6-8D5C-1F52ABF89A2E}"/>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9473-4DD6-8D5C-1F52ABF89A2E}"/>
                </c:ext>
              </c:extLst>
            </c:dLbl>
            <c:numFmt formatCode="[&lt;3]&quot;&quot;;0\%" sourceLinked="0"/>
            <c:spPr>
              <a:noFill/>
              <a:ln>
                <a:noFill/>
              </a:ln>
              <a:effectLst/>
            </c:spPr>
            <c:txPr>
              <a:bodyPr/>
              <a:lstStyle/>
              <a:p>
                <a:pPr>
                  <a:defRPr sz="900" b="0">
                    <a:solidFill>
                      <a:srgbClr val="292926"/>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Sheet1!$A$2:$A$7</c:f>
              <c:strCache>
                <c:ptCount val="5"/>
                <c:pt idx="0">
                  <c:v>Yes, a choice of place</c:v>
                </c:pt>
                <c:pt idx="1">
                  <c:v>Yes, a choice of time or day</c:v>
                </c:pt>
                <c:pt idx="2">
                  <c:v>Yes, a choice of healthcare professional</c:v>
                </c:pt>
                <c:pt idx="3">
                  <c:v>Yes, a choice of type of appointment</c:v>
                </c:pt>
                <c:pt idx="4">
                  <c:v>None of these</c:v>
                </c:pt>
              </c:strCache>
            </c:strRef>
          </c:cat>
          <c:val>
            <c:numRef>
              <c:f>Sheet1!$B$2:$B$7</c:f>
              <c:numCache>
                <c:formatCode>General</c:formatCode>
                <c:ptCount val="5"/>
                <c:pt idx="0">
                  <c:v>19</c:v>
                </c:pt>
                <c:pt idx="1">
                  <c:v>42</c:v>
                </c:pt>
                <c:pt idx="2">
                  <c:v>9</c:v>
                </c:pt>
                <c:pt idx="3">
                  <c:v>27</c:v>
                </c:pt>
                <c:pt idx="4">
                  <c:v>25</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9473-4DD6-8D5C-1F52ABF89A2E}"/>
            </c:ext>
          </c:extLst>
        </c:ser>
        <c:dLbls>
          <c:showLegendKey val="0"/>
          <c:showVal val="0"/>
          <c:showCatName val="0"/>
          <c:showSerName val="0"/>
          <c:showPercent val="0"/>
          <c:showBubbleSize val="0"/>
        </c:dLbls>
        <c:gapWidth val="100"/>
        <c:axId val="116725632"/>
        <c:axId val="116724096"/>
      </c:barChart>
      <c:valAx>
        <c:axId val="116724096"/>
        <c:scaling>
          <c:orientation val="minMax"/>
        </c:scaling>
        <c:delete val="1"/>
        <c:axPos val="t"/>
        <c:numFmt formatCode="General" sourceLinked="1"/>
        <c:majorTickMark val="out"/>
        <c:minorTickMark val="none"/>
        <c:tickLblPos val="nextTo"/>
        <c:crossAx val="116725632"/>
        <c:crosses val="autoZero"/>
        <c:crossBetween val="between"/>
      </c:valAx>
      <c:catAx>
        <c:axId val="116725632"/>
        <c:scaling>
          <c:orientation val="maxMin"/>
        </c:scaling>
        <c:delete val="0"/>
        <c:axPos val="l"/>
        <c:numFmt formatCode="General" sourceLinked="1"/>
        <c:majorTickMark val="out"/>
        <c:minorTickMark val="none"/>
        <c:tickLblPos val="nextTo"/>
        <c:txPr>
          <a:bodyPr anchor="ctr" anchorCtr="0"/>
          <a:lstStyle/>
          <a:p>
            <a:pPr algn="r">
              <a:defRPr sz="1100"/>
            </a:pPr>
            <a:endParaRPr lang="en-US"/>
          </a:p>
        </c:txPr>
        <c:crossAx val="116724096"/>
        <c:crosses val="autoZero"/>
        <c:auto val="0"/>
        <c:lblAlgn val="ctr"/>
        <c:lblOffset val="100"/>
        <c:noMultiLvlLbl val="0"/>
      </c:catAx>
      <c:spPr>
        <a:ln>
          <a:noFill/>
        </a:ln>
      </c:spPr>
    </c:plotArea>
    <c:plotVisOnly val="1"/>
    <c:dispBlanksAs val="zero"/>
    <c:showDLblsOverMax val="0"/>
  </c:chart>
  <c:spPr>
    <a:ln>
      <a:noFill/>
    </a:ln>
  </c:spPr>
  <c:txPr>
    <a:bodyPr/>
    <a:lstStyle/>
    <a:p>
      <a:pPr>
        <a:defRPr sz="1800"/>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6DC-4EAD-BF07-FF58D83669C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6DC-4EAD-BF07-FF58D83669C9}"/>
              </c:ext>
            </c:extLst>
          </c:dPt>
          <c:cat>
            <c:strRef>
              <c:f>Sheet1!$A$2:$A$3</c:f>
              <c:strCache>
                <c:ptCount val="2"/>
                <c:pt idx="0">
                  <c:v>1st Qtr</c:v>
                </c:pt>
                <c:pt idx="1">
                  <c:v>2nd Qtr</c:v>
                </c:pt>
              </c:strCache>
            </c:strRef>
          </c:cat>
          <c:val>
            <c:numRef>
              <c:f>Sheet1!$B$2:$B$3</c:f>
              <c:numCache>
                <c:formatCode>General</c:formatCode>
                <c:ptCount val="2"/>
                <c:pt idx="0">
                  <c:v>57</c:v>
                </c:pt>
                <c:pt idx="1">
                  <c:v>43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6DC-4EAD-BF07-FF58D83669C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5A-4F34-9302-E9AD4305551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5A-4F34-9302-E9AD43055513}"/>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5A-4F34-9302-E9AD4305551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BEACON MEDICAL GROUP PCN</c:v>
                </c:pt>
                <c:pt idx="2">
                  <c:v>DRAKE MEDICAL ALLIANCE PCN</c:v>
                </c:pt>
                <c:pt idx="3">
                  <c:v>TORQUAY PCN</c:v>
                </c:pt>
                <c:pt idx="4">
                  <c:v>PATHFIELDS MEDICAL GROUP PCN</c:v>
                </c:pt>
                <c:pt idx="5">
                  <c:v>THE COASTAL NETWORK PCN</c:v>
                </c:pt>
                <c:pt idx="6">
                  <c:v>SOUND PCN</c:v>
                </c:pt>
                <c:pt idx="7">
                  <c:v>TEMPLER CARE NETWORK PCN</c:v>
                </c:pt>
                <c:pt idx="8">
                  <c:v>MEWSTONE PCN</c:v>
                </c:pt>
                <c:pt idx="9">
                  <c:v>OUTER EXETER PCN</c:v>
                </c:pt>
                <c:pt idx="10">
                  <c:v>NEWTON WEST PCN</c:v>
                </c:pt>
                <c:pt idx="11">
                  <c:v>EXETER WEST PCN</c:v>
                </c:pt>
                <c:pt idx="12">
                  <c:v>BRIXHAM AND PAIGNTON PCN</c:v>
                </c:pt>
                <c:pt idx="13">
                  <c:v>ICS</c:v>
                </c:pt>
                <c:pt idx="14">
                  <c:v>NORTH DEVON COASTAL PCN</c:v>
                </c:pt>
                <c:pt idx="15">
                  <c:v>WATERSIDE HEALTH NETWORK PCN</c:v>
                </c:pt>
                <c:pt idx="16">
                  <c:v>HONITON/OTTERY/SID VALLEY (HOSMS) PCN</c:v>
                </c:pt>
                <c:pt idx="17">
                  <c:v>EXETER CITY PCN</c:v>
                </c:pt>
                <c:pt idx="18">
                  <c:v>WEB PCN</c:v>
                </c:pt>
                <c:pt idx="19">
                  <c:v>TORRIDGE PCN</c:v>
                </c:pt>
                <c:pt idx="20">
                  <c:v>BARNSTAPLE ALLIANCE PCN</c:v>
                </c:pt>
                <c:pt idx="21">
                  <c:v>SOUTH DARTMOOR AND TOTNES PCN</c:v>
                </c:pt>
                <c:pt idx="22">
                  <c:v>SOUTH HAMS PCN</c:v>
                </c:pt>
                <c:pt idx="23">
                  <c:v>NEXUS (DEVON) PCN</c:v>
                </c:pt>
                <c:pt idx="24">
                  <c:v>CULM VALLEY PCN</c:v>
                </c:pt>
                <c:pt idx="25">
                  <c:v>MID DEVON HEALTHCARE PCN</c:v>
                </c:pt>
                <c:pt idx="26">
                  <c:v>BAYWIDE PCN</c:v>
                </c:pt>
                <c:pt idx="27">
                  <c:v>TIVERTON PCN</c:v>
                </c:pt>
                <c:pt idx="28">
                  <c:v>TASC PCN</c:v>
                </c:pt>
                <c:pt idx="29">
                  <c:v>WEST DEVON PCN</c:v>
                </c:pt>
                <c:pt idx="30">
                  <c:v>NORTH DARTMOOR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MAYFLOWER PCN</c:v>
                </c:pt>
                <c:pt idx="1">
                  <c:v>BEACON MEDICAL GROUP PCN</c:v>
                </c:pt>
                <c:pt idx="2">
                  <c:v>DRAKE MEDICAL ALLIANCE PCN</c:v>
                </c:pt>
                <c:pt idx="3">
                  <c:v>TORQUAY PCN</c:v>
                </c:pt>
                <c:pt idx="4">
                  <c:v>PATHFIELDS MEDICAL GROUP PCN</c:v>
                </c:pt>
                <c:pt idx="5">
                  <c:v>THE COASTAL NETWORK PCN</c:v>
                </c:pt>
                <c:pt idx="6">
                  <c:v>SOUND PCN</c:v>
                </c:pt>
                <c:pt idx="7">
                  <c:v>TEMPLER CARE NETWORK PCN</c:v>
                </c:pt>
                <c:pt idx="8">
                  <c:v>MEWSTONE PCN</c:v>
                </c:pt>
                <c:pt idx="9">
                  <c:v>OUTER EXETER PCN</c:v>
                </c:pt>
                <c:pt idx="10">
                  <c:v>NEWTON WEST PCN</c:v>
                </c:pt>
                <c:pt idx="11">
                  <c:v>EXETER WEST PCN</c:v>
                </c:pt>
                <c:pt idx="12">
                  <c:v>BRIXHAM AND PAIGNTON PCN</c:v>
                </c:pt>
                <c:pt idx="13">
                  <c:v>ICS</c:v>
                </c:pt>
                <c:pt idx="14">
                  <c:v>NORTH DEVON COASTAL PCN</c:v>
                </c:pt>
                <c:pt idx="15">
                  <c:v>WATERSIDE HEALTH NETWORK PCN</c:v>
                </c:pt>
                <c:pt idx="16">
                  <c:v>HONITON/OTTERY/SID VALLEY (HOSMS) PCN</c:v>
                </c:pt>
                <c:pt idx="17">
                  <c:v>EXETER CITY PCN</c:v>
                </c:pt>
                <c:pt idx="18">
                  <c:v>WEB PCN</c:v>
                </c:pt>
                <c:pt idx="19">
                  <c:v>TORRIDGE PCN</c:v>
                </c:pt>
                <c:pt idx="20">
                  <c:v>BARNSTAPLE ALLIANCE PCN</c:v>
                </c:pt>
                <c:pt idx="21">
                  <c:v>SOUTH DARTMOOR AND TOTNES PCN</c:v>
                </c:pt>
                <c:pt idx="22">
                  <c:v>SOUTH HAMS PCN</c:v>
                </c:pt>
                <c:pt idx="23">
                  <c:v>NEXUS (DEVON) PCN</c:v>
                </c:pt>
                <c:pt idx="24">
                  <c:v>CULM VALLEY PCN</c:v>
                </c:pt>
                <c:pt idx="25">
                  <c:v>MID DEVON HEALTHCARE PCN</c:v>
                </c:pt>
                <c:pt idx="26">
                  <c:v>BAYWIDE PCN</c:v>
                </c:pt>
                <c:pt idx="27">
                  <c:v>TIVERTON PCN</c:v>
                </c:pt>
                <c:pt idx="28">
                  <c:v>TASC PCN</c:v>
                </c:pt>
                <c:pt idx="29">
                  <c:v>WEST DEVON PCN</c:v>
                </c:pt>
                <c:pt idx="30">
                  <c:v>NORTH DARTMOOR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BEACON MEDICAL GROUP PCN</c:v>
                </c:pt>
                <c:pt idx="2">
                  <c:v>DRAKE MEDICAL ALLIANCE PCN</c:v>
                </c:pt>
                <c:pt idx="3">
                  <c:v>TORQUAY PCN</c:v>
                </c:pt>
                <c:pt idx="4">
                  <c:v>PATHFIELDS MEDICAL GROUP PCN</c:v>
                </c:pt>
                <c:pt idx="5">
                  <c:v>THE COASTAL NETWORK PCN</c:v>
                </c:pt>
                <c:pt idx="6">
                  <c:v>SOUND PCN</c:v>
                </c:pt>
                <c:pt idx="7">
                  <c:v>TEMPLER CARE NETWORK PCN</c:v>
                </c:pt>
                <c:pt idx="8">
                  <c:v>MEWSTONE PCN</c:v>
                </c:pt>
                <c:pt idx="9">
                  <c:v>OUTER EXETER PCN</c:v>
                </c:pt>
                <c:pt idx="10">
                  <c:v>NEWTON WEST PCN</c:v>
                </c:pt>
                <c:pt idx="11">
                  <c:v>EXETER WEST PCN</c:v>
                </c:pt>
                <c:pt idx="12">
                  <c:v>BRIXHAM AND PAIGNTON PCN</c:v>
                </c:pt>
                <c:pt idx="13">
                  <c:v>ICS</c:v>
                </c:pt>
                <c:pt idx="14">
                  <c:v>NORTH DEVON COASTAL PCN</c:v>
                </c:pt>
                <c:pt idx="15">
                  <c:v>WATERSIDE HEALTH NETWORK PCN</c:v>
                </c:pt>
                <c:pt idx="16">
                  <c:v>HONITON/OTTERY/SID VALLEY (HOSMS) PCN</c:v>
                </c:pt>
                <c:pt idx="17">
                  <c:v>EXETER CITY PCN</c:v>
                </c:pt>
                <c:pt idx="18">
                  <c:v>WEB PCN</c:v>
                </c:pt>
                <c:pt idx="19">
                  <c:v>TORRIDGE PCN</c:v>
                </c:pt>
                <c:pt idx="20">
                  <c:v>BARNSTAPLE ALLIANCE PCN</c:v>
                </c:pt>
                <c:pt idx="21">
                  <c:v>SOUTH DARTMOOR AND TOTNES PCN</c:v>
                </c:pt>
                <c:pt idx="22">
                  <c:v>SOUTH HAMS PCN</c:v>
                </c:pt>
                <c:pt idx="23">
                  <c:v>NEXUS (DEVON) PCN</c:v>
                </c:pt>
                <c:pt idx="24">
                  <c:v>CULM VALLEY PCN</c:v>
                </c:pt>
                <c:pt idx="25">
                  <c:v>MID DEVON HEALTHCARE PCN</c:v>
                </c:pt>
                <c:pt idx="26">
                  <c:v>BAYWIDE PCN</c:v>
                </c:pt>
                <c:pt idx="27">
                  <c:v>TIVERTON PCN</c:v>
                </c:pt>
                <c:pt idx="28">
                  <c:v>TASC PCN</c:v>
                </c:pt>
                <c:pt idx="29">
                  <c:v>WEST DEVON PCN</c:v>
                </c:pt>
                <c:pt idx="30">
                  <c:v>NORTH DARTMOOR PCN</c:v>
                </c:pt>
              </c:strCache>
            </c:strRef>
          </c:cat>
          <c:val>
            <c:numRef>
              <c:f>Sheet1!$F$2:$F$45</c:f>
              <c:numCache>
                <c:formatCode>General</c:formatCode>
                <c:ptCount val="44"/>
                <c:pt idx="0">
                  <c:v>0.56999999999999995</c:v>
                </c:pt>
                <c:pt idx="1">
                  <c:v>0.66</c:v>
                </c:pt>
                <c:pt idx="2">
                  <c:v>0.66</c:v>
                </c:pt>
                <c:pt idx="3">
                  <c:v>0.66</c:v>
                </c:pt>
                <c:pt idx="4">
                  <c:v>0.68</c:v>
                </c:pt>
                <c:pt idx="5">
                  <c:v>0.7</c:v>
                </c:pt>
                <c:pt idx="6">
                  <c:v>0.7</c:v>
                </c:pt>
                <c:pt idx="7">
                  <c:v>0.71</c:v>
                </c:pt>
                <c:pt idx="8">
                  <c:v>0.72</c:v>
                </c:pt>
                <c:pt idx="9">
                  <c:v>0.73</c:v>
                </c:pt>
                <c:pt idx="10">
                  <c:v>0.73</c:v>
                </c:pt>
                <c:pt idx="11">
                  <c:v>0.73</c:v>
                </c:pt>
                <c:pt idx="12">
                  <c:v>0.73</c:v>
                </c:pt>
                <c:pt idx="13">
                  <c:v>0.75</c:v>
                </c:pt>
                <c:pt idx="14">
                  <c:v>0.75</c:v>
                </c:pt>
                <c:pt idx="15">
                  <c:v>0.75</c:v>
                </c:pt>
                <c:pt idx="16">
                  <c:v>0.75</c:v>
                </c:pt>
                <c:pt idx="17">
                  <c:v>0.76</c:v>
                </c:pt>
                <c:pt idx="18">
                  <c:v>0.77</c:v>
                </c:pt>
                <c:pt idx="19">
                  <c:v>0.78</c:v>
                </c:pt>
                <c:pt idx="20">
                  <c:v>0.79</c:v>
                </c:pt>
                <c:pt idx="21">
                  <c:v>0.79</c:v>
                </c:pt>
                <c:pt idx="22">
                  <c:v>0.8</c:v>
                </c:pt>
                <c:pt idx="23">
                  <c:v>0.81</c:v>
                </c:pt>
                <c:pt idx="24">
                  <c:v>0.81</c:v>
                </c:pt>
                <c:pt idx="25">
                  <c:v>0.81</c:v>
                </c:pt>
                <c:pt idx="26">
                  <c:v>0.81</c:v>
                </c:pt>
                <c:pt idx="27">
                  <c:v>0.81</c:v>
                </c:pt>
                <c:pt idx="28">
                  <c:v>0.81</c:v>
                </c:pt>
                <c:pt idx="29">
                  <c:v>0.82</c:v>
                </c:pt>
                <c:pt idx="30">
                  <c:v>0.82</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MAYFLOWER PCN</c:v>
                </c:pt>
                <c:pt idx="1">
                  <c:v>BEACON MEDICAL GROUP PCN</c:v>
                </c:pt>
                <c:pt idx="2">
                  <c:v>DRAKE MEDICAL ALLIANCE PCN</c:v>
                </c:pt>
                <c:pt idx="3">
                  <c:v>TORQUAY PCN</c:v>
                </c:pt>
                <c:pt idx="4">
                  <c:v>PATHFIELDS MEDICAL GROUP PCN</c:v>
                </c:pt>
                <c:pt idx="5">
                  <c:v>THE COASTAL NETWORK PCN</c:v>
                </c:pt>
                <c:pt idx="6">
                  <c:v>SOUND PCN</c:v>
                </c:pt>
                <c:pt idx="7">
                  <c:v>TEMPLER CARE NETWORK PCN</c:v>
                </c:pt>
                <c:pt idx="8">
                  <c:v>MEWSTONE PCN</c:v>
                </c:pt>
                <c:pt idx="9">
                  <c:v>OUTER EXETER PCN</c:v>
                </c:pt>
                <c:pt idx="10">
                  <c:v>NEWTON WEST PCN</c:v>
                </c:pt>
                <c:pt idx="11">
                  <c:v>EXETER WEST PCN</c:v>
                </c:pt>
                <c:pt idx="12">
                  <c:v>BRIXHAM AND PAIGNTON PCN</c:v>
                </c:pt>
                <c:pt idx="13">
                  <c:v>ICS</c:v>
                </c:pt>
                <c:pt idx="14">
                  <c:v>NORTH DEVON COASTAL PCN</c:v>
                </c:pt>
                <c:pt idx="15">
                  <c:v>WATERSIDE HEALTH NETWORK PCN</c:v>
                </c:pt>
                <c:pt idx="16">
                  <c:v>HONITON/OTTERY/SID VALLEY (HOSMS) PCN</c:v>
                </c:pt>
                <c:pt idx="17">
                  <c:v>EXETER CITY PCN</c:v>
                </c:pt>
                <c:pt idx="18">
                  <c:v>WEB PCN</c:v>
                </c:pt>
                <c:pt idx="19">
                  <c:v>TORRIDGE PCN</c:v>
                </c:pt>
                <c:pt idx="20">
                  <c:v>BARNSTAPLE ALLIANCE PCN</c:v>
                </c:pt>
                <c:pt idx="21">
                  <c:v>SOUTH DARTMOOR AND TOTNES PCN</c:v>
                </c:pt>
                <c:pt idx="22">
                  <c:v>SOUTH HAMS PCN</c:v>
                </c:pt>
                <c:pt idx="23">
                  <c:v>NEXUS (DEVON) PCN</c:v>
                </c:pt>
                <c:pt idx="24">
                  <c:v>CULM VALLEY PCN</c:v>
                </c:pt>
                <c:pt idx="25">
                  <c:v>MID DEVON HEALTHCARE PCN</c:v>
                </c:pt>
                <c:pt idx="26">
                  <c:v>BAYWIDE PCN</c:v>
                </c:pt>
                <c:pt idx="27">
                  <c:v>TIVERTON PCN</c:v>
                </c:pt>
                <c:pt idx="28">
                  <c:v>TASC PCN</c:v>
                </c:pt>
                <c:pt idx="29">
                  <c:v>WEST DEVON PCN</c:v>
                </c:pt>
                <c:pt idx="30">
                  <c:v>NORTH DARTMOOR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MAYFLOWER PCN</c:v>
                </c:pt>
                <c:pt idx="1">
                  <c:v>BEACON MEDICAL GROUP PCN</c:v>
                </c:pt>
                <c:pt idx="2">
                  <c:v>DRAKE MEDICAL ALLIANCE PCN</c:v>
                </c:pt>
                <c:pt idx="3">
                  <c:v>TORQUAY PCN</c:v>
                </c:pt>
                <c:pt idx="4">
                  <c:v>PATHFIELDS MEDICAL GROUP PCN</c:v>
                </c:pt>
                <c:pt idx="5">
                  <c:v>THE COASTAL NETWORK PCN</c:v>
                </c:pt>
                <c:pt idx="6">
                  <c:v>SOUND PCN</c:v>
                </c:pt>
                <c:pt idx="7">
                  <c:v>TEMPLER CARE NETWORK PCN</c:v>
                </c:pt>
                <c:pt idx="8">
                  <c:v>MEWSTONE PCN</c:v>
                </c:pt>
                <c:pt idx="9">
                  <c:v>OUTER EXETER PCN</c:v>
                </c:pt>
                <c:pt idx="10">
                  <c:v>NEWTON WEST PCN</c:v>
                </c:pt>
                <c:pt idx="11">
                  <c:v>EXETER WEST PCN</c:v>
                </c:pt>
                <c:pt idx="12">
                  <c:v>BRIXHAM AND PAIGNTON PCN</c:v>
                </c:pt>
                <c:pt idx="13">
                  <c:v>ICS</c:v>
                </c:pt>
                <c:pt idx="14">
                  <c:v>NORTH DEVON COASTAL PCN</c:v>
                </c:pt>
                <c:pt idx="15">
                  <c:v>WATERSIDE HEALTH NETWORK PCN</c:v>
                </c:pt>
                <c:pt idx="16">
                  <c:v>HONITON/OTTERY/SID VALLEY (HOSMS) PCN</c:v>
                </c:pt>
                <c:pt idx="17">
                  <c:v>EXETER CITY PCN</c:v>
                </c:pt>
                <c:pt idx="18">
                  <c:v>WEB PCN</c:v>
                </c:pt>
                <c:pt idx="19">
                  <c:v>TORRIDGE PCN</c:v>
                </c:pt>
                <c:pt idx="20">
                  <c:v>BARNSTAPLE ALLIANCE PCN</c:v>
                </c:pt>
                <c:pt idx="21">
                  <c:v>SOUTH DARTMOOR AND TOTNES PCN</c:v>
                </c:pt>
                <c:pt idx="22">
                  <c:v>SOUTH HAMS PCN</c:v>
                </c:pt>
                <c:pt idx="23">
                  <c:v>NEXUS (DEVON) PCN</c:v>
                </c:pt>
                <c:pt idx="24">
                  <c:v>CULM VALLEY PCN</c:v>
                </c:pt>
                <c:pt idx="25">
                  <c:v>MID DEVON HEALTHCARE PCN</c:v>
                </c:pt>
                <c:pt idx="26">
                  <c:v>BAYWIDE PCN</c:v>
                </c:pt>
                <c:pt idx="27">
                  <c:v>TIVERTON PCN</c:v>
                </c:pt>
                <c:pt idx="28">
                  <c:v>TASC PCN</c:v>
                </c:pt>
                <c:pt idx="29">
                  <c:v>WEST DEVON PCN</c:v>
                </c:pt>
                <c:pt idx="30">
                  <c:v>NORTH DARTMOOR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18117504"/>
        <c:axId val="11810752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BEACON MEDICAL GROUP PCN</c:v>
                </c:pt>
                <c:pt idx="2">
                  <c:v>DRAKE MEDICAL ALLIANCE PCN</c:v>
                </c:pt>
                <c:pt idx="3">
                  <c:v>TORQUAY PCN</c:v>
                </c:pt>
                <c:pt idx="4">
                  <c:v>PATHFIELDS MEDICAL GROUP PCN</c:v>
                </c:pt>
                <c:pt idx="5">
                  <c:v>THE COASTAL NETWORK PCN</c:v>
                </c:pt>
                <c:pt idx="6">
                  <c:v>SOUND PCN</c:v>
                </c:pt>
                <c:pt idx="7">
                  <c:v>TEMPLER CARE NETWORK PCN</c:v>
                </c:pt>
                <c:pt idx="8">
                  <c:v>MEWSTONE PCN</c:v>
                </c:pt>
                <c:pt idx="9">
                  <c:v>OUTER EXETER PCN</c:v>
                </c:pt>
                <c:pt idx="10">
                  <c:v>NEWTON WEST PCN</c:v>
                </c:pt>
                <c:pt idx="11">
                  <c:v>EXETER WEST PCN</c:v>
                </c:pt>
                <c:pt idx="12">
                  <c:v>BRIXHAM AND PAIGNTON PCN</c:v>
                </c:pt>
                <c:pt idx="13">
                  <c:v>ICS</c:v>
                </c:pt>
                <c:pt idx="14">
                  <c:v>NORTH DEVON COASTAL PCN</c:v>
                </c:pt>
                <c:pt idx="15">
                  <c:v>WATERSIDE HEALTH NETWORK PCN</c:v>
                </c:pt>
                <c:pt idx="16">
                  <c:v>HONITON/OTTERY/SID VALLEY (HOSMS) PCN</c:v>
                </c:pt>
                <c:pt idx="17">
                  <c:v>EXETER CITY PCN</c:v>
                </c:pt>
                <c:pt idx="18">
                  <c:v>WEB PCN</c:v>
                </c:pt>
                <c:pt idx="19">
                  <c:v>TORRIDGE PCN</c:v>
                </c:pt>
                <c:pt idx="20">
                  <c:v>BARNSTAPLE ALLIANCE PCN</c:v>
                </c:pt>
                <c:pt idx="21">
                  <c:v>SOUTH DARTMOOR AND TOTNES PCN</c:v>
                </c:pt>
                <c:pt idx="22">
                  <c:v>SOUTH HAMS PCN</c:v>
                </c:pt>
                <c:pt idx="23">
                  <c:v>NEXUS (DEVON) PCN</c:v>
                </c:pt>
                <c:pt idx="24">
                  <c:v>CULM VALLEY PCN</c:v>
                </c:pt>
                <c:pt idx="25">
                  <c:v>MID DEVON HEALTHCARE PCN</c:v>
                </c:pt>
                <c:pt idx="26">
                  <c:v>BAYWIDE PCN</c:v>
                </c:pt>
                <c:pt idx="27">
                  <c:v>TIVERTON PCN</c:v>
                </c:pt>
                <c:pt idx="28">
                  <c:v>TASC PCN</c:v>
                </c:pt>
                <c:pt idx="29">
                  <c:v>WEST DEVON PCN</c:v>
                </c:pt>
                <c:pt idx="30">
                  <c:v>NORTH DARTMOOR PCN</c:v>
                </c:pt>
              </c:strCache>
            </c:strRef>
          </c:cat>
          <c:val>
            <c:numRef>
              <c:f>Sheet1!$B$2:$B$45</c:f>
              <c:numCache>
                <c:formatCode>0%</c:formatCode>
                <c:ptCount val="44"/>
                <c:pt idx="0">
                  <c:v>0.69</c:v>
                </c:pt>
                <c:pt idx="1">
                  <c:v>0.69</c:v>
                </c:pt>
                <c:pt idx="2">
                  <c:v>0.69</c:v>
                </c:pt>
                <c:pt idx="3">
                  <c:v>0.69</c:v>
                </c:pt>
                <c:pt idx="4">
                  <c:v>0.69</c:v>
                </c:pt>
                <c:pt idx="5">
                  <c:v>0.69</c:v>
                </c:pt>
                <c:pt idx="6">
                  <c:v>0.69</c:v>
                </c:pt>
                <c:pt idx="7">
                  <c:v>0.69</c:v>
                </c:pt>
                <c:pt idx="8">
                  <c:v>0.69</c:v>
                </c:pt>
                <c:pt idx="9">
                  <c:v>0.69</c:v>
                </c:pt>
                <c:pt idx="10">
                  <c:v>0.69</c:v>
                </c:pt>
                <c:pt idx="11">
                  <c:v>0.69</c:v>
                </c:pt>
                <c:pt idx="12">
                  <c:v>0.69</c:v>
                </c:pt>
                <c:pt idx="13">
                  <c:v>0.69</c:v>
                </c:pt>
                <c:pt idx="14">
                  <c:v>0.69</c:v>
                </c:pt>
                <c:pt idx="15">
                  <c:v>0.69</c:v>
                </c:pt>
                <c:pt idx="16">
                  <c:v>0.69</c:v>
                </c:pt>
                <c:pt idx="17">
                  <c:v>0.69</c:v>
                </c:pt>
                <c:pt idx="18">
                  <c:v>0.69</c:v>
                </c:pt>
                <c:pt idx="19">
                  <c:v>0.69</c:v>
                </c:pt>
                <c:pt idx="20">
                  <c:v>0.69</c:v>
                </c:pt>
                <c:pt idx="21">
                  <c:v>0.69</c:v>
                </c:pt>
                <c:pt idx="22">
                  <c:v>0.69</c:v>
                </c:pt>
                <c:pt idx="23">
                  <c:v>0.69</c:v>
                </c:pt>
                <c:pt idx="24">
                  <c:v>0.69</c:v>
                </c:pt>
                <c:pt idx="25">
                  <c:v>0.69</c:v>
                </c:pt>
                <c:pt idx="26">
                  <c:v>0.69</c:v>
                </c:pt>
                <c:pt idx="27">
                  <c:v>0.69</c:v>
                </c:pt>
                <c:pt idx="28">
                  <c:v>0.69</c:v>
                </c:pt>
                <c:pt idx="29">
                  <c:v>0.69</c:v>
                </c:pt>
                <c:pt idx="30">
                  <c:v>0.69</c:v>
                </c:pt>
                <c:pt idx="31">
                  <c:v>0.69</c:v>
                </c:pt>
                <c:pt idx="32">
                  <c:v>0.69</c:v>
                </c:pt>
                <c:pt idx="33">
                  <c:v>0.69</c:v>
                </c:pt>
                <c:pt idx="34">
                  <c:v>0.69</c:v>
                </c:pt>
                <c:pt idx="35">
                  <c:v>0.69</c:v>
                </c:pt>
                <c:pt idx="36">
                  <c:v>0.69</c:v>
                </c:pt>
                <c:pt idx="37">
                  <c:v>0.69</c:v>
                </c:pt>
                <c:pt idx="38">
                  <c:v>0.69</c:v>
                </c:pt>
                <c:pt idx="39">
                  <c:v>0.69</c:v>
                </c:pt>
                <c:pt idx="40">
                  <c:v>0.69</c:v>
                </c:pt>
                <c:pt idx="41">
                  <c:v>0.69</c:v>
                </c:pt>
                <c:pt idx="42">
                  <c:v>0.69</c:v>
                </c:pt>
                <c:pt idx="43">
                  <c:v>0.69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MAYFLOWER PCN</c:v>
                </c:pt>
                <c:pt idx="1">
                  <c:v>BEACON MEDICAL GROUP PCN</c:v>
                </c:pt>
                <c:pt idx="2">
                  <c:v>DRAKE MEDICAL ALLIANCE PCN</c:v>
                </c:pt>
                <c:pt idx="3">
                  <c:v>TORQUAY PCN</c:v>
                </c:pt>
                <c:pt idx="4">
                  <c:v>PATHFIELDS MEDICAL GROUP PCN</c:v>
                </c:pt>
                <c:pt idx="5">
                  <c:v>THE COASTAL NETWORK PCN</c:v>
                </c:pt>
                <c:pt idx="6">
                  <c:v>SOUND PCN</c:v>
                </c:pt>
                <c:pt idx="7">
                  <c:v>TEMPLER CARE NETWORK PCN</c:v>
                </c:pt>
                <c:pt idx="8">
                  <c:v>MEWSTONE PCN</c:v>
                </c:pt>
                <c:pt idx="9">
                  <c:v>OUTER EXETER PCN</c:v>
                </c:pt>
                <c:pt idx="10">
                  <c:v>NEWTON WEST PCN</c:v>
                </c:pt>
                <c:pt idx="11">
                  <c:v>EXETER WEST PCN</c:v>
                </c:pt>
                <c:pt idx="12">
                  <c:v>BRIXHAM AND PAIGNTON PCN</c:v>
                </c:pt>
                <c:pt idx="13">
                  <c:v>ICS</c:v>
                </c:pt>
                <c:pt idx="14">
                  <c:v>NORTH DEVON COASTAL PCN</c:v>
                </c:pt>
                <c:pt idx="15">
                  <c:v>WATERSIDE HEALTH NETWORK PCN</c:v>
                </c:pt>
                <c:pt idx="16">
                  <c:v>HONITON/OTTERY/SID VALLEY (HOSMS) PCN</c:v>
                </c:pt>
                <c:pt idx="17">
                  <c:v>EXETER CITY PCN</c:v>
                </c:pt>
                <c:pt idx="18">
                  <c:v>WEB PCN</c:v>
                </c:pt>
                <c:pt idx="19">
                  <c:v>TORRIDGE PCN</c:v>
                </c:pt>
                <c:pt idx="20">
                  <c:v>BARNSTAPLE ALLIANCE PCN</c:v>
                </c:pt>
                <c:pt idx="21">
                  <c:v>SOUTH DARTMOOR AND TOTNES PCN</c:v>
                </c:pt>
                <c:pt idx="22">
                  <c:v>SOUTH HAMS PCN</c:v>
                </c:pt>
                <c:pt idx="23">
                  <c:v>NEXUS (DEVON) PCN</c:v>
                </c:pt>
                <c:pt idx="24">
                  <c:v>CULM VALLEY PCN</c:v>
                </c:pt>
                <c:pt idx="25">
                  <c:v>MID DEVON HEALTHCARE PCN</c:v>
                </c:pt>
                <c:pt idx="26">
                  <c:v>BAYWIDE PCN</c:v>
                </c:pt>
                <c:pt idx="27">
                  <c:v>TIVERTON PCN</c:v>
                </c:pt>
                <c:pt idx="28">
                  <c:v>TASC PCN</c:v>
                </c:pt>
                <c:pt idx="29">
                  <c:v>WEST DEVON PCN</c:v>
                </c:pt>
                <c:pt idx="30">
                  <c:v>NORTH DARTMOOR PCN</c:v>
                </c:pt>
              </c:strCache>
            </c:strRef>
          </c:cat>
          <c:val>
            <c:numRef>
              <c:f>Sheet1!$C$2:$C$45</c:f>
              <c:numCache>
                <c:formatCode>0%</c:formatCode>
                <c:ptCount val="44"/>
                <c:pt idx="0">
                  <c:v>0.56999999999999995</c:v>
                </c:pt>
                <c:pt idx="1">
                  <c:v>0.66</c:v>
                </c:pt>
                <c:pt idx="2">
                  <c:v>0.66</c:v>
                </c:pt>
                <c:pt idx="3">
                  <c:v>0.66</c:v>
                </c:pt>
                <c:pt idx="4">
                  <c:v>0.68</c:v>
                </c:pt>
                <c:pt idx="5">
                  <c:v>0.7</c:v>
                </c:pt>
                <c:pt idx="6">
                  <c:v>0.7</c:v>
                </c:pt>
                <c:pt idx="7">
                  <c:v>0.71</c:v>
                </c:pt>
                <c:pt idx="8">
                  <c:v>0.72</c:v>
                </c:pt>
                <c:pt idx="9">
                  <c:v>0.73</c:v>
                </c:pt>
                <c:pt idx="10">
                  <c:v>0.73</c:v>
                </c:pt>
                <c:pt idx="11">
                  <c:v>0.73</c:v>
                </c:pt>
                <c:pt idx="12">
                  <c:v>0.73</c:v>
                </c:pt>
                <c:pt idx="13">
                  <c:v>-10</c:v>
                </c:pt>
                <c:pt idx="14">
                  <c:v>0.75</c:v>
                </c:pt>
                <c:pt idx="15">
                  <c:v>0.75</c:v>
                </c:pt>
                <c:pt idx="16">
                  <c:v>0.75</c:v>
                </c:pt>
                <c:pt idx="17">
                  <c:v>0.76</c:v>
                </c:pt>
                <c:pt idx="18">
                  <c:v>0.77</c:v>
                </c:pt>
                <c:pt idx="19">
                  <c:v>0.78</c:v>
                </c:pt>
                <c:pt idx="20">
                  <c:v>0.79</c:v>
                </c:pt>
                <c:pt idx="21">
                  <c:v>0.79</c:v>
                </c:pt>
                <c:pt idx="22">
                  <c:v>0.8</c:v>
                </c:pt>
                <c:pt idx="23">
                  <c:v>0.81</c:v>
                </c:pt>
                <c:pt idx="24">
                  <c:v>0.81</c:v>
                </c:pt>
                <c:pt idx="25">
                  <c:v>0.81</c:v>
                </c:pt>
                <c:pt idx="26">
                  <c:v>0.81</c:v>
                </c:pt>
                <c:pt idx="27">
                  <c:v>0.81</c:v>
                </c:pt>
                <c:pt idx="28">
                  <c:v>0.81</c:v>
                </c:pt>
                <c:pt idx="29">
                  <c:v>0.82</c:v>
                </c:pt>
                <c:pt idx="30">
                  <c:v>0.82</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0.75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18099328"/>
        <c:axId val="118105984"/>
      </c:lineChart>
      <c:catAx>
        <c:axId val="118099328"/>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18105984"/>
        <c:crosses val="autoZero"/>
        <c:auto val="1"/>
        <c:lblAlgn val="ctr"/>
        <c:lblOffset val="100"/>
        <c:noMultiLvlLbl val="0"/>
      </c:catAx>
      <c:valAx>
        <c:axId val="118105984"/>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18099328"/>
        <c:crosses val="autoZero"/>
        <c:crossBetween val="between"/>
      </c:valAx>
      <c:valAx>
        <c:axId val="118107520"/>
        <c:scaling>
          <c:orientation val="minMax"/>
          <c:max val="1"/>
          <c:min val="0"/>
        </c:scaling>
        <c:delete val="0"/>
        <c:axPos val="r"/>
        <c:numFmt formatCode="0%" sourceLinked="1"/>
        <c:majorTickMark val="none"/>
        <c:minorTickMark val="none"/>
        <c:tickLblPos val="none"/>
        <c:spPr>
          <a:ln>
            <a:noFill/>
          </a:ln>
        </c:spPr>
        <c:crossAx val="118117504"/>
        <c:crosses val="max"/>
        <c:crossBetween val="between"/>
      </c:valAx>
      <c:catAx>
        <c:axId val="118117504"/>
        <c:scaling>
          <c:orientation val="minMax"/>
        </c:scaling>
        <c:delete val="1"/>
        <c:axPos val="b"/>
        <c:numFmt formatCode="General" sourceLinked="1"/>
        <c:majorTickMark val="out"/>
        <c:minorTickMark val="none"/>
        <c:tickLblPos val="nextTo"/>
        <c:crossAx val="11810752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3A4-4CDF-AB89-E010999A036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3A4-4CDF-AB89-E010999A0369}"/>
              </c:ext>
            </c:extLst>
          </c:dPt>
          <c:cat>
            <c:strRef>
              <c:f>Sheet1!$A$2:$A$3</c:f>
              <c:strCache>
                <c:ptCount val="2"/>
                <c:pt idx="0">
                  <c:v>1st Qtr</c:v>
                </c:pt>
                <c:pt idx="1">
                  <c:v>2nd Qtr</c:v>
                </c:pt>
              </c:strCache>
            </c:strRef>
          </c:cat>
          <c:val>
            <c:numRef>
              <c:f>Sheet1!$B$2:$B$3</c:f>
              <c:numCache>
                <c:formatCode>General</c:formatCode>
                <c:ptCount val="2"/>
                <c:pt idx="0">
                  <c:v>75</c:v>
                </c:pt>
                <c:pt idx="1">
                  <c:v>25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3A4-4CDF-AB89-E010999A036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9120-4251-8748-E2BECE4EB84D}"/>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9120-4251-8748-E2BECE4EB84D}"/>
              </c:ext>
            </c:extLst>
          </c:dPt>
          <c:cat>
            <c:strRef>
              <c:f>Sheet1!$A$2:$A$3</c:f>
              <c:strCache>
                <c:ptCount val="2"/>
                <c:pt idx="0">
                  <c:v>1st Qtr</c:v>
                </c:pt>
                <c:pt idx="1">
                  <c:v>2nd Qtr</c:v>
                </c:pt>
              </c:strCache>
            </c:strRef>
          </c:cat>
          <c:val>
            <c:numRef>
              <c:f>Sheet1!$B$2:$B$3</c:f>
              <c:numCache>
                <c:formatCode>General</c:formatCode>
                <c:ptCount val="2"/>
                <c:pt idx="0">
                  <c:v>93</c:v>
                </c:pt>
                <c:pt idx="1">
                  <c:v>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9120-4251-8748-E2BECE4EB84D}"/>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98B-4E30-BF41-A81C6184922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1AD8-4EA1-BD59-953273C64643}"/>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1AD8-4EA1-BD59-953273C64643}"/>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1AD8-4EA1-BD59-953273C64643}"/>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1AD8-4EA1-BD59-953273C64643}"/>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1AD8-4EA1-BD59-953273C64643}"/>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1AD8-4EA1-BD59-953273C64643}"/>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1AD8-4EA1-BD59-953273C64643}"/>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and I accepted an appointment</c:v>
                </c:pt>
                <c:pt idx="1">
                  <c:v>No, but I still took an appointment</c:v>
                </c:pt>
                <c:pt idx="2">
                  <c:v>No, and I did not take an appointment</c:v>
                </c:pt>
              </c:strCache>
            </c:strRef>
          </c:cat>
          <c:val>
            <c:numRef>
              <c:f>Sheet1!$B$2:$B$5</c:f>
              <c:numCache>
                <c:formatCode>General</c:formatCode>
                <c:ptCount val="3"/>
                <c:pt idx="0">
                  <c:v>87</c:v>
                </c:pt>
                <c:pt idx="1">
                  <c:v>11</c:v>
                </c:pt>
                <c:pt idx="2">
                  <c:v>2</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1AD8-4EA1-BD59-953273C64643}"/>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3200832047067757"/>
          <c:w val="0.3694653476789355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BEACON MEDICAL GROUP PCN</c:v>
                </c:pt>
                <c:pt idx="2">
                  <c:v>PATHFIELDS MEDICAL GROUP PCN</c:v>
                </c:pt>
                <c:pt idx="3">
                  <c:v>SOUND PCN</c:v>
                </c:pt>
                <c:pt idx="4">
                  <c:v>DRAKE MEDICAL ALLIANCE PCN</c:v>
                </c:pt>
                <c:pt idx="5">
                  <c:v>EXETER WEST PCN</c:v>
                </c:pt>
                <c:pt idx="6">
                  <c:v>TORQUAY PCN</c:v>
                </c:pt>
                <c:pt idx="7">
                  <c:v>NEWTON WEST PCN</c:v>
                </c:pt>
                <c:pt idx="8">
                  <c:v>TIVERTON PCN</c:v>
                </c:pt>
                <c:pt idx="9">
                  <c:v>EXETER CITY PCN</c:v>
                </c:pt>
                <c:pt idx="10">
                  <c:v>CULM VALLEY PCN</c:v>
                </c:pt>
                <c:pt idx="11">
                  <c:v>TORRIDGE PCN</c:v>
                </c:pt>
                <c:pt idx="12">
                  <c:v>ICS</c:v>
                </c:pt>
                <c:pt idx="13">
                  <c:v>THE COASTAL NETWORK PCN</c:v>
                </c:pt>
                <c:pt idx="14">
                  <c:v>BRIXHAM AND PAIGNTON PCN</c:v>
                </c:pt>
                <c:pt idx="15">
                  <c:v>NORTH DARTMOOR PCN</c:v>
                </c:pt>
                <c:pt idx="16">
                  <c:v>NORTH DEVON COASTAL PCN</c:v>
                </c:pt>
                <c:pt idx="17">
                  <c:v>OUTER EXETER PCN</c:v>
                </c:pt>
                <c:pt idx="18">
                  <c:v>BARNSTAPLE ALLIANCE PCN</c:v>
                </c:pt>
                <c:pt idx="19">
                  <c:v>TEMPLER CARE NETWORK PCN</c:v>
                </c:pt>
                <c:pt idx="20">
                  <c:v>HONITON/OTTERY/SID VALLEY (HOSMS) PCN</c:v>
                </c:pt>
                <c:pt idx="21">
                  <c:v>MEWSTONE PCN</c:v>
                </c:pt>
                <c:pt idx="22">
                  <c:v>WATERSIDE HEALTH NETWORK PCN</c:v>
                </c:pt>
                <c:pt idx="23">
                  <c:v>WEB PCN</c:v>
                </c:pt>
                <c:pt idx="24">
                  <c:v>BAYWIDE PCN</c:v>
                </c:pt>
                <c:pt idx="25">
                  <c:v>NEXUS (DEVON) PCN</c:v>
                </c:pt>
                <c:pt idx="26">
                  <c:v>SOUTH HAMS PCN</c:v>
                </c:pt>
                <c:pt idx="27">
                  <c:v>SOUTH DARTMOOR AND TOTNES PCN</c:v>
                </c:pt>
                <c:pt idx="28">
                  <c:v>WEST DEVON PCN</c:v>
                </c:pt>
                <c:pt idx="29">
                  <c:v>MID DEVON HEALTHCARE PCN</c:v>
                </c:pt>
                <c:pt idx="30">
                  <c:v>TASC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MAYFLOWER PCN</c:v>
                </c:pt>
                <c:pt idx="1">
                  <c:v>BEACON MEDICAL GROUP PCN</c:v>
                </c:pt>
                <c:pt idx="2">
                  <c:v>PATHFIELDS MEDICAL GROUP PCN</c:v>
                </c:pt>
                <c:pt idx="3">
                  <c:v>SOUND PCN</c:v>
                </c:pt>
                <c:pt idx="4">
                  <c:v>DRAKE MEDICAL ALLIANCE PCN</c:v>
                </c:pt>
                <c:pt idx="5">
                  <c:v>EXETER WEST PCN</c:v>
                </c:pt>
                <c:pt idx="6">
                  <c:v>TORQUAY PCN</c:v>
                </c:pt>
                <c:pt idx="7">
                  <c:v>NEWTON WEST PCN</c:v>
                </c:pt>
                <c:pt idx="8">
                  <c:v>TIVERTON PCN</c:v>
                </c:pt>
                <c:pt idx="9">
                  <c:v>EXETER CITY PCN</c:v>
                </c:pt>
                <c:pt idx="10">
                  <c:v>CULM VALLEY PCN</c:v>
                </c:pt>
                <c:pt idx="11">
                  <c:v>TORRIDGE PCN</c:v>
                </c:pt>
                <c:pt idx="12">
                  <c:v>ICS</c:v>
                </c:pt>
                <c:pt idx="13">
                  <c:v>THE COASTAL NETWORK PCN</c:v>
                </c:pt>
                <c:pt idx="14">
                  <c:v>BRIXHAM AND PAIGNTON PCN</c:v>
                </c:pt>
                <c:pt idx="15">
                  <c:v>NORTH DARTMOOR PCN</c:v>
                </c:pt>
                <c:pt idx="16">
                  <c:v>NORTH DEVON COASTAL PCN</c:v>
                </c:pt>
                <c:pt idx="17">
                  <c:v>OUTER EXETER PCN</c:v>
                </c:pt>
                <c:pt idx="18">
                  <c:v>BARNSTAPLE ALLIANCE PCN</c:v>
                </c:pt>
                <c:pt idx="19">
                  <c:v>TEMPLER CARE NETWORK PCN</c:v>
                </c:pt>
                <c:pt idx="20">
                  <c:v>HONITON/OTTERY/SID VALLEY (HOSMS) PCN</c:v>
                </c:pt>
                <c:pt idx="21">
                  <c:v>MEWSTONE PCN</c:v>
                </c:pt>
                <c:pt idx="22">
                  <c:v>WATERSIDE HEALTH NETWORK PCN</c:v>
                </c:pt>
                <c:pt idx="23">
                  <c:v>WEB PCN</c:v>
                </c:pt>
                <c:pt idx="24">
                  <c:v>BAYWIDE PCN</c:v>
                </c:pt>
                <c:pt idx="25">
                  <c:v>NEXUS (DEVON) PCN</c:v>
                </c:pt>
                <c:pt idx="26">
                  <c:v>SOUTH HAMS PCN</c:v>
                </c:pt>
                <c:pt idx="27">
                  <c:v>SOUTH DARTMOOR AND TOTNES PCN</c:v>
                </c:pt>
                <c:pt idx="28">
                  <c:v>WEST DEVON PCN</c:v>
                </c:pt>
                <c:pt idx="29">
                  <c:v>MID DEVON HEALTHCARE PCN</c:v>
                </c:pt>
                <c:pt idx="30">
                  <c:v>TASC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BEACON MEDICAL GROUP PCN</c:v>
                </c:pt>
                <c:pt idx="2">
                  <c:v>PATHFIELDS MEDICAL GROUP PCN</c:v>
                </c:pt>
                <c:pt idx="3">
                  <c:v>SOUND PCN</c:v>
                </c:pt>
                <c:pt idx="4">
                  <c:v>DRAKE MEDICAL ALLIANCE PCN</c:v>
                </c:pt>
                <c:pt idx="5">
                  <c:v>EXETER WEST PCN</c:v>
                </c:pt>
                <c:pt idx="6">
                  <c:v>TORQUAY PCN</c:v>
                </c:pt>
                <c:pt idx="7">
                  <c:v>NEWTON WEST PCN</c:v>
                </c:pt>
                <c:pt idx="8">
                  <c:v>TIVERTON PCN</c:v>
                </c:pt>
                <c:pt idx="9">
                  <c:v>EXETER CITY PCN</c:v>
                </c:pt>
                <c:pt idx="10">
                  <c:v>CULM VALLEY PCN</c:v>
                </c:pt>
                <c:pt idx="11">
                  <c:v>TORRIDGE PCN</c:v>
                </c:pt>
                <c:pt idx="12">
                  <c:v>ICS</c:v>
                </c:pt>
                <c:pt idx="13">
                  <c:v>THE COASTAL NETWORK PCN</c:v>
                </c:pt>
                <c:pt idx="14">
                  <c:v>BRIXHAM AND PAIGNTON PCN</c:v>
                </c:pt>
                <c:pt idx="15">
                  <c:v>NORTH DARTMOOR PCN</c:v>
                </c:pt>
                <c:pt idx="16">
                  <c:v>NORTH DEVON COASTAL PCN</c:v>
                </c:pt>
                <c:pt idx="17">
                  <c:v>OUTER EXETER PCN</c:v>
                </c:pt>
                <c:pt idx="18">
                  <c:v>BARNSTAPLE ALLIANCE PCN</c:v>
                </c:pt>
                <c:pt idx="19">
                  <c:v>TEMPLER CARE NETWORK PCN</c:v>
                </c:pt>
                <c:pt idx="20">
                  <c:v>HONITON/OTTERY/SID VALLEY (HOSMS) PCN</c:v>
                </c:pt>
                <c:pt idx="21">
                  <c:v>MEWSTONE PCN</c:v>
                </c:pt>
                <c:pt idx="22">
                  <c:v>WATERSIDE HEALTH NETWORK PCN</c:v>
                </c:pt>
                <c:pt idx="23">
                  <c:v>WEB PCN</c:v>
                </c:pt>
                <c:pt idx="24">
                  <c:v>BAYWIDE PCN</c:v>
                </c:pt>
                <c:pt idx="25">
                  <c:v>NEXUS (DEVON) PCN</c:v>
                </c:pt>
                <c:pt idx="26">
                  <c:v>SOUTH HAMS PCN</c:v>
                </c:pt>
                <c:pt idx="27">
                  <c:v>SOUTH DARTMOOR AND TOTNES PCN</c:v>
                </c:pt>
                <c:pt idx="28">
                  <c:v>WEST DEVON PCN</c:v>
                </c:pt>
                <c:pt idx="29">
                  <c:v>MID DEVON HEALTHCARE PCN</c:v>
                </c:pt>
                <c:pt idx="30">
                  <c:v>TASC PCN</c:v>
                </c:pt>
              </c:strCache>
            </c:strRef>
          </c:cat>
          <c:val>
            <c:numRef>
              <c:f>Sheet1!$F$2:$F$45</c:f>
              <c:numCache>
                <c:formatCode>General</c:formatCode>
                <c:ptCount val="44"/>
                <c:pt idx="0">
                  <c:v>0.75</c:v>
                </c:pt>
                <c:pt idx="1">
                  <c:v>0.78</c:v>
                </c:pt>
                <c:pt idx="2">
                  <c:v>0.79</c:v>
                </c:pt>
                <c:pt idx="3">
                  <c:v>0.81</c:v>
                </c:pt>
                <c:pt idx="4">
                  <c:v>0.84</c:v>
                </c:pt>
                <c:pt idx="5">
                  <c:v>0.84</c:v>
                </c:pt>
                <c:pt idx="6">
                  <c:v>0.84</c:v>
                </c:pt>
                <c:pt idx="7">
                  <c:v>0.85</c:v>
                </c:pt>
                <c:pt idx="8">
                  <c:v>0.85</c:v>
                </c:pt>
                <c:pt idx="9">
                  <c:v>0.86</c:v>
                </c:pt>
                <c:pt idx="10">
                  <c:v>0.86</c:v>
                </c:pt>
                <c:pt idx="11">
                  <c:v>0.86</c:v>
                </c:pt>
                <c:pt idx="12">
                  <c:v>0.87</c:v>
                </c:pt>
                <c:pt idx="13">
                  <c:v>0.87</c:v>
                </c:pt>
                <c:pt idx="14">
                  <c:v>0.87</c:v>
                </c:pt>
                <c:pt idx="15">
                  <c:v>0.87</c:v>
                </c:pt>
                <c:pt idx="16">
                  <c:v>0.88</c:v>
                </c:pt>
                <c:pt idx="17">
                  <c:v>0.88</c:v>
                </c:pt>
                <c:pt idx="18">
                  <c:v>0.88</c:v>
                </c:pt>
                <c:pt idx="19">
                  <c:v>0.88</c:v>
                </c:pt>
                <c:pt idx="20">
                  <c:v>0.88</c:v>
                </c:pt>
                <c:pt idx="21">
                  <c:v>0.89</c:v>
                </c:pt>
                <c:pt idx="22">
                  <c:v>0.89</c:v>
                </c:pt>
                <c:pt idx="23">
                  <c:v>0.9</c:v>
                </c:pt>
                <c:pt idx="24">
                  <c:v>0.9</c:v>
                </c:pt>
                <c:pt idx="25">
                  <c:v>0.91</c:v>
                </c:pt>
                <c:pt idx="26">
                  <c:v>0.92</c:v>
                </c:pt>
                <c:pt idx="27">
                  <c:v>0.92</c:v>
                </c:pt>
                <c:pt idx="28">
                  <c:v>0.93</c:v>
                </c:pt>
                <c:pt idx="29">
                  <c:v>0.93</c:v>
                </c:pt>
                <c:pt idx="30">
                  <c:v>0.93</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MAYFLOWER PCN</c:v>
                </c:pt>
                <c:pt idx="1">
                  <c:v>BEACON MEDICAL GROUP PCN</c:v>
                </c:pt>
                <c:pt idx="2">
                  <c:v>PATHFIELDS MEDICAL GROUP PCN</c:v>
                </c:pt>
                <c:pt idx="3">
                  <c:v>SOUND PCN</c:v>
                </c:pt>
                <c:pt idx="4">
                  <c:v>DRAKE MEDICAL ALLIANCE PCN</c:v>
                </c:pt>
                <c:pt idx="5">
                  <c:v>EXETER WEST PCN</c:v>
                </c:pt>
                <c:pt idx="6">
                  <c:v>TORQUAY PCN</c:v>
                </c:pt>
                <c:pt idx="7">
                  <c:v>NEWTON WEST PCN</c:v>
                </c:pt>
                <c:pt idx="8">
                  <c:v>TIVERTON PCN</c:v>
                </c:pt>
                <c:pt idx="9">
                  <c:v>EXETER CITY PCN</c:v>
                </c:pt>
                <c:pt idx="10">
                  <c:v>CULM VALLEY PCN</c:v>
                </c:pt>
                <c:pt idx="11">
                  <c:v>TORRIDGE PCN</c:v>
                </c:pt>
                <c:pt idx="12">
                  <c:v>ICS</c:v>
                </c:pt>
                <c:pt idx="13">
                  <c:v>THE COASTAL NETWORK PCN</c:v>
                </c:pt>
                <c:pt idx="14">
                  <c:v>BRIXHAM AND PAIGNTON PCN</c:v>
                </c:pt>
                <c:pt idx="15">
                  <c:v>NORTH DARTMOOR PCN</c:v>
                </c:pt>
                <c:pt idx="16">
                  <c:v>NORTH DEVON COASTAL PCN</c:v>
                </c:pt>
                <c:pt idx="17">
                  <c:v>OUTER EXETER PCN</c:v>
                </c:pt>
                <c:pt idx="18">
                  <c:v>BARNSTAPLE ALLIANCE PCN</c:v>
                </c:pt>
                <c:pt idx="19">
                  <c:v>TEMPLER CARE NETWORK PCN</c:v>
                </c:pt>
                <c:pt idx="20">
                  <c:v>HONITON/OTTERY/SID VALLEY (HOSMS) PCN</c:v>
                </c:pt>
                <c:pt idx="21">
                  <c:v>MEWSTONE PCN</c:v>
                </c:pt>
                <c:pt idx="22">
                  <c:v>WATERSIDE HEALTH NETWORK PCN</c:v>
                </c:pt>
                <c:pt idx="23">
                  <c:v>WEB PCN</c:v>
                </c:pt>
                <c:pt idx="24">
                  <c:v>BAYWIDE PCN</c:v>
                </c:pt>
                <c:pt idx="25">
                  <c:v>NEXUS (DEVON) PCN</c:v>
                </c:pt>
                <c:pt idx="26">
                  <c:v>SOUTH HAMS PCN</c:v>
                </c:pt>
                <c:pt idx="27">
                  <c:v>SOUTH DARTMOOR AND TOTNES PCN</c:v>
                </c:pt>
                <c:pt idx="28">
                  <c:v>WEST DEVON PCN</c:v>
                </c:pt>
                <c:pt idx="29">
                  <c:v>MID DEVON HEALTHCARE PCN</c:v>
                </c:pt>
                <c:pt idx="30">
                  <c:v>TASC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MAYFLOWER PCN</c:v>
                </c:pt>
                <c:pt idx="1">
                  <c:v>BEACON MEDICAL GROUP PCN</c:v>
                </c:pt>
                <c:pt idx="2">
                  <c:v>PATHFIELDS MEDICAL GROUP PCN</c:v>
                </c:pt>
                <c:pt idx="3">
                  <c:v>SOUND PCN</c:v>
                </c:pt>
                <c:pt idx="4">
                  <c:v>DRAKE MEDICAL ALLIANCE PCN</c:v>
                </c:pt>
                <c:pt idx="5">
                  <c:v>EXETER WEST PCN</c:v>
                </c:pt>
                <c:pt idx="6">
                  <c:v>TORQUAY PCN</c:v>
                </c:pt>
                <c:pt idx="7">
                  <c:v>NEWTON WEST PCN</c:v>
                </c:pt>
                <c:pt idx="8">
                  <c:v>TIVERTON PCN</c:v>
                </c:pt>
                <c:pt idx="9">
                  <c:v>EXETER CITY PCN</c:v>
                </c:pt>
                <c:pt idx="10">
                  <c:v>CULM VALLEY PCN</c:v>
                </c:pt>
                <c:pt idx="11">
                  <c:v>TORRIDGE PCN</c:v>
                </c:pt>
                <c:pt idx="12">
                  <c:v>ICS</c:v>
                </c:pt>
                <c:pt idx="13">
                  <c:v>THE COASTAL NETWORK PCN</c:v>
                </c:pt>
                <c:pt idx="14">
                  <c:v>BRIXHAM AND PAIGNTON PCN</c:v>
                </c:pt>
                <c:pt idx="15">
                  <c:v>NORTH DARTMOOR PCN</c:v>
                </c:pt>
                <c:pt idx="16">
                  <c:v>NORTH DEVON COASTAL PCN</c:v>
                </c:pt>
                <c:pt idx="17">
                  <c:v>OUTER EXETER PCN</c:v>
                </c:pt>
                <c:pt idx="18">
                  <c:v>BARNSTAPLE ALLIANCE PCN</c:v>
                </c:pt>
                <c:pt idx="19">
                  <c:v>TEMPLER CARE NETWORK PCN</c:v>
                </c:pt>
                <c:pt idx="20">
                  <c:v>HONITON/OTTERY/SID VALLEY (HOSMS) PCN</c:v>
                </c:pt>
                <c:pt idx="21">
                  <c:v>MEWSTONE PCN</c:v>
                </c:pt>
                <c:pt idx="22">
                  <c:v>WATERSIDE HEALTH NETWORK PCN</c:v>
                </c:pt>
                <c:pt idx="23">
                  <c:v>WEB PCN</c:v>
                </c:pt>
                <c:pt idx="24">
                  <c:v>BAYWIDE PCN</c:v>
                </c:pt>
                <c:pt idx="25">
                  <c:v>NEXUS (DEVON) PCN</c:v>
                </c:pt>
                <c:pt idx="26">
                  <c:v>SOUTH HAMS PCN</c:v>
                </c:pt>
                <c:pt idx="27">
                  <c:v>SOUTH DARTMOOR AND TOTNES PCN</c:v>
                </c:pt>
                <c:pt idx="28">
                  <c:v>WEST DEVON PCN</c:v>
                </c:pt>
                <c:pt idx="29">
                  <c:v>MID DEVON HEALTHCARE PCN</c:v>
                </c:pt>
                <c:pt idx="30">
                  <c:v>TASC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1338880"/>
        <c:axId val="121337344"/>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BEACON MEDICAL GROUP PCN</c:v>
                </c:pt>
                <c:pt idx="2">
                  <c:v>PATHFIELDS MEDICAL GROUP PCN</c:v>
                </c:pt>
                <c:pt idx="3">
                  <c:v>SOUND PCN</c:v>
                </c:pt>
                <c:pt idx="4">
                  <c:v>DRAKE MEDICAL ALLIANCE PCN</c:v>
                </c:pt>
                <c:pt idx="5">
                  <c:v>EXETER WEST PCN</c:v>
                </c:pt>
                <c:pt idx="6">
                  <c:v>TORQUAY PCN</c:v>
                </c:pt>
                <c:pt idx="7">
                  <c:v>NEWTON WEST PCN</c:v>
                </c:pt>
                <c:pt idx="8">
                  <c:v>TIVERTON PCN</c:v>
                </c:pt>
                <c:pt idx="9">
                  <c:v>EXETER CITY PCN</c:v>
                </c:pt>
                <c:pt idx="10">
                  <c:v>CULM VALLEY PCN</c:v>
                </c:pt>
                <c:pt idx="11">
                  <c:v>TORRIDGE PCN</c:v>
                </c:pt>
                <c:pt idx="12">
                  <c:v>ICS</c:v>
                </c:pt>
                <c:pt idx="13">
                  <c:v>THE COASTAL NETWORK PCN</c:v>
                </c:pt>
                <c:pt idx="14">
                  <c:v>BRIXHAM AND PAIGNTON PCN</c:v>
                </c:pt>
                <c:pt idx="15">
                  <c:v>NORTH DARTMOOR PCN</c:v>
                </c:pt>
                <c:pt idx="16">
                  <c:v>NORTH DEVON COASTAL PCN</c:v>
                </c:pt>
                <c:pt idx="17">
                  <c:v>OUTER EXETER PCN</c:v>
                </c:pt>
                <c:pt idx="18">
                  <c:v>BARNSTAPLE ALLIANCE PCN</c:v>
                </c:pt>
                <c:pt idx="19">
                  <c:v>TEMPLER CARE NETWORK PCN</c:v>
                </c:pt>
                <c:pt idx="20">
                  <c:v>HONITON/OTTERY/SID VALLEY (HOSMS) PCN</c:v>
                </c:pt>
                <c:pt idx="21">
                  <c:v>MEWSTONE PCN</c:v>
                </c:pt>
                <c:pt idx="22">
                  <c:v>WATERSIDE HEALTH NETWORK PCN</c:v>
                </c:pt>
                <c:pt idx="23">
                  <c:v>WEB PCN</c:v>
                </c:pt>
                <c:pt idx="24">
                  <c:v>BAYWIDE PCN</c:v>
                </c:pt>
                <c:pt idx="25">
                  <c:v>NEXUS (DEVON) PCN</c:v>
                </c:pt>
                <c:pt idx="26">
                  <c:v>SOUTH HAMS PCN</c:v>
                </c:pt>
                <c:pt idx="27">
                  <c:v>SOUTH DARTMOOR AND TOTNES PCN</c:v>
                </c:pt>
                <c:pt idx="28">
                  <c:v>WEST DEVON PCN</c:v>
                </c:pt>
                <c:pt idx="29">
                  <c:v>MID DEVON HEALTHCARE PCN</c:v>
                </c:pt>
                <c:pt idx="30">
                  <c:v>TASC PCN</c:v>
                </c:pt>
              </c:strCache>
            </c:strRef>
          </c:cat>
          <c:val>
            <c:numRef>
              <c:f>Sheet1!$B$2:$B$45</c:f>
              <c:numCache>
                <c:formatCode>0%</c:formatCode>
                <c:ptCount val="44"/>
                <c:pt idx="0">
                  <c:v>0.82</c:v>
                </c:pt>
                <c:pt idx="1">
                  <c:v>0.82</c:v>
                </c:pt>
                <c:pt idx="2">
                  <c:v>0.82</c:v>
                </c:pt>
                <c:pt idx="3">
                  <c:v>0.82</c:v>
                </c:pt>
                <c:pt idx="4">
                  <c:v>0.82</c:v>
                </c:pt>
                <c:pt idx="5">
                  <c:v>0.82</c:v>
                </c:pt>
                <c:pt idx="6">
                  <c:v>0.82</c:v>
                </c:pt>
                <c:pt idx="7">
                  <c:v>0.82</c:v>
                </c:pt>
                <c:pt idx="8">
                  <c:v>0.82</c:v>
                </c:pt>
                <c:pt idx="9">
                  <c:v>0.82</c:v>
                </c:pt>
                <c:pt idx="10">
                  <c:v>0.82</c:v>
                </c:pt>
                <c:pt idx="11">
                  <c:v>0.82</c:v>
                </c:pt>
                <c:pt idx="12">
                  <c:v>0.82</c:v>
                </c:pt>
                <c:pt idx="13">
                  <c:v>0.82</c:v>
                </c:pt>
                <c:pt idx="14">
                  <c:v>0.82</c:v>
                </c:pt>
                <c:pt idx="15">
                  <c:v>0.82</c:v>
                </c:pt>
                <c:pt idx="16">
                  <c:v>0.82</c:v>
                </c:pt>
                <c:pt idx="17">
                  <c:v>0.82</c:v>
                </c:pt>
                <c:pt idx="18">
                  <c:v>0.82</c:v>
                </c:pt>
                <c:pt idx="19">
                  <c:v>0.82</c:v>
                </c:pt>
                <c:pt idx="20">
                  <c:v>0.82</c:v>
                </c:pt>
                <c:pt idx="21">
                  <c:v>0.82</c:v>
                </c:pt>
                <c:pt idx="22">
                  <c:v>0.82</c:v>
                </c:pt>
                <c:pt idx="23">
                  <c:v>0.82</c:v>
                </c:pt>
                <c:pt idx="24">
                  <c:v>0.82</c:v>
                </c:pt>
                <c:pt idx="25">
                  <c:v>0.82</c:v>
                </c:pt>
                <c:pt idx="26">
                  <c:v>0.82</c:v>
                </c:pt>
                <c:pt idx="27">
                  <c:v>0.82</c:v>
                </c:pt>
                <c:pt idx="28">
                  <c:v>0.82</c:v>
                </c:pt>
                <c:pt idx="29">
                  <c:v>0.82</c:v>
                </c:pt>
                <c:pt idx="30">
                  <c:v>0.82</c:v>
                </c:pt>
                <c:pt idx="31">
                  <c:v>0.82</c:v>
                </c:pt>
                <c:pt idx="32">
                  <c:v>0.82</c:v>
                </c:pt>
                <c:pt idx="33">
                  <c:v>0.82</c:v>
                </c:pt>
                <c:pt idx="34">
                  <c:v>0.82</c:v>
                </c:pt>
                <c:pt idx="35">
                  <c:v>0.82</c:v>
                </c:pt>
                <c:pt idx="36">
                  <c:v>0.82</c:v>
                </c:pt>
                <c:pt idx="37">
                  <c:v>0.82</c:v>
                </c:pt>
                <c:pt idx="38">
                  <c:v>0.82</c:v>
                </c:pt>
                <c:pt idx="39">
                  <c:v>0.82</c:v>
                </c:pt>
                <c:pt idx="40">
                  <c:v>0.82</c:v>
                </c:pt>
                <c:pt idx="41">
                  <c:v>0.82</c:v>
                </c:pt>
                <c:pt idx="42">
                  <c:v>0.82</c:v>
                </c:pt>
                <c:pt idx="43">
                  <c:v>0.82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MAYFLOWER PCN</c:v>
                </c:pt>
                <c:pt idx="1">
                  <c:v>BEACON MEDICAL GROUP PCN</c:v>
                </c:pt>
                <c:pt idx="2">
                  <c:v>PATHFIELDS MEDICAL GROUP PCN</c:v>
                </c:pt>
                <c:pt idx="3">
                  <c:v>SOUND PCN</c:v>
                </c:pt>
                <c:pt idx="4">
                  <c:v>DRAKE MEDICAL ALLIANCE PCN</c:v>
                </c:pt>
                <c:pt idx="5">
                  <c:v>EXETER WEST PCN</c:v>
                </c:pt>
                <c:pt idx="6">
                  <c:v>TORQUAY PCN</c:v>
                </c:pt>
                <c:pt idx="7">
                  <c:v>NEWTON WEST PCN</c:v>
                </c:pt>
                <c:pt idx="8">
                  <c:v>TIVERTON PCN</c:v>
                </c:pt>
                <c:pt idx="9">
                  <c:v>EXETER CITY PCN</c:v>
                </c:pt>
                <c:pt idx="10">
                  <c:v>CULM VALLEY PCN</c:v>
                </c:pt>
                <c:pt idx="11">
                  <c:v>TORRIDGE PCN</c:v>
                </c:pt>
                <c:pt idx="12">
                  <c:v>ICS</c:v>
                </c:pt>
                <c:pt idx="13">
                  <c:v>THE COASTAL NETWORK PCN</c:v>
                </c:pt>
                <c:pt idx="14">
                  <c:v>BRIXHAM AND PAIGNTON PCN</c:v>
                </c:pt>
                <c:pt idx="15">
                  <c:v>NORTH DARTMOOR PCN</c:v>
                </c:pt>
                <c:pt idx="16">
                  <c:v>NORTH DEVON COASTAL PCN</c:v>
                </c:pt>
                <c:pt idx="17">
                  <c:v>OUTER EXETER PCN</c:v>
                </c:pt>
                <c:pt idx="18">
                  <c:v>BARNSTAPLE ALLIANCE PCN</c:v>
                </c:pt>
                <c:pt idx="19">
                  <c:v>TEMPLER CARE NETWORK PCN</c:v>
                </c:pt>
                <c:pt idx="20">
                  <c:v>HONITON/OTTERY/SID VALLEY (HOSMS) PCN</c:v>
                </c:pt>
                <c:pt idx="21">
                  <c:v>MEWSTONE PCN</c:v>
                </c:pt>
                <c:pt idx="22">
                  <c:v>WATERSIDE HEALTH NETWORK PCN</c:v>
                </c:pt>
                <c:pt idx="23">
                  <c:v>WEB PCN</c:v>
                </c:pt>
                <c:pt idx="24">
                  <c:v>BAYWIDE PCN</c:v>
                </c:pt>
                <c:pt idx="25">
                  <c:v>NEXUS (DEVON) PCN</c:v>
                </c:pt>
                <c:pt idx="26">
                  <c:v>SOUTH HAMS PCN</c:v>
                </c:pt>
                <c:pt idx="27">
                  <c:v>SOUTH DARTMOOR AND TOTNES PCN</c:v>
                </c:pt>
                <c:pt idx="28">
                  <c:v>WEST DEVON PCN</c:v>
                </c:pt>
                <c:pt idx="29">
                  <c:v>MID DEVON HEALTHCARE PCN</c:v>
                </c:pt>
                <c:pt idx="30">
                  <c:v>TASC PCN</c:v>
                </c:pt>
              </c:strCache>
            </c:strRef>
          </c:cat>
          <c:val>
            <c:numRef>
              <c:f>Sheet1!$C$2:$C$45</c:f>
              <c:numCache>
                <c:formatCode>0%</c:formatCode>
                <c:ptCount val="44"/>
                <c:pt idx="0">
                  <c:v>0.75</c:v>
                </c:pt>
                <c:pt idx="1">
                  <c:v>0.78</c:v>
                </c:pt>
                <c:pt idx="2">
                  <c:v>0.79</c:v>
                </c:pt>
                <c:pt idx="3">
                  <c:v>0.81</c:v>
                </c:pt>
                <c:pt idx="4">
                  <c:v>0.84</c:v>
                </c:pt>
                <c:pt idx="5">
                  <c:v>0.84</c:v>
                </c:pt>
                <c:pt idx="6">
                  <c:v>0.84</c:v>
                </c:pt>
                <c:pt idx="7">
                  <c:v>0.85</c:v>
                </c:pt>
                <c:pt idx="8">
                  <c:v>0.85</c:v>
                </c:pt>
                <c:pt idx="9">
                  <c:v>0.86</c:v>
                </c:pt>
                <c:pt idx="10">
                  <c:v>0.86</c:v>
                </c:pt>
                <c:pt idx="11">
                  <c:v>0.86</c:v>
                </c:pt>
                <c:pt idx="12">
                  <c:v>-10</c:v>
                </c:pt>
                <c:pt idx="13">
                  <c:v>0.87</c:v>
                </c:pt>
                <c:pt idx="14">
                  <c:v>0.87</c:v>
                </c:pt>
                <c:pt idx="15">
                  <c:v>0.87</c:v>
                </c:pt>
                <c:pt idx="16">
                  <c:v>0.88</c:v>
                </c:pt>
                <c:pt idx="17">
                  <c:v>0.88</c:v>
                </c:pt>
                <c:pt idx="18">
                  <c:v>0.88</c:v>
                </c:pt>
                <c:pt idx="19">
                  <c:v>0.88</c:v>
                </c:pt>
                <c:pt idx="20">
                  <c:v>0.88</c:v>
                </c:pt>
                <c:pt idx="21">
                  <c:v>0.89</c:v>
                </c:pt>
                <c:pt idx="22">
                  <c:v>0.89</c:v>
                </c:pt>
                <c:pt idx="23">
                  <c:v>0.9</c:v>
                </c:pt>
                <c:pt idx="24">
                  <c:v>0.9</c:v>
                </c:pt>
                <c:pt idx="25">
                  <c:v>0.91</c:v>
                </c:pt>
                <c:pt idx="26">
                  <c:v>0.92</c:v>
                </c:pt>
                <c:pt idx="27">
                  <c:v>0.92</c:v>
                </c:pt>
                <c:pt idx="28">
                  <c:v>0.93</c:v>
                </c:pt>
                <c:pt idx="29">
                  <c:v>0.93</c:v>
                </c:pt>
                <c:pt idx="30">
                  <c:v>0.93</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0.87</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1316864"/>
        <c:axId val="121335808"/>
      </c:lineChart>
      <c:catAx>
        <c:axId val="12131686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1335808"/>
        <c:crosses val="autoZero"/>
        <c:auto val="1"/>
        <c:lblAlgn val="ctr"/>
        <c:lblOffset val="100"/>
        <c:noMultiLvlLbl val="0"/>
      </c:catAx>
      <c:valAx>
        <c:axId val="12133580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1316864"/>
        <c:crosses val="autoZero"/>
        <c:crossBetween val="between"/>
      </c:valAx>
      <c:valAx>
        <c:axId val="121337344"/>
        <c:scaling>
          <c:orientation val="minMax"/>
          <c:max val="1"/>
          <c:min val="0"/>
        </c:scaling>
        <c:delete val="0"/>
        <c:axPos val="r"/>
        <c:numFmt formatCode="0%" sourceLinked="1"/>
        <c:majorTickMark val="none"/>
        <c:minorTickMark val="none"/>
        <c:tickLblPos val="none"/>
        <c:spPr>
          <a:ln>
            <a:noFill/>
          </a:ln>
        </c:spPr>
        <c:crossAx val="121338880"/>
        <c:crosses val="max"/>
        <c:crossBetween val="between"/>
      </c:valAx>
      <c:catAx>
        <c:axId val="121338880"/>
        <c:scaling>
          <c:orientation val="minMax"/>
        </c:scaling>
        <c:delete val="1"/>
        <c:axPos val="b"/>
        <c:numFmt formatCode="General" sourceLinked="1"/>
        <c:majorTickMark val="out"/>
        <c:minorTickMark val="none"/>
        <c:tickLblPos val="nextTo"/>
        <c:crossAx val="121337344"/>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52D-44D1-AB51-FFF90D2593E2}"/>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2293171965024545"/>
          <c:h val="0.6644743141968682"/>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90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Sheet1!$B$2:$B$14</c:f>
              <c:numCache>
                <c:formatCode>General</c:formatCode>
                <c:ptCount val="13"/>
                <c:pt idx="0">
                  <c:v>4</c:v>
                </c:pt>
                <c:pt idx="1">
                  <c:v>5</c:v>
                </c:pt>
                <c:pt idx="2">
                  <c:v>4</c:v>
                </c:pt>
                <c:pt idx="3">
                  <c:v>3</c:v>
                </c:pt>
                <c:pt idx="4">
                  <c:v>5</c:v>
                </c:pt>
                <c:pt idx="5">
                  <c:v>9</c:v>
                </c:pt>
                <c:pt idx="6">
                  <c:v>6</c:v>
                </c:pt>
                <c:pt idx="7">
                  <c:v>3</c:v>
                </c:pt>
                <c:pt idx="8">
                  <c:v>10</c:v>
                </c:pt>
                <c:pt idx="9">
                  <c:v>10</c:v>
                </c:pt>
                <c:pt idx="10">
                  <c:v>33</c:v>
                </c:pt>
                <c:pt idx="11">
                  <c:v>28</c:v>
                </c:pt>
                <c:pt idx="12">
                  <c:v>17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0D51-4B16-A792-D0399DEFE48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90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Sheet1!$A$2:$A$14</c:f>
              <c:strCache>
                <c:ptCount val="13"/>
                <c:pt idx="0">
                  <c:v>Got an appointment for a different day </c:v>
                </c:pt>
                <c:pt idx="1">
                  <c:v>Called an NHS helpline, such as NHS 111</c:v>
                </c:pt>
                <c:pt idx="2">
                  <c:v>Used an online NHS service</c:v>
                </c:pt>
                <c:pt idx="3">
                  <c:v>Used a non-NHS online service, or looked online</c:v>
                </c:pt>
                <c:pt idx="4">
                  <c:v>Went to A&amp;E</c:v>
                </c:pt>
                <c:pt idx="5">
                  <c:v>Spoke to a pharmacist</c:v>
                </c:pt>
                <c:pt idx="6">
                  <c:v>Contacted or used another NHS service</c:v>
                </c:pt>
                <c:pt idx="7">
                  <c:v>Contacted or used another non-NHS service</c:v>
                </c:pt>
                <c:pt idx="8">
                  <c:v>Decided to contact my practice another time</c:v>
                </c:pt>
                <c:pt idx="9">
                  <c:v>Spoke to a friend or family member</c:v>
                </c:pt>
                <c:pt idx="10">
                  <c:v>My practice helped in another way</c:v>
                </c:pt>
                <c:pt idx="11">
                  <c:v>Didn’t see or speak to anyone</c:v>
                </c:pt>
                <c:pt idx="12">
                  <c:v>Looked for information online</c:v>
                </c:pt>
              </c:strCache>
            </c:strRef>
          </c:cat>
          <c:val>
            <c:numRef>
              <c:f>Sheet1!$C$2:$C$14</c:f>
              <c:numCache>
                <c:formatCode>General</c:formatCode>
                <c:ptCount val="13"/>
                <c:pt idx="0">
                  <c:v>6</c:v>
                </c:pt>
                <c:pt idx="1">
                  <c:v>8</c:v>
                </c:pt>
                <c:pt idx="2">
                  <c:v>3</c:v>
                </c:pt>
                <c:pt idx="3">
                  <c:v>3</c:v>
                </c:pt>
                <c:pt idx="4">
                  <c:v>8</c:v>
                </c:pt>
                <c:pt idx="5">
                  <c:v>10</c:v>
                </c:pt>
                <c:pt idx="6">
                  <c:v>5</c:v>
                </c:pt>
                <c:pt idx="7">
                  <c:v>3</c:v>
                </c:pt>
                <c:pt idx="8">
                  <c:v>14</c:v>
                </c:pt>
                <c:pt idx="9">
                  <c:v>9</c:v>
                </c:pt>
                <c:pt idx="10">
                  <c:v>18</c:v>
                </c:pt>
                <c:pt idx="11">
                  <c:v>32</c:v>
                </c:pt>
                <c:pt idx="12">
                  <c:v>14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0D51-4B16-A792-D0399DEFE484}"/>
            </c:ext>
          </c:extLst>
        </c:ser>
        <c:dLbls>
          <c:showLegendKey val="0"/>
          <c:showVal val="1"/>
          <c:showCatName val="0"/>
          <c:showSerName val="0"/>
          <c:showPercent val="0"/>
          <c:showBubbleSize val="0"/>
        </c:dLbls>
        <c:gapWidth val="75"/>
        <c:overlap val="-3"/>
        <c:axId val="121702656"/>
        <c:axId val="121720832"/>
      </c:barChart>
      <c:catAx>
        <c:axId val="121702656"/>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800">
                <a:solidFill>
                  <a:schemeClr val="tx1"/>
                </a:solidFill>
              </a:defRPr>
            </a:pPr>
            <a:endParaRPr lang="en-US"/>
          </a:p>
        </c:txPr>
        <c:crossAx val="121720832"/>
        <c:crosses val="autoZero"/>
        <c:auto val="1"/>
        <c:lblAlgn val="ctr"/>
        <c:lblOffset val="100"/>
        <c:noMultiLvlLbl val="0"/>
      </c:catAx>
      <c:valAx>
        <c:axId val="121720832"/>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21702656"/>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DDCF-4C18-9440-08F4654CB82A}"/>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DCF-4C18-9440-08F4654CB82A}"/>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DCF-4C18-9440-08F4654CB82A}"/>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DCF-4C18-9440-08F4654CB82A}"/>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DCF-4C18-9440-08F4654CB82A}"/>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DCF-4C18-9440-08F4654CB82A}"/>
              </c:ext>
            </c:extLst>
          </c:dPt>
          <c:dLbls>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DDCF-4C18-9440-08F4654CB82A}"/>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38</c:v>
                </c:pt>
                <c:pt idx="1">
                  <c:v>39</c:v>
                </c:pt>
                <c:pt idx="2">
                  <c:v>13</c:v>
                </c:pt>
                <c:pt idx="3">
                  <c:v>6</c:v>
                </c:pt>
                <c:pt idx="4">
                  <c:v>4</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DCF-4C18-9440-08F4654CB82A}"/>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117629981119518"/>
          <c:y val="0.21610763240163525"/>
          <c:w val="0.37656936748482067"/>
          <c:h val="0.43505305538019334"/>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8550-4C79-BC5A-242F3395280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8550-4C79-BC5A-242F33952809}"/>
              </c:ext>
            </c:extLst>
          </c:dPt>
          <c:cat>
            <c:strRef>
              <c:f>Sheet1!$A$2:$A$3</c:f>
              <c:strCache>
                <c:ptCount val="2"/>
                <c:pt idx="0">
                  <c:v>1st Qtr</c:v>
                </c:pt>
                <c:pt idx="1">
                  <c:v>2nd Qtr</c:v>
                </c:pt>
              </c:strCache>
            </c:strRef>
          </c:cat>
          <c:val>
            <c:numRef>
              <c:f>Sheet1!$B$2:$B$3</c:f>
              <c:numCache>
                <c:formatCode>General</c:formatCode>
                <c:ptCount val="2"/>
                <c:pt idx="0">
                  <c:v>44</c:v>
                </c:pt>
                <c:pt idx="1">
                  <c:v>56</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8550-4C79-BC5A-242F3395280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6B-4F53-B791-B3E9B2F2234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6B-4F53-B791-B3E9B2F2234E}"/>
              </c:ext>
            </c:extLst>
          </c:dPt>
          <c:cat>
            <c:strRef>
              <c:f>Sheet1!$A$2:$A$3</c:f>
              <c:strCache>
                <c:ptCount val="2"/>
                <c:pt idx="0">
                  <c:v>1st Qtr</c:v>
                </c:pt>
                <c:pt idx="1">
                  <c:v>2nd Qtr</c:v>
                </c:pt>
              </c:strCache>
            </c:strRef>
          </c:cat>
          <c:val>
            <c:numRef>
              <c:f>Sheet1!$B$2:$B$3</c:f>
              <c:numCache>
                <c:formatCode>General</c:formatCode>
                <c:ptCount val="2"/>
                <c:pt idx="0">
                  <c:v>89</c:v>
                </c:pt>
                <c:pt idx="1">
                  <c:v>11</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6B-4F53-B791-B3E9B2F2234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B09-4960-9813-EEB7FD12BB5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154-4BB7-AAB3-97BDE6A1A86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72</c:v>
                </c:pt>
                <c:pt idx="1">
                  <c:v>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13</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5371136"/>
        <c:axId val="125372672"/>
      </c:lineChart>
      <c:catAx>
        <c:axId val="12537113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5372672"/>
        <c:crosses val="autoZero"/>
        <c:auto val="1"/>
        <c:lblAlgn val="ctr"/>
        <c:lblOffset val="100"/>
        <c:noMultiLvlLbl val="0"/>
      </c:catAx>
      <c:valAx>
        <c:axId val="12537267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537113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BEACON MEDICAL GROUP PCN</c:v>
                </c:pt>
                <c:pt idx="2">
                  <c:v>PATHFIELDS MEDICAL GROUP PCN</c:v>
                </c:pt>
                <c:pt idx="3">
                  <c:v>TORQUAY PCN</c:v>
                </c:pt>
                <c:pt idx="4">
                  <c:v>DRAKE MEDICAL ALLIANCE PCN</c:v>
                </c:pt>
                <c:pt idx="5">
                  <c:v>SOUND PCN</c:v>
                </c:pt>
                <c:pt idx="6">
                  <c:v>BRIXHAM AND PAIGNTON PCN</c:v>
                </c:pt>
                <c:pt idx="7">
                  <c:v>TIVERTON PCN</c:v>
                </c:pt>
                <c:pt idx="8">
                  <c:v>NORTH DARTMOOR PCN</c:v>
                </c:pt>
                <c:pt idx="9">
                  <c:v>ICS</c:v>
                </c:pt>
                <c:pt idx="10">
                  <c:v>NEWTON WEST PCN</c:v>
                </c:pt>
                <c:pt idx="11">
                  <c:v>MEWSTONE PCN</c:v>
                </c:pt>
                <c:pt idx="12">
                  <c:v>EXETER CITY PCN</c:v>
                </c:pt>
                <c:pt idx="13">
                  <c:v>THE COASTAL NETWORK PCN</c:v>
                </c:pt>
                <c:pt idx="14">
                  <c:v>HONITON/OTTERY/SID VALLEY (HOSMS) PCN</c:v>
                </c:pt>
                <c:pt idx="15">
                  <c:v>NORTH DEVON COASTAL PCN</c:v>
                </c:pt>
                <c:pt idx="16">
                  <c:v>TEMPLER CARE NETWORK PCN</c:v>
                </c:pt>
                <c:pt idx="17">
                  <c:v>WATERSIDE HEALTH NETWORK PCN</c:v>
                </c:pt>
                <c:pt idx="18">
                  <c:v>EXETER WEST PCN</c:v>
                </c:pt>
                <c:pt idx="19">
                  <c:v>OUTER EXETER PCN</c:v>
                </c:pt>
                <c:pt idx="20">
                  <c:v>BARNSTAPLE ALLIANCE PCN</c:v>
                </c:pt>
                <c:pt idx="21">
                  <c:v>WEB PCN</c:v>
                </c:pt>
                <c:pt idx="22">
                  <c:v>TORRIDGE PCN</c:v>
                </c:pt>
                <c:pt idx="23">
                  <c:v>BAYWIDE PCN</c:v>
                </c:pt>
                <c:pt idx="24">
                  <c:v>TASC PCN</c:v>
                </c:pt>
                <c:pt idx="25">
                  <c:v>CULM VALLEY PCN</c:v>
                </c:pt>
                <c:pt idx="26">
                  <c:v>SOUTH HAMS PCN</c:v>
                </c:pt>
                <c:pt idx="27">
                  <c:v>NEXUS (DEVON) PCN</c:v>
                </c:pt>
                <c:pt idx="28">
                  <c:v>SOUTH DARTMOOR AND TOTNES PCN</c:v>
                </c:pt>
                <c:pt idx="29">
                  <c:v>WEST DEVON PCN</c:v>
                </c:pt>
                <c:pt idx="30">
                  <c:v>MID DEVON HEALTHCARE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F08-4400-9115-A28A0ABFAD12}"/>
            </c:ext>
          </c:extLst>
        </c:ser>
        <c:ser>
          <c:idx val="3"/>
          <c:order val="3"/>
          <c:tx>
            <c:strRef>
              <c:f>Sheet1!$E$1</c:f>
              <c:strCache>
                <c:ptCount val="1"/>
                <c:pt idx="0">
                  <c:v>Column1</c:v>
                </c:pt>
              </c:strCache>
            </c:strRef>
          </c:tx>
          <c:invertIfNegative val="0"/>
          <c:cat>
            <c:strRef>
              <c:f>Sheet1!$A$2:$A$45</c:f>
              <c:strCache>
                <c:ptCount val="31"/>
                <c:pt idx="0">
                  <c:v>MAYFLOWER PCN</c:v>
                </c:pt>
                <c:pt idx="1">
                  <c:v>BEACON MEDICAL GROUP PCN</c:v>
                </c:pt>
                <c:pt idx="2">
                  <c:v>PATHFIELDS MEDICAL GROUP PCN</c:v>
                </c:pt>
                <c:pt idx="3">
                  <c:v>TORQUAY PCN</c:v>
                </c:pt>
                <c:pt idx="4">
                  <c:v>DRAKE MEDICAL ALLIANCE PCN</c:v>
                </c:pt>
                <c:pt idx="5">
                  <c:v>SOUND PCN</c:v>
                </c:pt>
                <c:pt idx="6">
                  <c:v>BRIXHAM AND PAIGNTON PCN</c:v>
                </c:pt>
                <c:pt idx="7">
                  <c:v>TIVERTON PCN</c:v>
                </c:pt>
                <c:pt idx="8">
                  <c:v>NORTH DARTMOOR PCN</c:v>
                </c:pt>
                <c:pt idx="9">
                  <c:v>ICS</c:v>
                </c:pt>
                <c:pt idx="10">
                  <c:v>NEWTON WEST PCN</c:v>
                </c:pt>
                <c:pt idx="11">
                  <c:v>MEWSTONE PCN</c:v>
                </c:pt>
                <c:pt idx="12">
                  <c:v>EXETER CITY PCN</c:v>
                </c:pt>
                <c:pt idx="13">
                  <c:v>THE COASTAL NETWORK PCN</c:v>
                </c:pt>
                <c:pt idx="14">
                  <c:v>HONITON/OTTERY/SID VALLEY (HOSMS) PCN</c:v>
                </c:pt>
                <c:pt idx="15">
                  <c:v>NORTH DEVON COASTAL PCN</c:v>
                </c:pt>
                <c:pt idx="16">
                  <c:v>TEMPLER CARE NETWORK PCN</c:v>
                </c:pt>
                <c:pt idx="17">
                  <c:v>WATERSIDE HEALTH NETWORK PCN</c:v>
                </c:pt>
                <c:pt idx="18">
                  <c:v>EXETER WEST PCN</c:v>
                </c:pt>
                <c:pt idx="19">
                  <c:v>OUTER EXETER PCN</c:v>
                </c:pt>
                <c:pt idx="20">
                  <c:v>BARNSTAPLE ALLIANCE PCN</c:v>
                </c:pt>
                <c:pt idx="21">
                  <c:v>WEB PCN</c:v>
                </c:pt>
                <c:pt idx="22">
                  <c:v>TORRIDGE PCN</c:v>
                </c:pt>
                <c:pt idx="23">
                  <c:v>BAYWIDE PCN</c:v>
                </c:pt>
                <c:pt idx="24">
                  <c:v>TASC PCN</c:v>
                </c:pt>
                <c:pt idx="25">
                  <c:v>CULM VALLEY PCN</c:v>
                </c:pt>
                <c:pt idx="26">
                  <c:v>SOUTH HAMS PCN</c:v>
                </c:pt>
                <c:pt idx="27">
                  <c:v>NEXUS (DEVON) PCN</c:v>
                </c:pt>
                <c:pt idx="28">
                  <c:v>SOUTH DARTMOOR AND TOTNES PCN</c:v>
                </c:pt>
                <c:pt idx="29">
                  <c:v>WEST DEVON PCN</c:v>
                </c:pt>
                <c:pt idx="30">
                  <c:v>MID DEVON HEALTHCARE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F08-4400-9115-A28A0ABFAD1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BEACON MEDICAL GROUP PCN</c:v>
                </c:pt>
                <c:pt idx="2">
                  <c:v>PATHFIELDS MEDICAL GROUP PCN</c:v>
                </c:pt>
                <c:pt idx="3">
                  <c:v>TORQUAY PCN</c:v>
                </c:pt>
                <c:pt idx="4">
                  <c:v>DRAKE MEDICAL ALLIANCE PCN</c:v>
                </c:pt>
                <c:pt idx="5">
                  <c:v>SOUND PCN</c:v>
                </c:pt>
                <c:pt idx="6">
                  <c:v>BRIXHAM AND PAIGNTON PCN</c:v>
                </c:pt>
                <c:pt idx="7">
                  <c:v>TIVERTON PCN</c:v>
                </c:pt>
                <c:pt idx="8">
                  <c:v>NORTH DARTMOOR PCN</c:v>
                </c:pt>
                <c:pt idx="9">
                  <c:v>ICS</c:v>
                </c:pt>
                <c:pt idx="10">
                  <c:v>NEWTON WEST PCN</c:v>
                </c:pt>
                <c:pt idx="11">
                  <c:v>MEWSTONE PCN</c:v>
                </c:pt>
                <c:pt idx="12">
                  <c:v>EXETER CITY PCN</c:v>
                </c:pt>
                <c:pt idx="13">
                  <c:v>THE COASTAL NETWORK PCN</c:v>
                </c:pt>
                <c:pt idx="14">
                  <c:v>HONITON/OTTERY/SID VALLEY (HOSMS) PCN</c:v>
                </c:pt>
                <c:pt idx="15">
                  <c:v>NORTH DEVON COASTAL PCN</c:v>
                </c:pt>
                <c:pt idx="16">
                  <c:v>TEMPLER CARE NETWORK PCN</c:v>
                </c:pt>
                <c:pt idx="17">
                  <c:v>WATERSIDE HEALTH NETWORK PCN</c:v>
                </c:pt>
                <c:pt idx="18">
                  <c:v>EXETER WEST PCN</c:v>
                </c:pt>
                <c:pt idx="19">
                  <c:v>OUTER EXETER PCN</c:v>
                </c:pt>
                <c:pt idx="20">
                  <c:v>BARNSTAPLE ALLIANCE PCN</c:v>
                </c:pt>
                <c:pt idx="21">
                  <c:v>WEB PCN</c:v>
                </c:pt>
                <c:pt idx="22">
                  <c:v>TORRIDGE PCN</c:v>
                </c:pt>
                <c:pt idx="23">
                  <c:v>BAYWIDE PCN</c:v>
                </c:pt>
                <c:pt idx="24">
                  <c:v>TASC PCN</c:v>
                </c:pt>
                <c:pt idx="25">
                  <c:v>CULM VALLEY PCN</c:v>
                </c:pt>
                <c:pt idx="26">
                  <c:v>SOUTH HAMS PCN</c:v>
                </c:pt>
                <c:pt idx="27">
                  <c:v>NEXUS (DEVON) PCN</c:v>
                </c:pt>
                <c:pt idx="28">
                  <c:v>SOUTH DARTMOOR AND TOTNES PCN</c:v>
                </c:pt>
                <c:pt idx="29">
                  <c:v>WEST DEVON PCN</c:v>
                </c:pt>
                <c:pt idx="30">
                  <c:v>MID DEVON HEALTHCARE PCN</c:v>
                </c:pt>
              </c:strCache>
            </c:strRef>
          </c:cat>
          <c:val>
            <c:numRef>
              <c:f>Sheet1!$F$2:$F$45</c:f>
              <c:numCache>
                <c:formatCode>General</c:formatCode>
                <c:ptCount val="44"/>
                <c:pt idx="0">
                  <c:v>0.44</c:v>
                </c:pt>
                <c:pt idx="1">
                  <c:v>0.51</c:v>
                </c:pt>
                <c:pt idx="2">
                  <c:v>0.53</c:v>
                </c:pt>
                <c:pt idx="3">
                  <c:v>0.68</c:v>
                </c:pt>
                <c:pt idx="4">
                  <c:v>0.71</c:v>
                </c:pt>
                <c:pt idx="5">
                  <c:v>0.71</c:v>
                </c:pt>
                <c:pt idx="6">
                  <c:v>0.75</c:v>
                </c:pt>
                <c:pt idx="7">
                  <c:v>0.76</c:v>
                </c:pt>
                <c:pt idx="8">
                  <c:v>0.76</c:v>
                </c:pt>
                <c:pt idx="9">
                  <c:v>0.77</c:v>
                </c:pt>
                <c:pt idx="10">
                  <c:v>0.77</c:v>
                </c:pt>
                <c:pt idx="11">
                  <c:v>0.77</c:v>
                </c:pt>
                <c:pt idx="12">
                  <c:v>0.78</c:v>
                </c:pt>
                <c:pt idx="13">
                  <c:v>0.78</c:v>
                </c:pt>
                <c:pt idx="14">
                  <c:v>0.78</c:v>
                </c:pt>
                <c:pt idx="15">
                  <c:v>0.79</c:v>
                </c:pt>
                <c:pt idx="16">
                  <c:v>0.8</c:v>
                </c:pt>
                <c:pt idx="17">
                  <c:v>0.8</c:v>
                </c:pt>
                <c:pt idx="18">
                  <c:v>0.8</c:v>
                </c:pt>
                <c:pt idx="19">
                  <c:v>0.81</c:v>
                </c:pt>
                <c:pt idx="20">
                  <c:v>0.82</c:v>
                </c:pt>
                <c:pt idx="21">
                  <c:v>0.83</c:v>
                </c:pt>
                <c:pt idx="22">
                  <c:v>0.83</c:v>
                </c:pt>
                <c:pt idx="23">
                  <c:v>0.84</c:v>
                </c:pt>
                <c:pt idx="24">
                  <c:v>0.84</c:v>
                </c:pt>
                <c:pt idx="25">
                  <c:v>0.85</c:v>
                </c:pt>
                <c:pt idx="26">
                  <c:v>0.85</c:v>
                </c:pt>
                <c:pt idx="27">
                  <c:v>0.86</c:v>
                </c:pt>
                <c:pt idx="28">
                  <c:v>0.87</c:v>
                </c:pt>
                <c:pt idx="29">
                  <c:v>0.89</c:v>
                </c:pt>
                <c:pt idx="30">
                  <c:v>0.89</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4F08-4400-9115-A28A0ABFAD12}"/>
            </c:ext>
          </c:extLst>
        </c:ser>
        <c:ser>
          <c:idx val="5"/>
          <c:order val="5"/>
          <c:tx>
            <c:strRef>
              <c:f>Sheet1!$G$1</c:f>
              <c:strCache>
                <c:ptCount val="1"/>
                <c:pt idx="0">
                  <c:v>Column3</c:v>
                </c:pt>
              </c:strCache>
            </c:strRef>
          </c:tx>
          <c:invertIfNegative val="0"/>
          <c:cat>
            <c:strRef>
              <c:f>Sheet1!$A$2:$A$45</c:f>
              <c:strCache>
                <c:ptCount val="31"/>
                <c:pt idx="0">
                  <c:v>MAYFLOWER PCN</c:v>
                </c:pt>
                <c:pt idx="1">
                  <c:v>BEACON MEDICAL GROUP PCN</c:v>
                </c:pt>
                <c:pt idx="2">
                  <c:v>PATHFIELDS MEDICAL GROUP PCN</c:v>
                </c:pt>
                <c:pt idx="3">
                  <c:v>TORQUAY PCN</c:v>
                </c:pt>
                <c:pt idx="4">
                  <c:v>DRAKE MEDICAL ALLIANCE PCN</c:v>
                </c:pt>
                <c:pt idx="5">
                  <c:v>SOUND PCN</c:v>
                </c:pt>
                <c:pt idx="6">
                  <c:v>BRIXHAM AND PAIGNTON PCN</c:v>
                </c:pt>
                <c:pt idx="7">
                  <c:v>TIVERTON PCN</c:v>
                </c:pt>
                <c:pt idx="8">
                  <c:v>NORTH DARTMOOR PCN</c:v>
                </c:pt>
                <c:pt idx="9">
                  <c:v>ICS</c:v>
                </c:pt>
                <c:pt idx="10">
                  <c:v>NEWTON WEST PCN</c:v>
                </c:pt>
                <c:pt idx="11">
                  <c:v>MEWSTONE PCN</c:v>
                </c:pt>
                <c:pt idx="12">
                  <c:v>EXETER CITY PCN</c:v>
                </c:pt>
                <c:pt idx="13">
                  <c:v>THE COASTAL NETWORK PCN</c:v>
                </c:pt>
                <c:pt idx="14">
                  <c:v>HONITON/OTTERY/SID VALLEY (HOSMS) PCN</c:v>
                </c:pt>
                <c:pt idx="15">
                  <c:v>NORTH DEVON COASTAL PCN</c:v>
                </c:pt>
                <c:pt idx="16">
                  <c:v>TEMPLER CARE NETWORK PCN</c:v>
                </c:pt>
                <c:pt idx="17">
                  <c:v>WATERSIDE HEALTH NETWORK PCN</c:v>
                </c:pt>
                <c:pt idx="18">
                  <c:v>EXETER WEST PCN</c:v>
                </c:pt>
                <c:pt idx="19">
                  <c:v>OUTER EXETER PCN</c:v>
                </c:pt>
                <c:pt idx="20">
                  <c:v>BARNSTAPLE ALLIANCE PCN</c:v>
                </c:pt>
                <c:pt idx="21">
                  <c:v>WEB PCN</c:v>
                </c:pt>
                <c:pt idx="22">
                  <c:v>TORRIDGE PCN</c:v>
                </c:pt>
                <c:pt idx="23">
                  <c:v>BAYWIDE PCN</c:v>
                </c:pt>
                <c:pt idx="24">
                  <c:v>TASC PCN</c:v>
                </c:pt>
                <c:pt idx="25">
                  <c:v>CULM VALLEY PCN</c:v>
                </c:pt>
                <c:pt idx="26">
                  <c:v>SOUTH HAMS PCN</c:v>
                </c:pt>
                <c:pt idx="27">
                  <c:v>NEXUS (DEVON) PCN</c:v>
                </c:pt>
                <c:pt idx="28">
                  <c:v>SOUTH DARTMOOR AND TOTNES PCN</c:v>
                </c:pt>
                <c:pt idx="29">
                  <c:v>WEST DEVON PCN</c:v>
                </c:pt>
                <c:pt idx="30">
                  <c:v>MID DEVON HEALTHCARE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F08-4400-9115-A28A0ABFAD12}"/>
            </c:ext>
          </c:extLst>
        </c:ser>
        <c:ser>
          <c:idx val="6"/>
          <c:order val="6"/>
          <c:tx>
            <c:strRef>
              <c:f>Sheet1!$H$1</c:f>
              <c:strCache>
                <c:ptCount val="1"/>
                <c:pt idx="0">
                  <c:v>Column4</c:v>
                </c:pt>
              </c:strCache>
            </c:strRef>
          </c:tx>
          <c:invertIfNegative val="0"/>
          <c:cat>
            <c:strRef>
              <c:f>Sheet1!$A$2:$A$45</c:f>
              <c:strCache>
                <c:ptCount val="31"/>
                <c:pt idx="0">
                  <c:v>MAYFLOWER PCN</c:v>
                </c:pt>
                <c:pt idx="1">
                  <c:v>BEACON MEDICAL GROUP PCN</c:v>
                </c:pt>
                <c:pt idx="2">
                  <c:v>PATHFIELDS MEDICAL GROUP PCN</c:v>
                </c:pt>
                <c:pt idx="3">
                  <c:v>TORQUAY PCN</c:v>
                </c:pt>
                <c:pt idx="4">
                  <c:v>DRAKE MEDICAL ALLIANCE PCN</c:v>
                </c:pt>
                <c:pt idx="5">
                  <c:v>SOUND PCN</c:v>
                </c:pt>
                <c:pt idx="6">
                  <c:v>BRIXHAM AND PAIGNTON PCN</c:v>
                </c:pt>
                <c:pt idx="7">
                  <c:v>TIVERTON PCN</c:v>
                </c:pt>
                <c:pt idx="8">
                  <c:v>NORTH DARTMOOR PCN</c:v>
                </c:pt>
                <c:pt idx="9">
                  <c:v>ICS</c:v>
                </c:pt>
                <c:pt idx="10">
                  <c:v>NEWTON WEST PCN</c:v>
                </c:pt>
                <c:pt idx="11">
                  <c:v>MEWSTONE PCN</c:v>
                </c:pt>
                <c:pt idx="12">
                  <c:v>EXETER CITY PCN</c:v>
                </c:pt>
                <c:pt idx="13">
                  <c:v>THE COASTAL NETWORK PCN</c:v>
                </c:pt>
                <c:pt idx="14">
                  <c:v>HONITON/OTTERY/SID VALLEY (HOSMS) PCN</c:v>
                </c:pt>
                <c:pt idx="15">
                  <c:v>NORTH DEVON COASTAL PCN</c:v>
                </c:pt>
                <c:pt idx="16">
                  <c:v>TEMPLER CARE NETWORK PCN</c:v>
                </c:pt>
                <c:pt idx="17">
                  <c:v>WATERSIDE HEALTH NETWORK PCN</c:v>
                </c:pt>
                <c:pt idx="18">
                  <c:v>EXETER WEST PCN</c:v>
                </c:pt>
                <c:pt idx="19">
                  <c:v>OUTER EXETER PCN</c:v>
                </c:pt>
                <c:pt idx="20">
                  <c:v>BARNSTAPLE ALLIANCE PCN</c:v>
                </c:pt>
                <c:pt idx="21">
                  <c:v>WEB PCN</c:v>
                </c:pt>
                <c:pt idx="22">
                  <c:v>TORRIDGE PCN</c:v>
                </c:pt>
                <c:pt idx="23">
                  <c:v>BAYWIDE PCN</c:v>
                </c:pt>
                <c:pt idx="24">
                  <c:v>TASC PCN</c:v>
                </c:pt>
                <c:pt idx="25">
                  <c:v>CULM VALLEY PCN</c:v>
                </c:pt>
                <c:pt idx="26">
                  <c:v>SOUTH HAMS PCN</c:v>
                </c:pt>
                <c:pt idx="27">
                  <c:v>NEXUS (DEVON) PCN</c:v>
                </c:pt>
                <c:pt idx="28">
                  <c:v>SOUTH DARTMOOR AND TOTNES PCN</c:v>
                </c:pt>
                <c:pt idx="29">
                  <c:v>WEST DEVON PCN</c:v>
                </c:pt>
                <c:pt idx="30">
                  <c:v>MID DEVON HEALTHCARE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F08-4400-9115-A28A0ABFAD12}"/>
            </c:ext>
          </c:extLst>
        </c:ser>
        <c:dLbls>
          <c:showLegendKey val="0"/>
          <c:showVal val="0"/>
          <c:showCatName val="0"/>
          <c:showSerName val="0"/>
          <c:showPercent val="0"/>
          <c:showBubbleSize val="0"/>
        </c:dLbls>
        <c:gapWidth val="500"/>
        <c:axId val="125568896"/>
        <c:axId val="125567360"/>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BEACON MEDICAL GROUP PCN</c:v>
                </c:pt>
                <c:pt idx="2">
                  <c:v>PATHFIELDS MEDICAL GROUP PCN</c:v>
                </c:pt>
                <c:pt idx="3">
                  <c:v>TORQUAY PCN</c:v>
                </c:pt>
                <c:pt idx="4">
                  <c:v>DRAKE MEDICAL ALLIANCE PCN</c:v>
                </c:pt>
                <c:pt idx="5">
                  <c:v>SOUND PCN</c:v>
                </c:pt>
                <c:pt idx="6">
                  <c:v>BRIXHAM AND PAIGNTON PCN</c:v>
                </c:pt>
                <c:pt idx="7">
                  <c:v>TIVERTON PCN</c:v>
                </c:pt>
                <c:pt idx="8">
                  <c:v>NORTH DARTMOOR PCN</c:v>
                </c:pt>
                <c:pt idx="9">
                  <c:v>ICS</c:v>
                </c:pt>
                <c:pt idx="10">
                  <c:v>NEWTON WEST PCN</c:v>
                </c:pt>
                <c:pt idx="11">
                  <c:v>MEWSTONE PCN</c:v>
                </c:pt>
                <c:pt idx="12">
                  <c:v>EXETER CITY PCN</c:v>
                </c:pt>
                <c:pt idx="13">
                  <c:v>THE COASTAL NETWORK PCN</c:v>
                </c:pt>
                <c:pt idx="14">
                  <c:v>HONITON/OTTERY/SID VALLEY (HOSMS) PCN</c:v>
                </c:pt>
                <c:pt idx="15">
                  <c:v>NORTH DEVON COASTAL PCN</c:v>
                </c:pt>
                <c:pt idx="16">
                  <c:v>TEMPLER CARE NETWORK PCN</c:v>
                </c:pt>
                <c:pt idx="17">
                  <c:v>WATERSIDE HEALTH NETWORK PCN</c:v>
                </c:pt>
                <c:pt idx="18">
                  <c:v>EXETER WEST PCN</c:v>
                </c:pt>
                <c:pt idx="19">
                  <c:v>OUTER EXETER PCN</c:v>
                </c:pt>
                <c:pt idx="20">
                  <c:v>BARNSTAPLE ALLIANCE PCN</c:v>
                </c:pt>
                <c:pt idx="21">
                  <c:v>WEB PCN</c:v>
                </c:pt>
                <c:pt idx="22">
                  <c:v>TORRIDGE PCN</c:v>
                </c:pt>
                <c:pt idx="23">
                  <c:v>BAYWIDE PCN</c:v>
                </c:pt>
                <c:pt idx="24">
                  <c:v>TASC PCN</c:v>
                </c:pt>
                <c:pt idx="25">
                  <c:v>CULM VALLEY PCN</c:v>
                </c:pt>
                <c:pt idx="26">
                  <c:v>SOUTH HAMS PCN</c:v>
                </c:pt>
                <c:pt idx="27">
                  <c:v>NEXUS (DEVON) PCN</c:v>
                </c:pt>
                <c:pt idx="28">
                  <c:v>SOUTH DARTMOOR AND TOTNES PCN</c:v>
                </c:pt>
                <c:pt idx="29">
                  <c:v>WEST DEVON PCN</c:v>
                </c:pt>
                <c:pt idx="30">
                  <c:v>MID DEVON HEALTHCARE PCN</c:v>
                </c:pt>
              </c:strCache>
            </c:strRef>
          </c:cat>
          <c:val>
            <c:numRef>
              <c:f>Sheet1!$B$2:$B$45</c:f>
              <c:numCache>
                <c:formatCode>0%</c:formatCode>
                <c:ptCount val="44"/>
                <c:pt idx="0">
                  <c:v>0.71</c:v>
                </c:pt>
                <c:pt idx="1">
                  <c:v>0.71</c:v>
                </c:pt>
                <c:pt idx="2">
                  <c:v>0.71</c:v>
                </c:pt>
                <c:pt idx="3">
                  <c:v>0.71</c:v>
                </c:pt>
                <c:pt idx="4">
                  <c:v>0.71</c:v>
                </c:pt>
                <c:pt idx="5">
                  <c:v>0.71</c:v>
                </c:pt>
                <c:pt idx="6">
                  <c:v>0.71</c:v>
                </c:pt>
                <c:pt idx="7">
                  <c:v>0.71</c:v>
                </c:pt>
                <c:pt idx="8">
                  <c:v>0.71</c:v>
                </c:pt>
                <c:pt idx="9">
                  <c:v>0.71</c:v>
                </c:pt>
                <c:pt idx="10">
                  <c:v>0.71</c:v>
                </c:pt>
                <c:pt idx="11">
                  <c:v>0.71</c:v>
                </c:pt>
                <c:pt idx="12">
                  <c:v>0.71</c:v>
                </c:pt>
                <c:pt idx="13">
                  <c:v>0.71</c:v>
                </c:pt>
                <c:pt idx="14">
                  <c:v>0.71</c:v>
                </c:pt>
                <c:pt idx="15">
                  <c:v>0.71</c:v>
                </c:pt>
                <c:pt idx="16">
                  <c:v>0.71</c:v>
                </c:pt>
                <c:pt idx="17">
                  <c:v>0.71</c:v>
                </c:pt>
                <c:pt idx="18">
                  <c:v>0.71</c:v>
                </c:pt>
                <c:pt idx="19">
                  <c:v>0.71</c:v>
                </c:pt>
                <c:pt idx="20">
                  <c:v>0.71</c:v>
                </c:pt>
                <c:pt idx="21">
                  <c:v>0.71</c:v>
                </c:pt>
                <c:pt idx="22">
                  <c:v>0.71</c:v>
                </c:pt>
                <c:pt idx="23">
                  <c:v>0.71</c:v>
                </c:pt>
                <c:pt idx="24">
                  <c:v>0.71</c:v>
                </c:pt>
                <c:pt idx="25">
                  <c:v>0.71</c:v>
                </c:pt>
                <c:pt idx="26">
                  <c:v>0.71</c:v>
                </c:pt>
                <c:pt idx="27">
                  <c:v>0.71</c:v>
                </c:pt>
                <c:pt idx="28">
                  <c:v>0.71</c:v>
                </c:pt>
                <c:pt idx="29">
                  <c:v>0.71</c:v>
                </c:pt>
                <c:pt idx="30">
                  <c:v>0.71</c:v>
                </c:pt>
                <c:pt idx="31">
                  <c:v>0.71</c:v>
                </c:pt>
                <c:pt idx="32">
                  <c:v>0.71</c:v>
                </c:pt>
                <c:pt idx="33">
                  <c:v>0.71</c:v>
                </c:pt>
                <c:pt idx="34">
                  <c:v>0.71</c:v>
                </c:pt>
                <c:pt idx="35">
                  <c:v>0.71</c:v>
                </c:pt>
                <c:pt idx="36">
                  <c:v>0.71</c:v>
                </c:pt>
                <c:pt idx="37">
                  <c:v>0.71</c:v>
                </c:pt>
                <c:pt idx="38">
                  <c:v>0.71</c:v>
                </c:pt>
                <c:pt idx="39">
                  <c:v>0.71</c:v>
                </c:pt>
                <c:pt idx="40">
                  <c:v>0.71</c:v>
                </c:pt>
                <c:pt idx="41">
                  <c:v>0.71</c:v>
                </c:pt>
                <c:pt idx="42">
                  <c:v>0.71</c:v>
                </c:pt>
                <c:pt idx="43">
                  <c:v>0.71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4F08-4400-9115-A28A0ABFAD1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4F08-4400-9115-A28A0ABFAD1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4F08-4400-9115-A28A0ABFAD1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4F08-4400-9115-A28A0ABFAD12}"/>
              </c:ext>
            </c:extLst>
          </c:dPt>
          <c:cat>
            <c:strRef>
              <c:f>Sheet1!$A$2:$A$45</c:f>
              <c:strCache>
                <c:ptCount val="31"/>
                <c:pt idx="0">
                  <c:v>MAYFLOWER PCN</c:v>
                </c:pt>
                <c:pt idx="1">
                  <c:v>BEACON MEDICAL GROUP PCN</c:v>
                </c:pt>
                <c:pt idx="2">
                  <c:v>PATHFIELDS MEDICAL GROUP PCN</c:v>
                </c:pt>
                <c:pt idx="3">
                  <c:v>TORQUAY PCN</c:v>
                </c:pt>
                <c:pt idx="4">
                  <c:v>DRAKE MEDICAL ALLIANCE PCN</c:v>
                </c:pt>
                <c:pt idx="5">
                  <c:v>SOUND PCN</c:v>
                </c:pt>
                <c:pt idx="6">
                  <c:v>BRIXHAM AND PAIGNTON PCN</c:v>
                </c:pt>
                <c:pt idx="7">
                  <c:v>TIVERTON PCN</c:v>
                </c:pt>
                <c:pt idx="8">
                  <c:v>NORTH DARTMOOR PCN</c:v>
                </c:pt>
                <c:pt idx="9">
                  <c:v>ICS</c:v>
                </c:pt>
                <c:pt idx="10">
                  <c:v>NEWTON WEST PCN</c:v>
                </c:pt>
                <c:pt idx="11">
                  <c:v>MEWSTONE PCN</c:v>
                </c:pt>
                <c:pt idx="12">
                  <c:v>EXETER CITY PCN</c:v>
                </c:pt>
                <c:pt idx="13">
                  <c:v>THE COASTAL NETWORK PCN</c:v>
                </c:pt>
                <c:pt idx="14">
                  <c:v>HONITON/OTTERY/SID VALLEY (HOSMS) PCN</c:v>
                </c:pt>
                <c:pt idx="15">
                  <c:v>NORTH DEVON COASTAL PCN</c:v>
                </c:pt>
                <c:pt idx="16">
                  <c:v>TEMPLER CARE NETWORK PCN</c:v>
                </c:pt>
                <c:pt idx="17">
                  <c:v>WATERSIDE HEALTH NETWORK PCN</c:v>
                </c:pt>
                <c:pt idx="18">
                  <c:v>EXETER WEST PCN</c:v>
                </c:pt>
                <c:pt idx="19">
                  <c:v>OUTER EXETER PCN</c:v>
                </c:pt>
                <c:pt idx="20">
                  <c:v>BARNSTAPLE ALLIANCE PCN</c:v>
                </c:pt>
                <c:pt idx="21">
                  <c:v>WEB PCN</c:v>
                </c:pt>
                <c:pt idx="22">
                  <c:v>TORRIDGE PCN</c:v>
                </c:pt>
                <c:pt idx="23">
                  <c:v>BAYWIDE PCN</c:v>
                </c:pt>
                <c:pt idx="24">
                  <c:v>TASC PCN</c:v>
                </c:pt>
                <c:pt idx="25">
                  <c:v>CULM VALLEY PCN</c:v>
                </c:pt>
                <c:pt idx="26">
                  <c:v>SOUTH HAMS PCN</c:v>
                </c:pt>
                <c:pt idx="27">
                  <c:v>NEXUS (DEVON) PCN</c:v>
                </c:pt>
                <c:pt idx="28">
                  <c:v>SOUTH DARTMOOR AND TOTNES PCN</c:v>
                </c:pt>
                <c:pt idx="29">
                  <c:v>WEST DEVON PCN</c:v>
                </c:pt>
                <c:pt idx="30">
                  <c:v>MID DEVON HEALTHCARE PCN</c:v>
                </c:pt>
              </c:strCache>
            </c:strRef>
          </c:cat>
          <c:val>
            <c:numRef>
              <c:f>Sheet1!$C$2:$C$45</c:f>
              <c:numCache>
                <c:formatCode>0%</c:formatCode>
                <c:ptCount val="44"/>
                <c:pt idx="0">
                  <c:v>0.44</c:v>
                </c:pt>
                <c:pt idx="1">
                  <c:v>0.51</c:v>
                </c:pt>
                <c:pt idx="2">
                  <c:v>0.53</c:v>
                </c:pt>
                <c:pt idx="3">
                  <c:v>0.68</c:v>
                </c:pt>
                <c:pt idx="4">
                  <c:v>0.71</c:v>
                </c:pt>
                <c:pt idx="5">
                  <c:v>0.71</c:v>
                </c:pt>
                <c:pt idx="6">
                  <c:v>0.75</c:v>
                </c:pt>
                <c:pt idx="7">
                  <c:v>0.76</c:v>
                </c:pt>
                <c:pt idx="8">
                  <c:v>0.76</c:v>
                </c:pt>
                <c:pt idx="9">
                  <c:v>-10</c:v>
                </c:pt>
                <c:pt idx="10">
                  <c:v>0.77</c:v>
                </c:pt>
                <c:pt idx="11">
                  <c:v>0.77</c:v>
                </c:pt>
                <c:pt idx="12">
                  <c:v>0.78</c:v>
                </c:pt>
                <c:pt idx="13">
                  <c:v>0.78</c:v>
                </c:pt>
                <c:pt idx="14">
                  <c:v>0.78</c:v>
                </c:pt>
                <c:pt idx="15">
                  <c:v>0.79</c:v>
                </c:pt>
                <c:pt idx="16">
                  <c:v>0.8</c:v>
                </c:pt>
                <c:pt idx="17">
                  <c:v>0.8</c:v>
                </c:pt>
                <c:pt idx="18">
                  <c:v>0.8</c:v>
                </c:pt>
                <c:pt idx="19">
                  <c:v>0.81</c:v>
                </c:pt>
                <c:pt idx="20">
                  <c:v>0.82</c:v>
                </c:pt>
                <c:pt idx="21">
                  <c:v>0.83</c:v>
                </c:pt>
                <c:pt idx="22">
                  <c:v>0.83</c:v>
                </c:pt>
                <c:pt idx="23">
                  <c:v>0.84</c:v>
                </c:pt>
                <c:pt idx="24">
                  <c:v>0.84</c:v>
                </c:pt>
                <c:pt idx="25">
                  <c:v>0.85</c:v>
                </c:pt>
                <c:pt idx="26">
                  <c:v>0.85</c:v>
                </c:pt>
                <c:pt idx="27">
                  <c:v>0.86</c:v>
                </c:pt>
                <c:pt idx="28">
                  <c:v>0.87</c:v>
                </c:pt>
                <c:pt idx="29">
                  <c:v>0.89</c:v>
                </c:pt>
                <c:pt idx="30">
                  <c:v>0.89</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4F08-4400-9115-A28A0ABFAD1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0.77</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4F08-4400-9115-A28A0ABFAD1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4F08-4400-9115-A28A0ABFAD12}"/>
            </c:ext>
          </c:extLst>
        </c:ser>
        <c:dLbls>
          <c:showLegendKey val="0"/>
          <c:showVal val="0"/>
          <c:showCatName val="0"/>
          <c:showSerName val="0"/>
          <c:showPercent val="0"/>
          <c:showBubbleSize val="0"/>
        </c:dLbls>
        <c:marker val="1"/>
        <c:smooth val="0"/>
        <c:axId val="125497728"/>
        <c:axId val="125500032"/>
      </c:lineChart>
      <c:catAx>
        <c:axId val="125497728"/>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25500032"/>
        <c:crosses val="autoZero"/>
        <c:auto val="1"/>
        <c:lblAlgn val="ctr"/>
        <c:lblOffset val="100"/>
        <c:noMultiLvlLbl val="0"/>
      </c:catAx>
      <c:valAx>
        <c:axId val="12550003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5497728"/>
        <c:crosses val="autoZero"/>
        <c:crossBetween val="between"/>
      </c:valAx>
      <c:valAx>
        <c:axId val="125567360"/>
        <c:scaling>
          <c:orientation val="minMax"/>
          <c:max val="1"/>
          <c:min val="0"/>
        </c:scaling>
        <c:delete val="0"/>
        <c:axPos val="r"/>
        <c:numFmt formatCode="0%" sourceLinked="1"/>
        <c:majorTickMark val="none"/>
        <c:minorTickMark val="none"/>
        <c:tickLblPos val="none"/>
        <c:spPr>
          <a:ln>
            <a:noFill/>
          </a:ln>
        </c:spPr>
        <c:crossAx val="125568896"/>
        <c:crosses val="max"/>
        <c:crossBetween val="between"/>
      </c:valAx>
      <c:catAx>
        <c:axId val="125568896"/>
        <c:scaling>
          <c:orientation val="minMax"/>
        </c:scaling>
        <c:delete val="1"/>
        <c:axPos val="b"/>
        <c:numFmt formatCode="General" sourceLinked="1"/>
        <c:majorTickMark val="out"/>
        <c:minorTickMark val="none"/>
        <c:tickLblPos val="nextTo"/>
        <c:crossAx val="125567360"/>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A9C-4914-94B4-19629981CDC8}"/>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barChart>
        <c:barDir val="col"/>
        <c:grouping val="clustered"/>
        <c:varyColors val="0"/>
        <c:ser>
          <c:idx val="0"/>
          <c:order val="0"/>
          <c:tx>
            <c:strRef>
              <c:f>Sheet1!$B$1</c:f>
              <c:strCache>
                <c:ptCount val="1"/>
                <c:pt idx="0">
                  <c:v>CCG </c:v>
                </c:pt>
              </c:strCache>
            </c:strRef>
          </c:tx>
          <c:spPr>
            <a:solidFill>
              <a:schemeClr val="accent3">
                <a:lumMod val="75000"/>
              </a:schemeClr>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Sheet1!$B$2:$B$6</c:f>
              <c:numCache>
                <c:formatCode>General</c:formatCode>
                <c:ptCount val="5"/>
                <c:pt idx="0">
                  <c:v>29</c:v>
                </c:pt>
                <c:pt idx="1">
                  <c:v>66</c:v>
                </c:pt>
                <c:pt idx="2">
                  <c:v>3</c:v>
                </c:pt>
                <c:pt idx="3">
                  <c:v>1</c:v>
                </c:pt>
                <c:pt idx="4">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AD02-4763-B26F-9AA2B72628B7}"/>
            </c:ext>
          </c:extLst>
        </c:ser>
        <c:ser>
          <c:idx val="1"/>
          <c:order val="1"/>
          <c:tx>
            <c:strRef>
              <c:f>Sheet1!$C$1</c:f>
              <c:strCache>
                <c:ptCount val="1"/>
                <c:pt idx="0">
                  <c:v>National </c:v>
                </c:pt>
              </c:strCache>
            </c:strRef>
          </c:tx>
          <c:spPr>
            <a:solidFill>
              <a:schemeClr val="accent2"/>
            </a:solidFill>
          </c:spPr>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Sheet1!$A$2:$A$6</c:f>
              <c:strCache>
                <c:ptCount val="5"/>
                <c:pt idx="0">
                  <c:v>to speak to someone on the phone</c:v>
                </c:pt>
                <c:pt idx="1">
                  <c:v>to see someone at my GP practice</c:v>
                </c:pt>
                <c:pt idx="2">
                  <c:v>to see someone at another general practice location</c:v>
                </c:pt>
                <c:pt idx="3">
                  <c:v>to speak to someone online (e.g. on a video call)</c:v>
                </c:pt>
                <c:pt idx="4">
                  <c:v>for a home visit</c:v>
                </c:pt>
              </c:strCache>
            </c:strRef>
          </c:cat>
          <c:val>
            <c:numRef>
              <c:f>Sheet1!$C$2:$C$6</c:f>
              <c:numCache>
                <c:formatCode>General</c:formatCode>
                <c:ptCount val="5"/>
                <c:pt idx="0">
                  <c:v>34</c:v>
                </c:pt>
                <c:pt idx="1">
                  <c:v>61</c:v>
                </c:pt>
                <c:pt idx="2">
                  <c:v>3</c:v>
                </c:pt>
                <c:pt idx="3">
                  <c:v>2</c:v>
                </c:pt>
                <c:pt idx="4">
                  <c:v>0.49999999999999001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AD02-4763-B26F-9AA2B72628B7}"/>
            </c:ext>
          </c:extLst>
        </c:ser>
        <c:dLbls>
          <c:showLegendKey val="0"/>
          <c:showVal val="0"/>
          <c:showCatName val="0"/>
          <c:showSerName val="0"/>
          <c:showPercent val="0"/>
          <c:showBubbleSize val="0"/>
        </c:dLbls>
        <c:gapWidth val="150"/>
        <c:overlap val="-3"/>
        <c:axId val="125757696"/>
        <c:axId val="125837312"/>
      </c:barChart>
      <c:catAx>
        <c:axId val="125757696"/>
        <c:scaling>
          <c:orientation val="minMax"/>
        </c:scaling>
        <c:delete val="0"/>
        <c:axPos val="b"/>
        <c:numFmt formatCode="General" sourceLinked="0"/>
        <c:majorTickMark val="out"/>
        <c:minorTickMark val="none"/>
        <c:tickLblPos val="nextTo"/>
        <c:txPr>
          <a:bodyPr anchor="ctr" anchorCtr="1"/>
          <a:lstStyle/>
          <a:p>
            <a:pPr algn="ctr">
              <a:defRPr sz="1200"/>
            </a:pPr>
            <a:endParaRPr lang="en-US"/>
          </a:p>
        </c:txPr>
        <c:crossAx val="125837312"/>
        <c:crosses val="autoZero"/>
        <c:auto val="1"/>
        <c:lblAlgn val="ctr"/>
        <c:lblOffset val="100"/>
        <c:noMultiLvlLbl val="0"/>
      </c:catAx>
      <c:valAx>
        <c:axId val="125837312"/>
        <c:scaling>
          <c:orientation val="minMax"/>
          <c:max val="100"/>
          <c:min val="0"/>
        </c:scaling>
        <c:delete val="0"/>
        <c:axPos val="l"/>
        <c:majorGridlines>
          <c:spPr>
            <a:ln>
              <a:solidFill>
                <a:schemeClr val="accent2">
                  <a:lumMod val="60000"/>
                  <a:lumOff val="40000"/>
                </a:schemeClr>
              </a:solidFill>
              <a:prstDash val="sysDot"/>
            </a:ln>
          </c:spPr>
        </c:majorGridlines>
        <c:numFmt formatCode="General" sourceLinked="1"/>
        <c:majorTickMark val="out"/>
        <c:minorTickMark val="none"/>
        <c:tickLblPos val="nextTo"/>
        <c:txPr>
          <a:bodyPr/>
          <a:lstStyle/>
          <a:p>
            <a:pPr>
              <a:defRPr sz="1400"/>
            </a:pPr>
            <a:endParaRPr lang="en-US"/>
          </a:p>
        </c:txPr>
        <c:crossAx val="125757696"/>
        <c:crosses val="autoZero"/>
        <c:crossBetween val="between"/>
      </c:valAx>
      <c:spPr>
        <a:noFill/>
        <a:ln>
          <a:noFill/>
        </a:ln>
      </c:spPr>
    </c:plotArea>
    <c:legend>
      <c:legendPos val="r"/>
      <c:legendEntry>
        <c:idx val="0"/>
        <c:txPr>
          <a:bodyPr/>
          <a:lstStyle/>
          <a:p>
            <a:pPr>
              <a:defRPr sz="1200">
                <a:solidFill>
                  <a:schemeClr val="tx1"/>
                </a:solidFill>
              </a:defRPr>
            </a:pPr>
            <a:endParaRPr lang="en-US"/>
          </a:p>
        </c:txPr>
      </c:legendEntry>
      <c:legendEntry>
        <c:idx val="1"/>
        <c:txPr>
          <a:bodyPr/>
          <a:lstStyle/>
          <a:p>
            <a:pPr>
              <a:defRPr sz="1200">
                <a:solidFill>
                  <a:schemeClr val="tx1"/>
                </a:solidFill>
              </a:defRPr>
            </a:pPr>
            <a:endParaRPr lang="en-US"/>
          </a:p>
        </c:txPr>
      </c:legendEntry>
      <c:overlay val="0"/>
      <c:txPr>
        <a:bodyPr/>
        <a:lstStyle/>
        <a:p>
          <a:pPr>
            <a:defRPr sz="1200"/>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2.0334037085221659E-2"/>
          <c:y val="5.1662388675966064E-2"/>
          <c:w val="0.97966590662473696"/>
          <c:h val="0.90793312919925884"/>
        </c:manualLayout>
      </c:layout>
      <c:stockChart>
        <c:ser>
          <c:idx val="0"/>
          <c:order val="0"/>
          <c:tx>
            <c:strRef>
              <c:f>Sheet1!$A$1</c:f>
              <c:strCache>
                <c:ptCount val="1"/>
                <c:pt idx="0">
                  <c:v>Column1</c:v>
                </c:pt>
              </c:strCache>
            </c:strRef>
          </c:tx>
          <c:spPr>
            <a:ln w="28575">
              <a:noFill/>
            </a:ln>
          </c:spPr>
          <c:marker>
            <c:symbol val="none"/>
          </c:marker>
          <c:val>
            <c:numRef>
              <c:f>Sheet1!$A$2:$A$6</c:f>
              <c:numCache>
                <c:formatCode>m/d/yyyy</c:formatCode>
                <c:ptCount val="5"/>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A4A-49E9-805C-8DCF45083DB6}"/>
            </c:ext>
          </c:extLst>
        </c:ser>
        <c:ser>
          <c:idx val="1"/>
          <c:order val="1"/>
          <c:tx>
            <c:strRef>
              <c:f>Sheet1!$B$1</c:f>
              <c:strCache>
                <c:ptCount val="1"/>
                <c:pt idx="0">
                  <c:v>High</c:v>
                </c:pt>
              </c:strCache>
            </c:strRef>
          </c:tx>
          <c:spPr>
            <a:ln w="28575">
              <a:noFill/>
            </a:ln>
          </c:spPr>
          <c:marker>
            <c:symbol val="none"/>
          </c:marker>
          <c:val>
            <c:numRef>
              <c:f>Sheet1!$B$2:$B$6</c:f>
              <c:numCache>
                <c:formatCode>General</c:formatCode>
                <c:ptCount val="5"/>
                <c:pt idx="0">
                  <c:v>39</c:v>
                </c:pt>
                <c:pt idx="1">
                  <c:v>73</c:v>
                </c:pt>
                <c:pt idx="2">
                  <c:v>16</c:v>
                </c:pt>
                <c:pt idx="3">
                  <c:v>3</c:v>
                </c:pt>
                <c:pt idx="4">
                  <c:v>2</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A4A-49E9-805C-8DCF45083DB6}"/>
            </c:ext>
          </c:extLst>
        </c:ser>
        <c:ser>
          <c:idx val="2"/>
          <c:order val="2"/>
          <c:tx>
            <c:strRef>
              <c:f>Sheet1!$C$1</c:f>
              <c:strCache>
                <c:ptCount val="1"/>
                <c:pt idx="0">
                  <c:v>Low</c:v>
                </c:pt>
              </c:strCache>
            </c:strRef>
          </c:tx>
          <c:spPr>
            <a:ln w="28575">
              <a:noFill/>
            </a:ln>
          </c:spPr>
          <c:marker>
            <c:symbol val="none"/>
          </c:marker>
          <c:val>
            <c:numRef>
              <c:f>Sheet1!$C$2:$C$6</c:f>
              <c:numCache>
                <c:formatCode>General</c:formatCode>
                <c:ptCount val="5"/>
                <c:pt idx="0">
                  <c:v>21</c:v>
                </c:pt>
                <c:pt idx="1">
                  <c:v>58</c:v>
                </c:pt>
                <c:pt idx="2">
                  <c:v>1</c:v>
                </c:pt>
                <c:pt idx="3">
                  <c:v>0</c:v>
                </c:pt>
                <c:pt idx="4">
                  <c:v>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5A4A-49E9-805C-8DCF45083DB6}"/>
            </c:ext>
          </c:extLst>
        </c:ser>
        <c:dLbls>
          <c:showLegendKey val="0"/>
          <c:showVal val="0"/>
          <c:showCatName val="0"/>
          <c:showSerName val="0"/>
          <c:showPercent val="0"/>
          <c:showBubbleSize val="0"/>
        </c:dLbls>
        <c:hiLowLines>
          <c:spPr>
            <a:ln w="25400">
              <a:miter lim="800000"/>
              <a:headEnd type="diamond"/>
              <a:tailEnd type="diamond"/>
            </a:ln>
          </c:spPr>
        </c:hiLowLines>
        <c:axId val="125885824"/>
        <c:axId val="125887616"/>
      </c:stockChart>
      <c:catAx>
        <c:axId val="125885824"/>
        <c:scaling>
          <c:orientation val="minMax"/>
        </c:scaling>
        <c:delete val="1"/>
        <c:axPos val="b"/>
        <c:numFmt formatCode="m/d/yyyy" sourceLinked="1"/>
        <c:majorTickMark val="out"/>
        <c:minorTickMark val="none"/>
        <c:tickLblPos val="nextTo"/>
        <c:crossAx val="125887616"/>
        <c:crosses val="autoZero"/>
        <c:auto val="1"/>
        <c:lblAlgn val="ctr"/>
        <c:lblOffset val="100"/>
        <c:noMultiLvlLbl val="0"/>
      </c:catAx>
      <c:valAx>
        <c:axId val="125887616"/>
        <c:scaling>
          <c:orientation val="minMax"/>
          <c:max val="100"/>
          <c:min val="0"/>
        </c:scaling>
        <c:delete val="1"/>
        <c:axPos val="l"/>
        <c:numFmt formatCode="m/d/yyyy" sourceLinked="1"/>
        <c:majorTickMark val="out"/>
        <c:minorTickMark val="none"/>
        <c:tickLblPos val="nextTo"/>
        <c:crossAx val="125885824"/>
        <c:crosses val="autoZero"/>
        <c:crossBetween val="between"/>
      </c:valAx>
    </c:plotArea>
    <c:plotVisOnly val="1"/>
    <c:dispBlanksAs val="gap"/>
    <c:showDLblsOverMax val="0"/>
  </c:chart>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387-42A9-BF62-19B594798049}"/>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07-4676-864F-2E7A97AF1988}"/>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22002C"/>
    </a:solidFill>
  </c:spPr>
  <c:txPr>
    <a:bodyPr/>
    <a:lstStyle/>
    <a:p>
      <a:pPr>
        <a:defRPr sz="1800"/>
      </a:pPr>
      <a:endParaRPr lang="en-US"/>
    </a:p>
  </c:txPr>
  <c:externalData r:id="rId1">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manualLayout>
          <c:layoutTarget val="inner"/>
          <c:xMode val="edge"/>
          <c:yMode val="edge"/>
          <c:x val="6.8750000000000006E-2"/>
          <c:y val="0.52012598425196854"/>
          <c:w val="0.61181840551181099"/>
          <c:h val="1.9685039370078739E-5"/>
        </c:manualLayout>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DBD-492A-9525-4DCC1C05E292}"/>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FAB-4831-911A-5361CA689C05}"/>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B2B8-4F49-BF57-E40B5342B414}"/>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B2B8-4F49-BF57-E40B5342B414}"/>
              </c:ext>
            </c:extLst>
          </c:dPt>
          <c:cat>
            <c:strRef>
              <c:f>Sheet1!$A$2:$A$3</c:f>
              <c:strCache>
                <c:ptCount val="2"/>
                <c:pt idx="0">
                  <c:v>1st Qtr</c:v>
                </c:pt>
                <c:pt idx="1">
                  <c:v>2nd Qtr</c:v>
                </c:pt>
              </c:strCache>
            </c:strRef>
          </c:cat>
          <c:val>
            <c:numRef>
              <c:f>Sheet1!$B$2:$B$3</c:f>
              <c:numCache>
                <c:formatCode>General</c:formatCode>
                <c:ptCount val="2"/>
                <c:pt idx="0">
                  <c:v>86</c:v>
                </c:pt>
                <c:pt idx="1">
                  <c:v>14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B2B8-4F49-BF57-E40B5342B414}"/>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0C46-437B-BDE5-F8283A4ACE67}"/>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0C46-437B-BDE5-F8283A4ACE67}"/>
              </c:ext>
            </c:extLst>
          </c:dPt>
          <c:cat>
            <c:strRef>
              <c:f>Sheet1!$A$2:$A$3</c:f>
              <c:strCache>
                <c:ptCount val="2"/>
                <c:pt idx="0">
                  <c:v>1st Qtr</c:v>
                </c:pt>
                <c:pt idx="1">
                  <c:v>2nd Qtr</c:v>
                </c:pt>
              </c:strCache>
            </c:strRef>
          </c:cat>
          <c:val>
            <c:numRef>
              <c:f>Sheet1!$B$2:$B$3</c:f>
              <c:numCache>
                <c:formatCode>General</c:formatCode>
                <c:ptCount val="2"/>
                <c:pt idx="0">
                  <c:v>97</c:v>
                </c:pt>
                <c:pt idx="1">
                  <c:v>3</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0C46-437B-BDE5-F8283A4ACE67}"/>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003E74"/>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5933-466D-8BBA-A93DA461C2E0}"/>
              </c:ext>
            </c:extLst>
          </c:dPt>
          <c:dPt>
            <c:idx val="1"/>
            <c:bubble3D val="0"/>
            <c:spPr>
              <a:solidFill>
                <a:srgbClr val="003E74">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5933-466D-8BBA-A93DA461C2E0}"/>
              </c:ext>
            </c:extLst>
          </c:dPt>
          <c:dPt>
            <c:idx val="2"/>
            <c:bubble3D val="0"/>
            <c:spPr>
              <a:solidFill>
                <a:srgbClr val="639EC8">
                  <a:lumMod val="40000"/>
                  <a:lumOff val="60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5933-466D-8BBA-A93DA461C2E0}"/>
              </c:ext>
            </c:extLst>
          </c:dPt>
          <c:dPt>
            <c:idx val="3"/>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5933-466D-8BBA-A93DA461C2E0}"/>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5933-466D-8BBA-A93DA461C2E0}"/>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5933-466D-8BBA-A93DA461C2E0}"/>
              </c:ext>
            </c:extLst>
          </c:dPt>
          <c:dLbls>
            <c:dLbl>
              <c:idx val="0"/>
              <c:numFmt formatCode="[&lt;3]&quot;&quot;;0\%" sourceLinked="0"/>
              <c:spPr>
                <a:noFill/>
                <a:ln>
                  <a:noFill/>
                </a:ln>
                <a:effectLst/>
              </c:spPr>
              <c:txPr>
                <a:bodyPr/>
                <a:lstStyle/>
                <a:p>
                  <a:pPr>
                    <a:defRPr sz="900" b="0">
                      <a:solidFill>
                        <a:schemeClr val="bg1"/>
                      </a:solidFill>
                    </a:defRPr>
                  </a:pPr>
                  <a:endParaRPr lang="en-US"/>
                </a:p>
              </c:txPr>
              <c:showLegendKey val="0"/>
              <c:showVal val="1"/>
              <c:showCatName val="0"/>
              <c:showSerName val="0"/>
              <c:showPercent val="0"/>
              <c:showBubbleSize val="0"/>
            </c:dLbl>
            <c:dLbl>
              <c:idx val="4"/>
              <c:layout>
                <c:manualLayout>
                  <c:x val="9.5852876250464222E-3"/>
                  <c:y val="0"/>
                </c:manualLayout>
              </c:layout>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5933-466D-8BBA-A93DA461C2E0}"/>
                </c:ext>
              </c:extLst>
            </c:dLbl>
            <c:numFmt formatCode="[&lt;3]&quot;&quot;;0\%" sourceLinked="0"/>
            <c:spPr>
              <a:noFill/>
              <a:ln>
                <a:noFill/>
              </a:ln>
              <a:effectLst/>
            </c:spPr>
            <c:txPr>
              <a:bodyPr/>
              <a:lstStyle/>
              <a:p>
                <a:pPr>
                  <a:defRPr sz="900" b="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I was given a set time</c:v>
                </c:pt>
                <c:pt idx="1">
                  <c:v>I was told I would be contacted between two times or during a set period</c:v>
                </c:pt>
                <c:pt idx="2">
                  <c:v>No, I was not given a time</c:v>
                </c:pt>
              </c:strCache>
            </c:strRef>
          </c:cat>
          <c:val>
            <c:numRef>
              <c:f>Sheet1!$B$2:$B$5</c:f>
              <c:numCache>
                <c:formatCode>General</c:formatCode>
                <c:ptCount val="3"/>
                <c:pt idx="0">
                  <c:v>76</c:v>
                </c:pt>
                <c:pt idx="1">
                  <c:v>16</c:v>
                </c:pt>
                <c:pt idx="2">
                  <c:v>8</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5933-466D-8BBA-A93DA461C2E0}"/>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703085785678775"/>
          <c:y val="0.2401019155691454"/>
          <c:w val="0.42007813099345526"/>
          <c:h val="0.60501853879381218"/>
        </c:manualLayout>
      </c:layout>
      <c:overlay val="0"/>
      <c:txPr>
        <a:bodyPr/>
        <a:lstStyle/>
        <a:p>
          <a:pPr>
            <a:spcBef>
              <a:spcPts val="0"/>
            </a:spcBef>
            <a:spcAft>
              <a:spcPts val="3000"/>
            </a:spcAft>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THE COASTAL NETWORK PCN</c:v>
                </c:pt>
                <c:pt idx="1">
                  <c:v>BEACON MEDICAL GROUP PCN</c:v>
                </c:pt>
                <c:pt idx="2">
                  <c:v>BRIXHAM AND PAIGNTON PCN</c:v>
                </c:pt>
                <c:pt idx="3">
                  <c:v>NORTH DEVON COASTAL PCN</c:v>
                </c:pt>
                <c:pt idx="4">
                  <c:v>BAYWIDE PCN</c:v>
                </c:pt>
                <c:pt idx="5">
                  <c:v>PATHFIELDS MEDICAL GROUP PCN</c:v>
                </c:pt>
                <c:pt idx="6">
                  <c:v>DRAKE MEDICAL ALLIANCE PCN</c:v>
                </c:pt>
                <c:pt idx="7">
                  <c:v>TIVERTON PCN</c:v>
                </c:pt>
                <c:pt idx="8">
                  <c:v>TORQUAY PCN</c:v>
                </c:pt>
                <c:pt idx="9">
                  <c:v>ICS</c:v>
                </c:pt>
                <c:pt idx="10">
                  <c:v>MAYFLOWER PCN</c:v>
                </c:pt>
                <c:pt idx="11">
                  <c:v>WATERSIDE HEALTH NETWORK PCN</c:v>
                </c:pt>
                <c:pt idx="12">
                  <c:v>SOUND PCN</c:v>
                </c:pt>
                <c:pt idx="13">
                  <c:v>HONITON/OTTERY/SID VALLEY (HOSMS) PCN</c:v>
                </c:pt>
                <c:pt idx="14">
                  <c:v>OUTER EXETER PCN</c:v>
                </c:pt>
                <c:pt idx="15">
                  <c:v>MEWSTONE PCN</c:v>
                </c:pt>
                <c:pt idx="16">
                  <c:v>NORTH DARTMOOR PCN</c:v>
                </c:pt>
                <c:pt idx="17">
                  <c:v>NEXUS (DEVON) PCN</c:v>
                </c:pt>
                <c:pt idx="18">
                  <c:v>WEB PCN</c:v>
                </c:pt>
                <c:pt idx="19">
                  <c:v>TEMPLER CARE NETWORK PCN</c:v>
                </c:pt>
                <c:pt idx="20">
                  <c:v>EXETER WEST PCN</c:v>
                </c:pt>
                <c:pt idx="21">
                  <c:v>SOUTH DARTMOOR AND TOTNES PCN</c:v>
                </c:pt>
                <c:pt idx="22">
                  <c:v>EXETER CITY PCN</c:v>
                </c:pt>
                <c:pt idx="23">
                  <c:v>CULM VALLEY PCN</c:v>
                </c:pt>
                <c:pt idx="24">
                  <c:v>BARNSTAPLE ALLIANCE PCN</c:v>
                </c:pt>
                <c:pt idx="25">
                  <c:v>SOUTH HAMS PCN</c:v>
                </c:pt>
                <c:pt idx="26">
                  <c:v>TASC PCN</c:v>
                </c:pt>
                <c:pt idx="27">
                  <c:v>WEST DEVON PCN</c:v>
                </c:pt>
                <c:pt idx="28">
                  <c:v>MID DEVON HEALTHCARE PCN</c:v>
                </c:pt>
                <c:pt idx="29">
                  <c:v>TORRIDGE PCN</c:v>
                </c:pt>
                <c:pt idx="30">
                  <c:v>NEWTON WEST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THE COASTAL NETWORK PCN</c:v>
                </c:pt>
                <c:pt idx="1">
                  <c:v>BEACON MEDICAL GROUP PCN</c:v>
                </c:pt>
                <c:pt idx="2">
                  <c:v>BRIXHAM AND PAIGNTON PCN</c:v>
                </c:pt>
                <c:pt idx="3">
                  <c:v>NORTH DEVON COASTAL PCN</c:v>
                </c:pt>
                <c:pt idx="4">
                  <c:v>BAYWIDE PCN</c:v>
                </c:pt>
                <c:pt idx="5">
                  <c:v>PATHFIELDS MEDICAL GROUP PCN</c:v>
                </c:pt>
                <c:pt idx="6">
                  <c:v>DRAKE MEDICAL ALLIANCE PCN</c:v>
                </c:pt>
                <c:pt idx="7">
                  <c:v>TIVERTON PCN</c:v>
                </c:pt>
                <c:pt idx="8">
                  <c:v>TORQUAY PCN</c:v>
                </c:pt>
                <c:pt idx="9">
                  <c:v>ICS</c:v>
                </c:pt>
                <c:pt idx="10">
                  <c:v>MAYFLOWER PCN</c:v>
                </c:pt>
                <c:pt idx="11">
                  <c:v>WATERSIDE HEALTH NETWORK PCN</c:v>
                </c:pt>
                <c:pt idx="12">
                  <c:v>SOUND PCN</c:v>
                </c:pt>
                <c:pt idx="13">
                  <c:v>HONITON/OTTERY/SID VALLEY (HOSMS) PCN</c:v>
                </c:pt>
                <c:pt idx="14">
                  <c:v>OUTER EXETER PCN</c:v>
                </c:pt>
                <c:pt idx="15">
                  <c:v>MEWSTONE PCN</c:v>
                </c:pt>
                <c:pt idx="16">
                  <c:v>NORTH DARTMOOR PCN</c:v>
                </c:pt>
                <c:pt idx="17">
                  <c:v>NEXUS (DEVON) PCN</c:v>
                </c:pt>
                <c:pt idx="18">
                  <c:v>WEB PCN</c:v>
                </c:pt>
                <c:pt idx="19">
                  <c:v>TEMPLER CARE NETWORK PCN</c:v>
                </c:pt>
                <c:pt idx="20">
                  <c:v>EXETER WEST PCN</c:v>
                </c:pt>
                <c:pt idx="21">
                  <c:v>SOUTH DARTMOOR AND TOTNES PCN</c:v>
                </c:pt>
                <c:pt idx="22">
                  <c:v>EXETER CITY PCN</c:v>
                </c:pt>
                <c:pt idx="23">
                  <c:v>CULM VALLEY PCN</c:v>
                </c:pt>
                <c:pt idx="24">
                  <c:v>BARNSTAPLE ALLIANCE PCN</c:v>
                </c:pt>
                <c:pt idx="25">
                  <c:v>SOUTH HAMS PCN</c:v>
                </c:pt>
                <c:pt idx="26">
                  <c:v>TASC PCN</c:v>
                </c:pt>
                <c:pt idx="27">
                  <c:v>WEST DEVON PCN</c:v>
                </c:pt>
                <c:pt idx="28">
                  <c:v>MID DEVON HEALTHCARE PCN</c:v>
                </c:pt>
                <c:pt idx="29">
                  <c:v>TORRIDGE PCN</c:v>
                </c:pt>
                <c:pt idx="30">
                  <c:v>NEWTON WEST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THE COASTAL NETWORK PCN</c:v>
                </c:pt>
                <c:pt idx="1">
                  <c:v>BEACON MEDICAL GROUP PCN</c:v>
                </c:pt>
                <c:pt idx="2">
                  <c:v>BRIXHAM AND PAIGNTON PCN</c:v>
                </c:pt>
                <c:pt idx="3">
                  <c:v>NORTH DEVON COASTAL PCN</c:v>
                </c:pt>
                <c:pt idx="4">
                  <c:v>BAYWIDE PCN</c:v>
                </c:pt>
                <c:pt idx="5">
                  <c:v>PATHFIELDS MEDICAL GROUP PCN</c:v>
                </c:pt>
                <c:pt idx="6">
                  <c:v>DRAKE MEDICAL ALLIANCE PCN</c:v>
                </c:pt>
                <c:pt idx="7">
                  <c:v>TIVERTON PCN</c:v>
                </c:pt>
                <c:pt idx="8">
                  <c:v>TORQUAY PCN</c:v>
                </c:pt>
                <c:pt idx="9">
                  <c:v>ICS</c:v>
                </c:pt>
                <c:pt idx="10">
                  <c:v>MAYFLOWER PCN</c:v>
                </c:pt>
                <c:pt idx="11">
                  <c:v>WATERSIDE HEALTH NETWORK PCN</c:v>
                </c:pt>
                <c:pt idx="12">
                  <c:v>SOUND PCN</c:v>
                </c:pt>
                <c:pt idx="13">
                  <c:v>HONITON/OTTERY/SID VALLEY (HOSMS) PCN</c:v>
                </c:pt>
                <c:pt idx="14">
                  <c:v>OUTER EXETER PCN</c:v>
                </c:pt>
                <c:pt idx="15">
                  <c:v>MEWSTONE PCN</c:v>
                </c:pt>
                <c:pt idx="16">
                  <c:v>NORTH DARTMOOR PCN</c:v>
                </c:pt>
                <c:pt idx="17">
                  <c:v>NEXUS (DEVON) PCN</c:v>
                </c:pt>
                <c:pt idx="18">
                  <c:v>WEB PCN</c:v>
                </c:pt>
                <c:pt idx="19">
                  <c:v>TEMPLER CARE NETWORK PCN</c:v>
                </c:pt>
                <c:pt idx="20">
                  <c:v>EXETER WEST PCN</c:v>
                </c:pt>
                <c:pt idx="21">
                  <c:v>SOUTH DARTMOOR AND TOTNES PCN</c:v>
                </c:pt>
                <c:pt idx="22">
                  <c:v>EXETER CITY PCN</c:v>
                </c:pt>
                <c:pt idx="23">
                  <c:v>CULM VALLEY PCN</c:v>
                </c:pt>
                <c:pt idx="24">
                  <c:v>BARNSTAPLE ALLIANCE PCN</c:v>
                </c:pt>
                <c:pt idx="25">
                  <c:v>SOUTH HAMS PCN</c:v>
                </c:pt>
                <c:pt idx="26">
                  <c:v>TASC PCN</c:v>
                </c:pt>
                <c:pt idx="27">
                  <c:v>WEST DEVON PCN</c:v>
                </c:pt>
                <c:pt idx="28">
                  <c:v>MID DEVON HEALTHCARE PCN</c:v>
                </c:pt>
                <c:pt idx="29">
                  <c:v>TORRIDGE PCN</c:v>
                </c:pt>
                <c:pt idx="30">
                  <c:v>NEWTON WEST PCN</c:v>
                </c:pt>
              </c:strCache>
            </c:strRef>
          </c:cat>
          <c:val>
            <c:numRef>
              <c:f>Sheet1!$F$2:$F$45</c:f>
              <c:numCache>
                <c:formatCode>General</c:formatCode>
                <c:ptCount val="44"/>
                <c:pt idx="0">
                  <c:v>0.86</c:v>
                </c:pt>
                <c:pt idx="1">
                  <c:v>0.86</c:v>
                </c:pt>
                <c:pt idx="2">
                  <c:v>0.87</c:v>
                </c:pt>
                <c:pt idx="3">
                  <c:v>0.89</c:v>
                </c:pt>
                <c:pt idx="4">
                  <c:v>0.89</c:v>
                </c:pt>
                <c:pt idx="5">
                  <c:v>0.9</c:v>
                </c:pt>
                <c:pt idx="6">
                  <c:v>0.9</c:v>
                </c:pt>
                <c:pt idx="7">
                  <c:v>0.9</c:v>
                </c:pt>
                <c:pt idx="8">
                  <c:v>0.9</c:v>
                </c:pt>
                <c:pt idx="9">
                  <c:v>0.92</c:v>
                </c:pt>
                <c:pt idx="10">
                  <c:v>0.92</c:v>
                </c:pt>
                <c:pt idx="11">
                  <c:v>0.92</c:v>
                </c:pt>
                <c:pt idx="12">
                  <c:v>0.92</c:v>
                </c:pt>
                <c:pt idx="13">
                  <c:v>0.92</c:v>
                </c:pt>
                <c:pt idx="14">
                  <c:v>0.93</c:v>
                </c:pt>
                <c:pt idx="15">
                  <c:v>0.93</c:v>
                </c:pt>
                <c:pt idx="16">
                  <c:v>0.93</c:v>
                </c:pt>
                <c:pt idx="17">
                  <c:v>0.94</c:v>
                </c:pt>
                <c:pt idx="18">
                  <c:v>0.94</c:v>
                </c:pt>
                <c:pt idx="19">
                  <c:v>0.94</c:v>
                </c:pt>
                <c:pt idx="20">
                  <c:v>0.94</c:v>
                </c:pt>
                <c:pt idx="21">
                  <c:v>0.94</c:v>
                </c:pt>
                <c:pt idx="22">
                  <c:v>0.95</c:v>
                </c:pt>
                <c:pt idx="23">
                  <c:v>0.95</c:v>
                </c:pt>
                <c:pt idx="24">
                  <c:v>0.95</c:v>
                </c:pt>
                <c:pt idx="25">
                  <c:v>0.95</c:v>
                </c:pt>
                <c:pt idx="26">
                  <c:v>0.95</c:v>
                </c:pt>
                <c:pt idx="27">
                  <c:v>0.96</c:v>
                </c:pt>
                <c:pt idx="28">
                  <c:v>0.96</c:v>
                </c:pt>
                <c:pt idx="29">
                  <c:v>0.96</c:v>
                </c:pt>
                <c:pt idx="30">
                  <c:v>0.97</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THE COASTAL NETWORK PCN</c:v>
                </c:pt>
                <c:pt idx="1">
                  <c:v>BEACON MEDICAL GROUP PCN</c:v>
                </c:pt>
                <c:pt idx="2">
                  <c:v>BRIXHAM AND PAIGNTON PCN</c:v>
                </c:pt>
                <c:pt idx="3">
                  <c:v>NORTH DEVON COASTAL PCN</c:v>
                </c:pt>
                <c:pt idx="4">
                  <c:v>BAYWIDE PCN</c:v>
                </c:pt>
                <c:pt idx="5">
                  <c:v>PATHFIELDS MEDICAL GROUP PCN</c:v>
                </c:pt>
                <c:pt idx="6">
                  <c:v>DRAKE MEDICAL ALLIANCE PCN</c:v>
                </c:pt>
                <c:pt idx="7">
                  <c:v>TIVERTON PCN</c:v>
                </c:pt>
                <c:pt idx="8">
                  <c:v>TORQUAY PCN</c:v>
                </c:pt>
                <c:pt idx="9">
                  <c:v>ICS</c:v>
                </c:pt>
                <c:pt idx="10">
                  <c:v>MAYFLOWER PCN</c:v>
                </c:pt>
                <c:pt idx="11">
                  <c:v>WATERSIDE HEALTH NETWORK PCN</c:v>
                </c:pt>
                <c:pt idx="12">
                  <c:v>SOUND PCN</c:v>
                </c:pt>
                <c:pt idx="13">
                  <c:v>HONITON/OTTERY/SID VALLEY (HOSMS) PCN</c:v>
                </c:pt>
                <c:pt idx="14">
                  <c:v>OUTER EXETER PCN</c:v>
                </c:pt>
                <c:pt idx="15">
                  <c:v>MEWSTONE PCN</c:v>
                </c:pt>
                <c:pt idx="16">
                  <c:v>NORTH DARTMOOR PCN</c:v>
                </c:pt>
                <c:pt idx="17">
                  <c:v>NEXUS (DEVON) PCN</c:v>
                </c:pt>
                <c:pt idx="18">
                  <c:v>WEB PCN</c:v>
                </c:pt>
                <c:pt idx="19">
                  <c:v>TEMPLER CARE NETWORK PCN</c:v>
                </c:pt>
                <c:pt idx="20">
                  <c:v>EXETER WEST PCN</c:v>
                </c:pt>
                <c:pt idx="21">
                  <c:v>SOUTH DARTMOOR AND TOTNES PCN</c:v>
                </c:pt>
                <c:pt idx="22">
                  <c:v>EXETER CITY PCN</c:v>
                </c:pt>
                <c:pt idx="23">
                  <c:v>CULM VALLEY PCN</c:v>
                </c:pt>
                <c:pt idx="24">
                  <c:v>BARNSTAPLE ALLIANCE PCN</c:v>
                </c:pt>
                <c:pt idx="25">
                  <c:v>SOUTH HAMS PCN</c:v>
                </c:pt>
                <c:pt idx="26">
                  <c:v>TASC PCN</c:v>
                </c:pt>
                <c:pt idx="27">
                  <c:v>WEST DEVON PCN</c:v>
                </c:pt>
                <c:pt idx="28">
                  <c:v>MID DEVON HEALTHCARE PCN</c:v>
                </c:pt>
                <c:pt idx="29">
                  <c:v>TORRIDGE PCN</c:v>
                </c:pt>
                <c:pt idx="30">
                  <c:v>NEWTON WEST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THE COASTAL NETWORK PCN</c:v>
                </c:pt>
                <c:pt idx="1">
                  <c:v>BEACON MEDICAL GROUP PCN</c:v>
                </c:pt>
                <c:pt idx="2">
                  <c:v>BRIXHAM AND PAIGNTON PCN</c:v>
                </c:pt>
                <c:pt idx="3">
                  <c:v>NORTH DEVON COASTAL PCN</c:v>
                </c:pt>
                <c:pt idx="4">
                  <c:v>BAYWIDE PCN</c:v>
                </c:pt>
                <c:pt idx="5">
                  <c:v>PATHFIELDS MEDICAL GROUP PCN</c:v>
                </c:pt>
                <c:pt idx="6">
                  <c:v>DRAKE MEDICAL ALLIANCE PCN</c:v>
                </c:pt>
                <c:pt idx="7">
                  <c:v>TIVERTON PCN</c:v>
                </c:pt>
                <c:pt idx="8">
                  <c:v>TORQUAY PCN</c:v>
                </c:pt>
                <c:pt idx="9">
                  <c:v>ICS</c:v>
                </c:pt>
                <c:pt idx="10">
                  <c:v>MAYFLOWER PCN</c:v>
                </c:pt>
                <c:pt idx="11">
                  <c:v>WATERSIDE HEALTH NETWORK PCN</c:v>
                </c:pt>
                <c:pt idx="12">
                  <c:v>SOUND PCN</c:v>
                </c:pt>
                <c:pt idx="13">
                  <c:v>HONITON/OTTERY/SID VALLEY (HOSMS) PCN</c:v>
                </c:pt>
                <c:pt idx="14">
                  <c:v>OUTER EXETER PCN</c:v>
                </c:pt>
                <c:pt idx="15">
                  <c:v>MEWSTONE PCN</c:v>
                </c:pt>
                <c:pt idx="16">
                  <c:v>NORTH DARTMOOR PCN</c:v>
                </c:pt>
                <c:pt idx="17">
                  <c:v>NEXUS (DEVON) PCN</c:v>
                </c:pt>
                <c:pt idx="18">
                  <c:v>WEB PCN</c:v>
                </c:pt>
                <c:pt idx="19">
                  <c:v>TEMPLER CARE NETWORK PCN</c:v>
                </c:pt>
                <c:pt idx="20">
                  <c:v>EXETER WEST PCN</c:v>
                </c:pt>
                <c:pt idx="21">
                  <c:v>SOUTH DARTMOOR AND TOTNES PCN</c:v>
                </c:pt>
                <c:pt idx="22">
                  <c:v>EXETER CITY PCN</c:v>
                </c:pt>
                <c:pt idx="23">
                  <c:v>CULM VALLEY PCN</c:v>
                </c:pt>
                <c:pt idx="24">
                  <c:v>BARNSTAPLE ALLIANCE PCN</c:v>
                </c:pt>
                <c:pt idx="25">
                  <c:v>SOUTH HAMS PCN</c:v>
                </c:pt>
                <c:pt idx="26">
                  <c:v>TASC PCN</c:v>
                </c:pt>
                <c:pt idx="27">
                  <c:v>WEST DEVON PCN</c:v>
                </c:pt>
                <c:pt idx="28">
                  <c:v>MID DEVON HEALTHCARE PCN</c:v>
                </c:pt>
                <c:pt idx="29">
                  <c:v>TORRIDGE PCN</c:v>
                </c:pt>
                <c:pt idx="30">
                  <c:v>NEWTON WEST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26984576"/>
        <c:axId val="126978688"/>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THE COASTAL NETWORK PCN</c:v>
                </c:pt>
                <c:pt idx="1">
                  <c:v>BEACON MEDICAL GROUP PCN</c:v>
                </c:pt>
                <c:pt idx="2">
                  <c:v>BRIXHAM AND PAIGNTON PCN</c:v>
                </c:pt>
                <c:pt idx="3">
                  <c:v>NORTH DEVON COASTAL PCN</c:v>
                </c:pt>
                <c:pt idx="4">
                  <c:v>BAYWIDE PCN</c:v>
                </c:pt>
                <c:pt idx="5">
                  <c:v>PATHFIELDS MEDICAL GROUP PCN</c:v>
                </c:pt>
                <c:pt idx="6">
                  <c:v>DRAKE MEDICAL ALLIANCE PCN</c:v>
                </c:pt>
                <c:pt idx="7">
                  <c:v>TIVERTON PCN</c:v>
                </c:pt>
                <c:pt idx="8">
                  <c:v>TORQUAY PCN</c:v>
                </c:pt>
                <c:pt idx="9">
                  <c:v>ICS</c:v>
                </c:pt>
                <c:pt idx="10">
                  <c:v>MAYFLOWER PCN</c:v>
                </c:pt>
                <c:pt idx="11">
                  <c:v>WATERSIDE HEALTH NETWORK PCN</c:v>
                </c:pt>
                <c:pt idx="12">
                  <c:v>SOUND PCN</c:v>
                </c:pt>
                <c:pt idx="13">
                  <c:v>HONITON/OTTERY/SID VALLEY (HOSMS) PCN</c:v>
                </c:pt>
                <c:pt idx="14">
                  <c:v>OUTER EXETER PCN</c:v>
                </c:pt>
                <c:pt idx="15">
                  <c:v>MEWSTONE PCN</c:v>
                </c:pt>
                <c:pt idx="16">
                  <c:v>NORTH DARTMOOR PCN</c:v>
                </c:pt>
                <c:pt idx="17">
                  <c:v>NEXUS (DEVON) PCN</c:v>
                </c:pt>
                <c:pt idx="18">
                  <c:v>WEB PCN</c:v>
                </c:pt>
                <c:pt idx="19">
                  <c:v>TEMPLER CARE NETWORK PCN</c:v>
                </c:pt>
                <c:pt idx="20">
                  <c:v>EXETER WEST PCN</c:v>
                </c:pt>
                <c:pt idx="21">
                  <c:v>SOUTH DARTMOOR AND TOTNES PCN</c:v>
                </c:pt>
                <c:pt idx="22">
                  <c:v>EXETER CITY PCN</c:v>
                </c:pt>
                <c:pt idx="23">
                  <c:v>CULM VALLEY PCN</c:v>
                </c:pt>
                <c:pt idx="24">
                  <c:v>BARNSTAPLE ALLIANCE PCN</c:v>
                </c:pt>
                <c:pt idx="25">
                  <c:v>SOUTH HAMS PCN</c:v>
                </c:pt>
                <c:pt idx="26">
                  <c:v>TASC PCN</c:v>
                </c:pt>
                <c:pt idx="27">
                  <c:v>WEST DEVON PCN</c:v>
                </c:pt>
                <c:pt idx="28">
                  <c:v>MID DEVON HEALTHCARE PCN</c:v>
                </c:pt>
                <c:pt idx="29">
                  <c:v>TORRIDGE PCN</c:v>
                </c:pt>
                <c:pt idx="30">
                  <c:v>NEWTON WEST PCN</c:v>
                </c:pt>
              </c:strCache>
            </c:strRef>
          </c:cat>
          <c:val>
            <c:numRef>
              <c:f>Sheet1!$B$2:$B$45</c:f>
              <c:numCache>
                <c:formatCode>0%</c:formatCode>
                <c:ptCount val="44"/>
                <c:pt idx="0">
                  <c:v>0.91</c:v>
                </c:pt>
                <c:pt idx="1">
                  <c:v>0.91</c:v>
                </c:pt>
                <c:pt idx="2">
                  <c:v>0.91</c:v>
                </c:pt>
                <c:pt idx="3">
                  <c:v>0.91</c:v>
                </c:pt>
                <c:pt idx="4">
                  <c:v>0.91</c:v>
                </c:pt>
                <c:pt idx="5">
                  <c:v>0.91</c:v>
                </c:pt>
                <c:pt idx="6">
                  <c:v>0.91</c:v>
                </c:pt>
                <c:pt idx="7">
                  <c:v>0.91</c:v>
                </c:pt>
                <c:pt idx="8">
                  <c:v>0.91</c:v>
                </c:pt>
                <c:pt idx="9">
                  <c:v>0.91</c:v>
                </c:pt>
                <c:pt idx="10">
                  <c:v>0.91</c:v>
                </c:pt>
                <c:pt idx="11">
                  <c:v>0.91</c:v>
                </c:pt>
                <c:pt idx="12">
                  <c:v>0.91</c:v>
                </c:pt>
                <c:pt idx="13">
                  <c:v>0.91</c:v>
                </c:pt>
                <c:pt idx="14">
                  <c:v>0.91</c:v>
                </c:pt>
                <c:pt idx="15">
                  <c:v>0.91</c:v>
                </c:pt>
                <c:pt idx="16">
                  <c:v>0.91</c:v>
                </c:pt>
                <c:pt idx="17">
                  <c:v>0.91</c:v>
                </c:pt>
                <c:pt idx="18">
                  <c:v>0.91</c:v>
                </c:pt>
                <c:pt idx="19">
                  <c:v>0.91</c:v>
                </c:pt>
                <c:pt idx="20">
                  <c:v>0.91</c:v>
                </c:pt>
                <c:pt idx="21">
                  <c:v>0.91</c:v>
                </c:pt>
                <c:pt idx="22">
                  <c:v>0.91</c:v>
                </c:pt>
                <c:pt idx="23">
                  <c:v>0.91</c:v>
                </c:pt>
                <c:pt idx="24">
                  <c:v>0.91</c:v>
                </c:pt>
                <c:pt idx="25">
                  <c:v>0.91</c:v>
                </c:pt>
                <c:pt idx="26">
                  <c:v>0.91</c:v>
                </c:pt>
                <c:pt idx="27">
                  <c:v>0.91</c:v>
                </c:pt>
                <c:pt idx="28">
                  <c:v>0.91</c:v>
                </c:pt>
                <c:pt idx="29">
                  <c:v>0.91</c:v>
                </c:pt>
                <c:pt idx="30">
                  <c:v>0.91</c:v>
                </c:pt>
                <c:pt idx="31">
                  <c:v>0.91</c:v>
                </c:pt>
                <c:pt idx="32">
                  <c:v>0.91</c:v>
                </c:pt>
                <c:pt idx="33">
                  <c:v>0.91</c:v>
                </c:pt>
                <c:pt idx="34">
                  <c:v>0.91</c:v>
                </c:pt>
                <c:pt idx="35">
                  <c:v>0.91</c:v>
                </c:pt>
                <c:pt idx="36">
                  <c:v>0.91</c:v>
                </c:pt>
                <c:pt idx="37">
                  <c:v>0.91</c:v>
                </c:pt>
                <c:pt idx="38">
                  <c:v>0.91</c:v>
                </c:pt>
                <c:pt idx="39">
                  <c:v>0.91</c:v>
                </c:pt>
                <c:pt idx="40">
                  <c:v>0.91</c:v>
                </c:pt>
                <c:pt idx="41">
                  <c:v>0.91</c:v>
                </c:pt>
                <c:pt idx="42">
                  <c:v>0.91</c:v>
                </c:pt>
                <c:pt idx="43">
                  <c:v>0.91</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THE COASTAL NETWORK PCN</c:v>
                </c:pt>
                <c:pt idx="1">
                  <c:v>BEACON MEDICAL GROUP PCN</c:v>
                </c:pt>
                <c:pt idx="2">
                  <c:v>BRIXHAM AND PAIGNTON PCN</c:v>
                </c:pt>
                <c:pt idx="3">
                  <c:v>NORTH DEVON COASTAL PCN</c:v>
                </c:pt>
                <c:pt idx="4">
                  <c:v>BAYWIDE PCN</c:v>
                </c:pt>
                <c:pt idx="5">
                  <c:v>PATHFIELDS MEDICAL GROUP PCN</c:v>
                </c:pt>
                <c:pt idx="6">
                  <c:v>DRAKE MEDICAL ALLIANCE PCN</c:v>
                </c:pt>
                <c:pt idx="7">
                  <c:v>TIVERTON PCN</c:v>
                </c:pt>
                <c:pt idx="8">
                  <c:v>TORQUAY PCN</c:v>
                </c:pt>
                <c:pt idx="9">
                  <c:v>ICS</c:v>
                </c:pt>
                <c:pt idx="10">
                  <c:v>MAYFLOWER PCN</c:v>
                </c:pt>
                <c:pt idx="11">
                  <c:v>WATERSIDE HEALTH NETWORK PCN</c:v>
                </c:pt>
                <c:pt idx="12">
                  <c:v>SOUND PCN</c:v>
                </c:pt>
                <c:pt idx="13">
                  <c:v>HONITON/OTTERY/SID VALLEY (HOSMS) PCN</c:v>
                </c:pt>
                <c:pt idx="14">
                  <c:v>OUTER EXETER PCN</c:v>
                </c:pt>
                <c:pt idx="15">
                  <c:v>MEWSTONE PCN</c:v>
                </c:pt>
                <c:pt idx="16">
                  <c:v>NORTH DARTMOOR PCN</c:v>
                </c:pt>
                <c:pt idx="17">
                  <c:v>NEXUS (DEVON) PCN</c:v>
                </c:pt>
                <c:pt idx="18">
                  <c:v>WEB PCN</c:v>
                </c:pt>
                <c:pt idx="19">
                  <c:v>TEMPLER CARE NETWORK PCN</c:v>
                </c:pt>
                <c:pt idx="20">
                  <c:v>EXETER WEST PCN</c:v>
                </c:pt>
                <c:pt idx="21">
                  <c:v>SOUTH DARTMOOR AND TOTNES PCN</c:v>
                </c:pt>
                <c:pt idx="22">
                  <c:v>EXETER CITY PCN</c:v>
                </c:pt>
                <c:pt idx="23">
                  <c:v>CULM VALLEY PCN</c:v>
                </c:pt>
                <c:pt idx="24">
                  <c:v>BARNSTAPLE ALLIANCE PCN</c:v>
                </c:pt>
                <c:pt idx="25">
                  <c:v>SOUTH HAMS PCN</c:v>
                </c:pt>
                <c:pt idx="26">
                  <c:v>TASC PCN</c:v>
                </c:pt>
                <c:pt idx="27">
                  <c:v>WEST DEVON PCN</c:v>
                </c:pt>
                <c:pt idx="28">
                  <c:v>MID DEVON HEALTHCARE PCN</c:v>
                </c:pt>
                <c:pt idx="29">
                  <c:v>TORRIDGE PCN</c:v>
                </c:pt>
                <c:pt idx="30">
                  <c:v>NEWTON WEST PCN</c:v>
                </c:pt>
              </c:strCache>
            </c:strRef>
          </c:cat>
          <c:val>
            <c:numRef>
              <c:f>Sheet1!$C$2:$C$45</c:f>
              <c:numCache>
                <c:formatCode>0%</c:formatCode>
                <c:ptCount val="44"/>
                <c:pt idx="0">
                  <c:v>0.86</c:v>
                </c:pt>
                <c:pt idx="1">
                  <c:v>0.86</c:v>
                </c:pt>
                <c:pt idx="2">
                  <c:v>0.87</c:v>
                </c:pt>
                <c:pt idx="3">
                  <c:v>0.89</c:v>
                </c:pt>
                <c:pt idx="4">
                  <c:v>0.89</c:v>
                </c:pt>
                <c:pt idx="5">
                  <c:v>0.9</c:v>
                </c:pt>
                <c:pt idx="6">
                  <c:v>0.9</c:v>
                </c:pt>
                <c:pt idx="7">
                  <c:v>0.9</c:v>
                </c:pt>
                <c:pt idx="8">
                  <c:v>0.9</c:v>
                </c:pt>
                <c:pt idx="9">
                  <c:v>-10</c:v>
                </c:pt>
                <c:pt idx="10">
                  <c:v>0.92</c:v>
                </c:pt>
                <c:pt idx="11">
                  <c:v>0.92</c:v>
                </c:pt>
                <c:pt idx="12">
                  <c:v>0.92</c:v>
                </c:pt>
                <c:pt idx="13">
                  <c:v>0.92</c:v>
                </c:pt>
                <c:pt idx="14">
                  <c:v>0.93</c:v>
                </c:pt>
                <c:pt idx="15">
                  <c:v>0.93</c:v>
                </c:pt>
                <c:pt idx="16">
                  <c:v>0.93</c:v>
                </c:pt>
                <c:pt idx="17">
                  <c:v>0.94</c:v>
                </c:pt>
                <c:pt idx="18">
                  <c:v>0.94</c:v>
                </c:pt>
                <c:pt idx="19">
                  <c:v>0.94</c:v>
                </c:pt>
                <c:pt idx="20">
                  <c:v>0.94</c:v>
                </c:pt>
                <c:pt idx="21">
                  <c:v>0.94</c:v>
                </c:pt>
                <c:pt idx="22">
                  <c:v>0.95</c:v>
                </c:pt>
                <c:pt idx="23">
                  <c:v>0.95</c:v>
                </c:pt>
                <c:pt idx="24">
                  <c:v>0.95</c:v>
                </c:pt>
                <c:pt idx="25">
                  <c:v>0.95</c:v>
                </c:pt>
                <c:pt idx="26">
                  <c:v>0.95</c:v>
                </c:pt>
                <c:pt idx="27">
                  <c:v>0.96</c:v>
                </c:pt>
                <c:pt idx="28">
                  <c:v>0.96</c:v>
                </c:pt>
                <c:pt idx="29">
                  <c:v>0.96</c:v>
                </c:pt>
                <c:pt idx="30">
                  <c:v>0.97</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0.92</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26966400"/>
        <c:axId val="126977152"/>
      </c:lineChart>
      <c:catAx>
        <c:axId val="126966400"/>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26977152"/>
        <c:crosses val="autoZero"/>
        <c:auto val="1"/>
        <c:lblAlgn val="ctr"/>
        <c:lblOffset val="100"/>
        <c:noMultiLvlLbl val="0"/>
      </c:catAx>
      <c:valAx>
        <c:axId val="126977152"/>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26966400"/>
        <c:crosses val="autoZero"/>
        <c:crossBetween val="between"/>
      </c:valAx>
      <c:valAx>
        <c:axId val="126978688"/>
        <c:scaling>
          <c:orientation val="minMax"/>
          <c:max val="1"/>
          <c:min val="0"/>
        </c:scaling>
        <c:delete val="0"/>
        <c:axPos val="r"/>
        <c:numFmt formatCode="0%" sourceLinked="1"/>
        <c:majorTickMark val="none"/>
        <c:minorTickMark val="none"/>
        <c:tickLblPos val="none"/>
        <c:spPr>
          <a:ln>
            <a:noFill/>
          </a:ln>
        </c:spPr>
        <c:crossAx val="126984576"/>
        <c:crosses val="max"/>
        <c:crossBetween val="between"/>
      </c:valAx>
      <c:catAx>
        <c:axId val="126984576"/>
        <c:scaling>
          <c:orientation val="minMax"/>
        </c:scaling>
        <c:delete val="1"/>
        <c:axPos val="b"/>
        <c:numFmt formatCode="General" sourceLinked="1"/>
        <c:majorTickMark val="out"/>
        <c:minorTickMark val="none"/>
        <c:tickLblPos val="nextTo"/>
        <c:crossAx val="126978688"/>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75077786614958752"/>
        </c:manualLayout>
      </c:layout>
      <c:barChart>
        <c:barDir val="col"/>
        <c:grouping val="stacked"/>
        <c:varyColors val="0"/>
        <c:ser>
          <c:idx val="0"/>
          <c:order val="0"/>
          <c:tx>
            <c:strRef>
              <c:f>Sheet1!$B$1</c:f>
              <c:strCache>
                <c:ptCount val="1"/>
                <c:pt idx="0">
                  <c:v>Very good </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Sheet1!$B$2:$B$4</c:f>
              <c:numCache>
                <c:formatCode>General</c:formatCode>
                <c:ptCount val="3"/>
                <c:pt idx="0">
                  <c:v>61</c:v>
                </c:pt>
                <c:pt idx="1">
                  <c:v>63</c:v>
                </c:pt>
                <c:pt idx="2">
                  <c:v>64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Good</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Sheet1!$C$2:$C$4</c:f>
              <c:numCache>
                <c:formatCode>General</c:formatCode>
                <c:ptCount val="3"/>
                <c:pt idx="0">
                  <c:v>30</c:v>
                </c:pt>
                <c:pt idx="1">
                  <c:v>30</c:v>
                </c:pt>
                <c:pt idx="2">
                  <c:v>28</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Neither good nor poor</c:v>
                </c:pt>
              </c:strCache>
            </c:strRef>
          </c:tx>
          <c:spPr>
            <a:solidFill>
              <a:schemeClr val="tx1">
                <a:lumMod val="50000"/>
                <a:lumOff val="5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Sheet1!$D$2:$D$4</c:f>
              <c:numCache>
                <c:formatCode>General</c:formatCode>
                <c:ptCount val="3"/>
                <c:pt idx="0">
                  <c:v>7</c:v>
                </c:pt>
                <c:pt idx="1">
                  <c:v>5</c:v>
                </c:pt>
                <c:pt idx="2">
                  <c:v>5</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ser>
          <c:idx val="3"/>
          <c:order val="3"/>
          <c:tx>
            <c:strRef>
              <c:f>Sheet1!$E$1</c:f>
              <c:strCache>
                <c:ptCount val="1"/>
                <c:pt idx="0">
                  <c:v>Poor</c:v>
                </c:pt>
              </c:strCache>
            </c:strRef>
          </c:tx>
          <c:spPr>
            <a:solidFill>
              <a:schemeClr val="accent5">
                <a:lumMod val="60000"/>
                <a:lumOff val="40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Sheet1!$E$2:$E$4</c:f>
              <c:numCache>
                <c:formatCode>General</c:formatCode>
                <c:ptCount val="3"/>
                <c:pt idx="0">
                  <c:v>1</c:v>
                </c:pt>
                <c:pt idx="1">
                  <c:v>2</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3-7EA8-412A-8022-0BC86681C8C1}"/>
            </c:ext>
          </c:extLst>
        </c:ser>
        <c:ser>
          <c:idx val="4"/>
          <c:order val="4"/>
          <c:tx>
            <c:strRef>
              <c:f>Sheet1!$F$1</c:f>
              <c:strCache>
                <c:ptCount val="1"/>
                <c:pt idx="0">
                  <c:v>Very poor</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Giving you enough time</c:v>
                </c:pt>
                <c:pt idx="1">
                  <c:v>Listening to you </c:v>
                </c:pt>
                <c:pt idx="2">
                  <c:v>Treating you with care and concern </c:v>
                </c:pt>
              </c:strCache>
            </c:strRef>
          </c:cat>
          <c:val>
            <c:numRef>
              <c:f>Sheet1!$F$2:$F$4</c:f>
              <c:numCache>
                <c:formatCode>General</c:formatCode>
                <c:ptCount val="3"/>
                <c:pt idx="0">
                  <c:v>1</c:v>
                </c:pt>
                <c:pt idx="1">
                  <c:v>1</c:v>
                </c:pt>
                <c:pt idx="2">
                  <c:v>1</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4-7EA8-412A-8022-0BC86681C8C1}"/>
            </c:ext>
          </c:extLst>
        </c:ser>
        <c:dLbls>
          <c:showLegendKey val="0"/>
          <c:showVal val="0"/>
          <c:showCatName val="0"/>
          <c:showSerName val="0"/>
          <c:showPercent val="0"/>
          <c:showBubbleSize val="0"/>
        </c:dLbls>
        <c:gapWidth val="219"/>
        <c:overlap val="100"/>
        <c:axId val="127959040"/>
        <c:axId val="127960576"/>
      </c:barChart>
      <c:catAx>
        <c:axId val="12795904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7960576"/>
        <c:crosses val="autoZero"/>
        <c:auto val="1"/>
        <c:lblAlgn val="ctr"/>
        <c:lblOffset val="100"/>
        <c:noMultiLvlLbl val="0"/>
      </c:catAx>
      <c:valAx>
        <c:axId val="12796057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795904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6CA-4358-9CE3-D8B88AD940A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B010B9"/>
    </a:solidFill>
  </c:spPr>
  <c:txPr>
    <a:bodyPr/>
    <a:lstStyle/>
    <a:p>
      <a:pPr>
        <a:defRPr sz="1800"/>
      </a:pPr>
      <a:endParaRPr lang="en-US"/>
    </a:p>
  </c:txPr>
  <c:externalData r:id="rId1">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7529911273803413E-2"/>
          <c:y val="0"/>
          <c:w val="0.96494017745239313"/>
          <c:h val="0.69131418176097414"/>
        </c:manualLayout>
      </c:layout>
      <c:barChart>
        <c:barDir val="col"/>
        <c:grouping val="stacked"/>
        <c:varyColors val="0"/>
        <c:ser>
          <c:idx val="0"/>
          <c:order val="0"/>
          <c:tx>
            <c:strRef>
              <c:f>Sheet1!$B$1</c:f>
              <c:strCache>
                <c:ptCount val="1"/>
                <c:pt idx="0">
                  <c:v>Yes, definitely</c:v>
                </c:pt>
              </c:strCache>
            </c:strRef>
          </c:tx>
          <c:spPr>
            <a:solidFill>
              <a:schemeClr val="accent6">
                <a:lumMod val="75000"/>
              </a:schemeClr>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Sheet1!$B$2:$B$4</c:f>
              <c:numCache>
                <c:formatCode>General</c:formatCode>
                <c:ptCount val="3"/>
                <c:pt idx="0">
                  <c:v>68</c:v>
                </c:pt>
                <c:pt idx="1">
                  <c:v>78</c:v>
                </c:pt>
                <c:pt idx="2">
                  <c:v>69</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7EA8-412A-8022-0BC86681C8C1}"/>
            </c:ext>
          </c:extLst>
        </c:ser>
        <c:ser>
          <c:idx val="1"/>
          <c:order val="1"/>
          <c:tx>
            <c:strRef>
              <c:f>Sheet1!$C$1</c:f>
              <c:strCache>
                <c:ptCount val="1"/>
                <c:pt idx="0">
                  <c:v>Yes, to some extent</c:v>
                </c:pt>
              </c:strCache>
            </c:strRef>
          </c:tx>
          <c:spPr>
            <a:solidFill>
              <a:srgbClr val="82D198"/>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Sheet1!$C$2:$C$4</c:f>
              <c:numCache>
                <c:formatCode>General</c:formatCode>
                <c:ptCount val="3"/>
                <c:pt idx="0">
                  <c:v>26</c:v>
                </c:pt>
                <c:pt idx="1">
                  <c:v>19</c:v>
                </c:pt>
                <c:pt idx="2">
                  <c:v>27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7EA8-412A-8022-0BC86681C8C1}"/>
            </c:ext>
          </c:extLst>
        </c:ser>
        <c:ser>
          <c:idx val="2"/>
          <c:order val="2"/>
          <c:tx>
            <c:strRef>
              <c:f>Sheet1!$D$1</c:f>
              <c:strCache>
                <c:ptCount val="1"/>
                <c:pt idx="0">
                  <c:v>No, not at all</c:v>
                </c:pt>
              </c:strCache>
            </c:strRef>
          </c:tx>
          <c:spPr>
            <a:solidFill>
              <a:schemeClr val="accent5"/>
            </a:solidFill>
            <a:ln>
              <a:noFill/>
            </a:ln>
            <a:effectLst/>
          </c:spPr>
          <c:invertIfNegative val="0"/>
          <c:dLbls>
            <c:numFmt formatCode="[&lt;3]&quot;&quot;;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solidFill>
                    <a:latin typeface="+mn-lt"/>
                    <a:ea typeface="+mn-ea"/>
                    <a:cs typeface="+mn-cs"/>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Felt involved in decisions about care and treatment</c:v>
                </c:pt>
                <c:pt idx="1">
                  <c:v>Had confidence and trust in the healthcare professional</c:v>
                </c:pt>
                <c:pt idx="2">
                  <c:v>Felt their needs were met</c:v>
                </c:pt>
              </c:strCache>
            </c:strRef>
          </c:cat>
          <c:val>
            <c:numRef>
              <c:f>Sheet1!$D$2:$D$4</c:f>
              <c:numCache>
                <c:formatCode>General</c:formatCode>
                <c:ptCount val="3"/>
                <c:pt idx="0">
                  <c:v>6</c:v>
                </c:pt>
                <c:pt idx="1">
                  <c:v>3</c:v>
                </c:pt>
                <c:pt idx="2">
                  <c:v>4</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2-7EA8-412A-8022-0BC86681C8C1}"/>
            </c:ext>
          </c:extLst>
        </c:ser>
        <c:dLbls>
          <c:showLegendKey val="0"/>
          <c:showVal val="0"/>
          <c:showCatName val="0"/>
          <c:showSerName val="0"/>
          <c:showPercent val="0"/>
          <c:showBubbleSize val="0"/>
        </c:dLbls>
        <c:gapWidth val="219"/>
        <c:overlap val="100"/>
        <c:axId val="128204800"/>
        <c:axId val="128206336"/>
      </c:barChart>
      <c:catAx>
        <c:axId val="128204800"/>
        <c:scaling>
          <c:orientation val="minMax"/>
        </c:scaling>
        <c:delete val="0"/>
        <c:axPos val="b"/>
        <c:numFmt formatCode="General" sourceLinked="1"/>
        <c:majorTickMark val="none"/>
        <c:minorTickMark val="none"/>
        <c:tickLblPos val="low"/>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00" b="0" i="0" u="none" strike="noStrike" kern="1200" baseline="0">
                <a:solidFill>
                  <a:schemeClr val="bg2">
                    <a:lumMod val="75000"/>
                    <a:lumOff val="25000"/>
                  </a:schemeClr>
                </a:solidFill>
                <a:latin typeface="+mn-lt"/>
                <a:ea typeface="+mn-ea"/>
                <a:cs typeface="+mn-cs"/>
              </a:defRPr>
            </a:pPr>
            <a:endParaRPr lang="en-US"/>
          </a:p>
        </c:txPr>
        <c:crossAx val="128206336"/>
        <c:crosses val="autoZero"/>
        <c:auto val="1"/>
        <c:lblAlgn val="ctr"/>
        <c:lblOffset val="100"/>
        <c:noMultiLvlLbl val="0"/>
      </c:catAx>
      <c:valAx>
        <c:axId val="128206336"/>
        <c:scaling>
          <c:orientation val="minMax"/>
        </c:scaling>
        <c:delete val="1"/>
        <c:axPos val="l"/>
        <c:majorGridlines>
          <c:spPr>
            <a:ln w="9525" cap="flat" cmpd="sng" algn="ctr">
              <a:noFill/>
              <a:round/>
            </a:ln>
            <a:effectLst/>
          </c:spPr>
        </c:majorGridlines>
        <c:numFmt formatCode="General" sourceLinked="1"/>
        <c:majorTickMark val="none"/>
        <c:minorTickMark val="none"/>
        <c:tickLblPos val="nextTo"/>
        <c:crossAx val="128204800"/>
        <c:crosses val="autoZero"/>
        <c:crossBetween val="between"/>
      </c:valAx>
      <c:spPr>
        <a:noFill/>
        <a:ln>
          <a:noFill/>
        </a:ln>
        <a:effectLst/>
      </c:spPr>
    </c:plotArea>
    <c:legend>
      <c:legendPos val="b"/>
      <c:layout>
        <c:manualLayout>
          <c:xMode val="edge"/>
          <c:yMode val="edge"/>
          <c:x val="0.17403236646524209"/>
          <c:y val="0.8532070337876092"/>
          <c:w val="0.65193514158697274"/>
          <c:h val="8.496006944202939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4E9B-4BF4-86D1-91048420D5ED}"/>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4E9B-4BF4-86D1-91048420D5ED}"/>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4E9B-4BF4-86D1-91048420D5ED}"/>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4E9B-4BF4-86D1-91048420D5ED}"/>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4E9B-4BF4-86D1-91048420D5ED}"/>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4E9B-4BF4-86D1-91048420D5ED}"/>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61</c:v>
                </c:pt>
                <c:pt idx="1">
                  <c:v>29</c:v>
                </c:pt>
                <c:pt idx="2">
                  <c:v>10</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4E9B-4BF4-86D1-91048420D5ED}"/>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8022608828489011"/>
          <c:y val="0.30940806359680673"/>
          <c:w val="0.3353951142102965"/>
          <c:h val="0.2967070287581904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20B-4C68-8F90-F83DF1DE416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FE5-4739-9510-577D100D742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623E-4868-B806-80D15AA91E41}"/>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89</c:v>
                </c:pt>
                <c:pt idx="1">
                  <c:v>90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11</c:v>
                </c:pt>
                <c:pt idx="1">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28841600"/>
        <c:axId val="128843136"/>
      </c:lineChart>
      <c:catAx>
        <c:axId val="128841600"/>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28843136"/>
        <c:crosses val="autoZero"/>
        <c:auto val="1"/>
        <c:lblAlgn val="ctr"/>
        <c:lblOffset val="100"/>
        <c:noMultiLvlLbl val="0"/>
      </c:catAx>
      <c:valAx>
        <c:axId val="128843136"/>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28841600"/>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C5B5-4C27-B674-84E839753999}"/>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C5B5-4C27-B674-84E839753999}"/>
              </c:ext>
            </c:extLst>
          </c:dPt>
          <c:cat>
            <c:strRef>
              <c:f>Sheet1!$A$2:$A$3</c:f>
              <c:strCache>
                <c:ptCount val="2"/>
                <c:pt idx="0">
                  <c:v>1st Qtr</c:v>
                </c:pt>
                <c:pt idx="1">
                  <c:v>2nd Qtr</c:v>
                </c:pt>
              </c:strCache>
            </c:strRef>
          </c:cat>
          <c:val>
            <c:numRef>
              <c:f>Sheet1!$B$2:$B$3</c:f>
              <c:numCache>
                <c:formatCode>General</c:formatCode>
                <c:ptCount val="2"/>
                <c:pt idx="0">
                  <c:v>82</c:v>
                </c:pt>
                <c:pt idx="1">
                  <c:v>18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C5B5-4C27-B674-84E839753999}"/>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4DA-4054-8EBD-50A74059F40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4DA-4054-8EBD-50A74059F403}"/>
              </c:ext>
            </c:extLst>
          </c:dPt>
          <c:cat>
            <c:strRef>
              <c:f>Sheet1!$A$2:$A$3</c:f>
              <c:strCache>
                <c:ptCount val="2"/>
                <c:pt idx="0">
                  <c:v>1st Qtr</c:v>
                </c:pt>
                <c:pt idx="1">
                  <c:v>2nd Qtr</c:v>
                </c:pt>
              </c:strCache>
            </c:strRef>
          </c:cat>
          <c:val>
            <c:numRef>
              <c:f>Sheet1!$B$2:$B$3</c:f>
              <c:numCache>
                <c:formatCode>General</c:formatCode>
                <c:ptCount val="2"/>
                <c:pt idx="0">
                  <c:v>96</c:v>
                </c:pt>
                <c:pt idx="1">
                  <c:v>4</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4DA-4054-8EBD-50A74059F40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61F9-404A-974D-594EF1EE755C}"/>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61F9-404A-974D-594EF1EE755C}"/>
              </c:ext>
            </c:extLst>
          </c:dPt>
          <c:dPt>
            <c:idx val="2"/>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1F9-404A-974D-594EF1EE755C}"/>
              </c:ext>
            </c:extLst>
          </c:dPt>
          <c:dPt>
            <c:idx val="3"/>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61F9-404A-974D-594EF1EE755C}"/>
              </c:ext>
            </c:extLst>
          </c:dPt>
          <c:dPt>
            <c:idx val="4"/>
            <c:bubble3D val="0"/>
            <c:spPr>
              <a:solidFill>
                <a:schemeClr val="accent3">
                  <a:lumMod val="40000"/>
                  <a:lumOff val="6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61F9-404A-974D-594EF1EE755C}"/>
              </c:ext>
            </c:extLst>
          </c:dPt>
          <c:dPt>
            <c:idx val="5"/>
            <c:bubble3D val="0"/>
            <c:spPr>
              <a:solidFill>
                <a:schemeClr val="accent4">
                  <a:lumMod val="50000"/>
                </a:scheme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1F9-404A-974D-594EF1EE755C}"/>
              </c:ext>
            </c:extLst>
          </c:dPt>
          <c:dLbls>
            <c:numFmt formatCode="[&lt;3]&quot;&quot;;0\%" sourceLinked="0"/>
            <c:spPr>
              <a:noFill/>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Sheet1!$A$2:$A$5</c:f>
              <c:strCache>
                <c:ptCount val="3"/>
                <c:pt idx="0">
                  <c:v>Yes, definitely</c:v>
                </c:pt>
                <c:pt idx="1">
                  <c:v>Yes, to some extent</c:v>
                </c:pt>
                <c:pt idx="2">
                  <c:v>No, not at all</c:v>
                </c:pt>
              </c:strCache>
            </c:strRef>
          </c:cat>
          <c:val>
            <c:numRef>
              <c:f>Sheet1!$B$2:$B$5</c:f>
              <c:numCache>
                <c:formatCode>General</c:formatCode>
                <c:ptCount val="3"/>
                <c:pt idx="0">
                  <c:v>41</c:v>
                </c:pt>
                <c:pt idx="1">
                  <c:v>36</c:v>
                </c:pt>
                <c:pt idx="2">
                  <c:v>23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61F9-404A-974D-594EF1EE755C}"/>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4533815064286392"/>
          <c:y val="0.30485067635688801"/>
          <c:w val="0.35450710886750392"/>
          <c:h val="0.27318113975663139"/>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FEA8-4DD5-9776-84421720FFFF}"/>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FEA8-4DD5-9776-84421720FFFF}"/>
              </c:ext>
            </c:extLst>
          </c:dPt>
          <c:cat>
            <c:strRef>
              <c:f>Sheet1!$A$2:$A$3</c:f>
              <c:strCache>
                <c:ptCount val="2"/>
                <c:pt idx="0">
                  <c:v>1st Qtr</c:v>
                </c:pt>
                <c:pt idx="1">
                  <c:v>2nd Qtr</c:v>
                </c:pt>
              </c:strCache>
            </c:strRef>
          </c:cat>
          <c:val>
            <c:numRef>
              <c:f>Sheet1!$B$2:$B$3</c:f>
              <c:numCache>
                <c:formatCode>General</c:formatCode>
                <c:ptCount val="2"/>
                <c:pt idx="0">
                  <c:v>62</c:v>
                </c:pt>
                <c:pt idx="1">
                  <c:v>38</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FEA8-4DD5-9776-84421720FFFF}"/>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5BC8-4482-8833-43DAE7AC0B83}"/>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5BC8-4482-8833-43DAE7AC0B83}"/>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5BC8-4482-8833-43DAE7AC0B83}"/>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404B-4C7A-BD33-51009CF0554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FBE5-4136-85CB-B83673C2745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259-414C-B1AC-15E1D87B0F3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Yes</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6BB1-4903-B87B-9D7B40A0DF36}"/>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6BB1-4903-B87B-9D7B40A0DF36}"/>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6BB1-4903-B87B-9D7B40A0DF36}"/>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6BB1-4903-B87B-9D7B40A0DF36}"/>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6BB1-4903-B87B-9D7B40A0DF36}"/>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6BB1-4903-B87B-9D7B40A0DF36}"/>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82</c:v>
                </c:pt>
                <c:pt idx="1">
                  <c:v>77</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6BB1-4903-B87B-9D7B40A0DF36}"/>
            </c:ext>
          </c:extLst>
        </c:ser>
        <c:ser>
          <c:idx val="1"/>
          <c:order val="1"/>
          <c:tx>
            <c:strRef>
              <c:f>Sheet1!$C$1</c:f>
              <c:strCache>
                <c:ptCount val="1"/>
                <c:pt idx="0">
                  <c:v>% No</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6BB1-4903-B87B-9D7B40A0DF36}"/>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6BB1-4903-B87B-9D7B40A0DF36}"/>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6BB1-4903-B87B-9D7B40A0DF36}"/>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6BB1-4903-B87B-9D7B40A0DF36}"/>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6BB1-4903-B87B-9D7B40A0DF36}"/>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6BB1-4903-B87B-9D7B40A0DF36}"/>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18</c:v>
                </c:pt>
                <c:pt idx="1">
                  <c:v>23</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6BB1-4903-B87B-9D7B40A0DF36}"/>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30455424"/>
        <c:axId val="130456960"/>
      </c:lineChart>
      <c:catAx>
        <c:axId val="1304554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30456960"/>
        <c:crosses val="autoZero"/>
        <c:auto val="1"/>
        <c:lblAlgn val="ctr"/>
        <c:lblOffset val="100"/>
        <c:noMultiLvlLbl val="0"/>
      </c:catAx>
      <c:valAx>
        <c:axId val="1304569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304554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SOUND PCN</c:v>
                </c:pt>
                <c:pt idx="3">
                  <c:v>DRAKE MEDICAL ALLIANCE PCN</c:v>
                </c:pt>
                <c:pt idx="4">
                  <c:v>TORQUAY PCN</c:v>
                </c:pt>
                <c:pt idx="5">
                  <c:v>SOUTH DARTMOOR AND TOTNES PCN</c:v>
                </c:pt>
                <c:pt idx="6">
                  <c:v>EXETER WEST PCN</c:v>
                </c:pt>
                <c:pt idx="7">
                  <c:v>NEWTON WEST PCN</c:v>
                </c:pt>
                <c:pt idx="8">
                  <c:v>BAYWIDE PCN</c:v>
                </c:pt>
                <c:pt idx="9">
                  <c:v>WATERSIDE HEALTH NETWORK PCN</c:v>
                </c:pt>
                <c:pt idx="10">
                  <c:v>ICS</c:v>
                </c:pt>
                <c:pt idx="11">
                  <c:v>NEXUS (DEVON) PCN</c:v>
                </c:pt>
                <c:pt idx="12">
                  <c:v>EXETER CITY PCN</c:v>
                </c:pt>
                <c:pt idx="13">
                  <c:v>NORTH DEVON COASTAL PCN</c:v>
                </c:pt>
                <c:pt idx="14">
                  <c:v>WEB PCN</c:v>
                </c:pt>
                <c:pt idx="15">
                  <c:v>WEST DEVON PCN</c:v>
                </c:pt>
                <c:pt idx="16">
                  <c:v>THE COASTAL NETWORK PCN</c:v>
                </c:pt>
                <c:pt idx="17">
                  <c:v>MID DEVON HEALTHCARE PCN</c:v>
                </c:pt>
                <c:pt idx="18">
                  <c:v>TEMPLER CARE NETWORK PCN</c:v>
                </c:pt>
                <c:pt idx="19">
                  <c:v>BEACON MEDICAL GROUP PCN</c:v>
                </c:pt>
                <c:pt idx="20">
                  <c:v>TASC PCN</c:v>
                </c:pt>
                <c:pt idx="21">
                  <c:v>SOUTH HAMS PCN</c:v>
                </c:pt>
                <c:pt idx="22">
                  <c:v>NORTH DARTMOOR PCN</c:v>
                </c:pt>
                <c:pt idx="23">
                  <c:v>OUTER EXETER PCN</c:v>
                </c:pt>
                <c:pt idx="24">
                  <c:v>TORRIDGE PCN</c:v>
                </c:pt>
                <c:pt idx="25">
                  <c:v>BRIXHAM AND PAIGNTON PCN</c:v>
                </c:pt>
                <c:pt idx="26">
                  <c:v>MEWSTONE PCN</c:v>
                </c:pt>
                <c:pt idx="27">
                  <c:v>TIVERTON PCN</c:v>
                </c:pt>
                <c:pt idx="28">
                  <c:v>HONITON/OTTERY/SID VALLEY (HOSMS) PCN</c:v>
                </c:pt>
                <c:pt idx="29">
                  <c:v>CULM VALLEY PCN</c:v>
                </c:pt>
                <c:pt idx="30">
                  <c:v>BARNSTAPLE ALLIANCE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EE50-4179-899A-5ACC15050FE2}"/>
            </c:ext>
          </c:extLst>
        </c:ser>
        <c:ser>
          <c:idx val="3"/>
          <c:order val="3"/>
          <c:tx>
            <c:strRef>
              <c:f>Sheet1!$E$1</c:f>
              <c:strCache>
                <c:ptCount val="1"/>
                <c:pt idx="0">
                  <c:v>Column1</c:v>
                </c:pt>
              </c:strCache>
            </c:strRef>
          </c:tx>
          <c:invertIfNegative val="0"/>
          <c:cat>
            <c:strRef>
              <c:f>Sheet1!$A$2:$A$45</c:f>
              <c:strCache>
                <c:ptCount val="31"/>
                <c:pt idx="0">
                  <c:v>MAYFLOWER PCN</c:v>
                </c:pt>
                <c:pt idx="1">
                  <c:v>PATHFIELDS MEDICAL GROUP PCN</c:v>
                </c:pt>
                <c:pt idx="2">
                  <c:v>SOUND PCN</c:v>
                </c:pt>
                <c:pt idx="3">
                  <c:v>DRAKE MEDICAL ALLIANCE PCN</c:v>
                </c:pt>
                <c:pt idx="4">
                  <c:v>TORQUAY PCN</c:v>
                </c:pt>
                <c:pt idx="5">
                  <c:v>SOUTH DARTMOOR AND TOTNES PCN</c:v>
                </c:pt>
                <c:pt idx="6">
                  <c:v>EXETER WEST PCN</c:v>
                </c:pt>
                <c:pt idx="7">
                  <c:v>NEWTON WEST PCN</c:v>
                </c:pt>
                <c:pt idx="8">
                  <c:v>BAYWIDE PCN</c:v>
                </c:pt>
                <c:pt idx="9">
                  <c:v>WATERSIDE HEALTH NETWORK PCN</c:v>
                </c:pt>
                <c:pt idx="10">
                  <c:v>ICS</c:v>
                </c:pt>
                <c:pt idx="11">
                  <c:v>NEXUS (DEVON) PCN</c:v>
                </c:pt>
                <c:pt idx="12">
                  <c:v>EXETER CITY PCN</c:v>
                </c:pt>
                <c:pt idx="13">
                  <c:v>NORTH DEVON COASTAL PCN</c:v>
                </c:pt>
                <c:pt idx="14">
                  <c:v>WEB PCN</c:v>
                </c:pt>
                <c:pt idx="15">
                  <c:v>WEST DEVON PCN</c:v>
                </c:pt>
                <c:pt idx="16">
                  <c:v>THE COASTAL NETWORK PCN</c:v>
                </c:pt>
                <c:pt idx="17">
                  <c:v>MID DEVON HEALTHCARE PCN</c:v>
                </c:pt>
                <c:pt idx="18">
                  <c:v>TEMPLER CARE NETWORK PCN</c:v>
                </c:pt>
                <c:pt idx="19">
                  <c:v>BEACON MEDICAL GROUP PCN</c:v>
                </c:pt>
                <c:pt idx="20">
                  <c:v>TASC PCN</c:v>
                </c:pt>
                <c:pt idx="21">
                  <c:v>SOUTH HAMS PCN</c:v>
                </c:pt>
                <c:pt idx="22">
                  <c:v>NORTH DARTMOOR PCN</c:v>
                </c:pt>
                <c:pt idx="23">
                  <c:v>OUTER EXETER PCN</c:v>
                </c:pt>
                <c:pt idx="24">
                  <c:v>TORRIDGE PCN</c:v>
                </c:pt>
                <c:pt idx="25">
                  <c:v>BRIXHAM AND PAIGNTON PCN</c:v>
                </c:pt>
                <c:pt idx="26">
                  <c:v>MEWSTONE PCN</c:v>
                </c:pt>
                <c:pt idx="27">
                  <c:v>TIVERTON PCN</c:v>
                </c:pt>
                <c:pt idx="28">
                  <c:v>HONITON/OTTERY/SID VALLEY (HOSMS) PCN</c:v>
                </c:pt>
                <c:pt idx="29">
                  <c:v>CULM VALLEY PCN</c:v>
                </c:pt>
                <c:pt idx="30">
                  <c:v>BARNSTAPLE ALLIANCE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EE50-4179-899A-5ACC15050FE2}"/>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SOUND PCN</c:v>
                </c:pt>
                <c:pt idx="3">
                  <c:v>DRAKE MEDICAL ALLIANCE PCN</c:v>
                </c:pt>
                <c:pt idx="4">
                  <c:v>TORQUAY PCN</c:v>
                </c:pt>
                <c:pt idx="5">
                  <c:v>SOUTH DARTMOOR AND TOTNES PCN</c:v>
                </c:pt>
                <c:pt idx="6">
                  <c:v>EXETER WEST PCN</c:v>
                </c:pt>
                <c:pt idx="7">
                  <c:v>NEWTON WEST PCN</c:v>
                </c:pt>
                <c:pt idx="8">
                  <c:v>BAYWIDE PCN</c:v>
                </c:pt>
                <c:pt idx="9">
                  <c:v>WATERSIDE HEALTH NETWORK PCN</c:v>
                </c:pt>
                <c:pt idx="10">
                  <c:v>ICS</c:v>
                </c:pt>
                <c:pt idx="11">
                  <c:v>NEXUS (DEVON) PCN</c:v>
                </c:pt>
                <c:pt idx="12">
                  <c:v>EXETER CITY PCN</c:v>
                </c:pt>
                <c:pt idx="13">
                  <c:v>NORTH DEVON COASTAL PCN</c:v>
                </c:pt>
                <c:pt idx="14">
                  <c:v>WEB PCN</c:v>
                </c:pt>
                <c:pt idx="15">
                  <c:v>WEST DEVON PCN</c:v>
                </c:pt>
                <c:pt idx="16">
                  <c:v>THE COASTAL NETWORK PCN</c:v>
                </c:pt>
                <c:pt idx="17">
                  <c:v>MID DEVON HEALTHCARE PCN</c:v>
                </c:pt>
                <c:pt idx="18">
                  <c:v>TEMPLER CARE NETWORK PCN</c:v>
                </c:pt>
                <c:pt idx="19">
                  <c:v>BEACON MEDICAL GROUP PCN</c:v>
                </c:pt>
                <c:pt idx="20">
                  <c:v>TASC PCN</c:v>
                </c:pt>
                <c:pt idx="21">
                  <c:v>SOUTH HAMS PCN</c:v>
                </c:pt>
                <c:pt idx="22">
                  <c:v>NORTH DARTMOOR PCN</c:v>
                </c:pt>
                <c:pt idx="23">
                  <c:v>OUTER EXETER PCN</c:v>
                </c:pt>
                <c:pt idx="24">
                  <c:v>TORRIDGE PCN</c:v>
                </c:pt>
                <c:pt idx="25">
                  <c:v>BRIXHAM AND PAIGNTON PCN</c:v>
                </c:pt>
                <c:pt idx="26">
                  <c:v>MEWSTONE PCN</c:v>
                </c:pt>
                <c:pt idx="27">
                  <c:v>TIVERTON PCN</c:v>
                </c:pt>
                <c:pt idx="28">
                  <c:v>HONITON/OTTERY/SID VALLEY (HOSMS) PCN</c:v>
                </c:pt>
                <c:pt idx="29">
                  <c:v>CULM VALLEY PCN</c:v>
                </c:pt>
                <c:pt idx="30">
                  <c:v>BARNSTAPLE ALLIANCE PCN</c:v>
                </c:pt>
              </c:strCache>
            </c:strRef>
          </c:cat>
          <c:val>
            <c:numRef>
              <c:f>Sheet1!$F$2:$F$45</c:f>
              <c:numCache>
                <c:formatCode>General</c:formatCode>
                <c:ptCount val="44"/>
                <c:pt idx="0">
                  <c:v>0.62</c:v>
                </c:pt>
                <c:pt idx="1">
                  <c:v>0.64</c:v>
                </c:pt>
                <c:pt idx="2">
                  <c:v>0.68</c:v>
                </c:pt>
                <c:pt idx="3">
                  <c:v>0.69</c:v>
                </c:pt>
                <c:pt idx="4">
                  <c:v>0.7</c:v>
                </c:pt>
                <c:pt idx="5">
                  <c:v>0.73</c:v>
                </c:pt>
                <c:pt idx="6">
                  <c:v>0.74</c:v>
                </c:pt>
                <c:pt idx="7">
                  <c:v>0.75</c:v>
                </c:pt>
                <c:pt idx="8">
                  <c:v>0.75</c:v>
                </c:pt>
                <c:pt idx="9">
                  <c:v>0.76</c:v>
                </c:pt>
                <c:pt idx="10">
                  <c:v>0.77</c:v>
                </c:pt>
                <c:pt idx="11">
                  <c:v>0.77</c:v>
                </c:pt>
                <c:pt idx="12">
                  <c:v>0.77</c:v>
                </c:pt>
                <c:pt idx="13">
                  <c:v>0.78</c:v>
                </c:pt>
                <c:pt idx="14">
                  <c:v>0.78</c:v>
                </c:pt>
                <c:pt idx="15">
                  <c:v>0.78</c:v>
                </c:pt>
                <c:pt idx="16">
                  <c:v>0.78</c:v>
                </c:pt>
                <c:pt idx="17">
                  <c:v>0.79</c:v>
                </c:pt>
                <c:pt idx="18">
                  <c:v>0.79</c:v>
                </c:pt>
                <c:pt idx="19">
                  <c:v>0.79</c:v>
                </c:pt>
                <c:pt idx="20">
                  <c:v>0.79</c:v>
                </c:pt>
                <c:pt idx="21">
                  <c:v>0.8</c:v>
                </c:pt>
                <c:pt idx="22">
                  <c:v>0.8</c:v>
                </c:pt>
                <c:pt idx="23">
                  <c:v>0.82</c:v>
                </c:pt>
                <c:pt idx="24">
                  <c:v>0.82</c:v>
                </c:pt>
                <c:pt idx="25">
                  <c:v>0.82</c:v>
                </c:pt>
                <c:pt idx="26">
                  <c:v>0.83</c:v>
                </c:pt>
                <c:pt idx="27">
                  <c:v>0.83</c:v>
                </c:pt>
                <c:pt idx="28">
                  <c:v>0.83</c:v>
                </c:pt>
                <c:pt idx="29">
                  <c:v>0.84</c:v>
                </c:pt>
                <c:pt idx="30">
                  <c:v>0.85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EE50-4179-899A-5ACC15050FE2}"/>
            </c:ext>
          </c:extLst>
        </c:ser>
        <c:ser>
          <c:idx val="5"/>
          <c:order val="5"/>
          <c:tx>
            <c:strRef>
              <c:f>Sheet1!$G$1</c:f>
              <c:strCache>
                <c:ptCount val="1"/>
                <c:pt idx="0">
                  <c:v>Column3</c:v>
                </c:pt>
              </c:strCache>
            </c:strRef>
          </c:tx>
          <c:invertIfNegative val="0"/>
          <c:cat>
            <c:strRef>
              <c:f>Sheet1!$A$2:$A$45</c:f>
              <c:strCache>
                <c:ptCount val="31"/>
                <c:pt idx="0">
                  <c:v>MAYFLOWER PCN</c:v>
                </c:pt>
                <c:pt idx="1">
                  <c:v>PATHFIELDS MEDICAL GROUP PCN</c:v>
                </c:pt>
                <c:pt idx="2">
                  <c:v>SOUND PCN</c:v>
                </c:pt>
                <c:pt idx="3">
                  <c:v>DRAKE MEDICAL ALLIANCE PCN</c:v>
                </c:pt>
                <c:pt idx="4">
                  <c:v>TORQUAY PCN</c:v>
                </c:pt>
                <c:pt idx="5">
                  <c:v>SOUTH DARTMOOR AND TOTNES PCN</c:v>
                </c:pt>
                <c:pt idx="6">
                  <c:v>EXETER WEST PCN</c:v>
                </c:pt>
                <c:pt idx="7">
                  <c:v>NEWTON WEST PCN</c:v>
                </c:pt>
                <c:pt idx="8">
                  <c:v>BAYWIDE PCN</c:v>
                </c:pt>
                <c:pt idx="9">
                  <c:v>WATERSIDE HEALTH NETWORK PCN</c:v>
                </c:pt>
                <c:pt idx="10">
                  <c:v>ICS</c:v>
                </c:pt>
                <c:pt idx="11">
                  <c:v>NEXUS (DEVON) PCN</c:v>
                </c:pt>
                <c:pt idx="12">
                  <c:v>EXETER CITY PCN</c:v>
                </c:pt>
                <c:pt idx="13">
                  <c:v>NORTH DEVON COASTAL PCN</c:v>
                </c:pt>
                <c:pt idx="14">
                  <c:v>WEB PCN</c:v>
                </c:pt>
                <c:pt idx="15">
                  <c:v>WEST DEVON PCN</c:v>
                </c:pt>
                <c:pt idx="16">
                  <c:v>THE COASTAL NETWORK PCN</c:v>
                </c:pt>
                <c:pt idx="17">
                  <c:v>MID DEVON HEALTHCARE PCN</c:v>
                </c:pt>
                <c:pt idx="18">
                  <c:v>TEMPLER CARE NETWORK PCN</c:v>
                </c:pt>
                <c:pt idx="19">
                  <c:v>BEACON MEDICAL GROUP PCN</c:v>
                </c:pt>
                <c:pt idx="20">
                  <c:v>TASC PCN</c:v>
                </c:pt>
                <c:pt idx="21">
                  <c:v>SOUTH HAMS PCN</c:v>
                </c:pt>
                <c:pt idx="22">
                  <c:v>NORTH DARTMOOR PCN</c:v>
                </c:pt>
                <c:pt idx="23">
                  <c:v>OUTER EXETER PCN</c:v>
                </c:pt>
                <c:pt idx="24">
                  <c:v>TORRIDGE PCN</c:v>
                </c:pt>
                <c:pt idx="25">
                  <c:v>BRIXHAM AND PAIGNTON PCN</c:v>
                </c:pt>
                <c:pt idx="26">
                  <c:v>MEWSTONE PCN</c:v>
                </c:pt>
                <c:pt idx="27">
                  <c:v>TIVERTON PCN</c:v>
                </c:pt>
                <c:pt idx="28">
                  <c:v>HONITON/OTTERY/SID VALLEY (HOSMS) PCN</c:v>
                </c:pt>
                <c:pt idx="29">
                  <c:v>CULM VALLEY PCN</c:v>
                </c:pt>
                <c:pt idx="30">
                  <c:v>BARNSTAPLE ALLIANCE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EE50-4179-899A-5ACC15050FE2}"/>
            </c:ext>
          </c:extLst>
        </c:ser>
        <c:ser>
          <c:idx val="6"/>
          <c:order val="6"/>
          <c:tx>
            <c:strRef>
              <c:f>Sheet1!$H$1</c:f>
              <c:strCache>
                <c:ptCount val="1"/>
                <c:pt idx="0">
                  <c:v>Column4</c:v>
                </c:pt>
              </c:strCache>
            </c:strRef>
          </c:tx>
          <c:invertIfNegative val="0"/>
          <c:cat>
            <c:strRef>
              <c:f>Sheet1!$A$2:$A$45</c:f>
              <c:strCache>
                <c:ptCount val="31"/>
                <c:pt idx="0">
                  <c:v>MAYFLOWER PCN</c:v>
                </c:pt>
                <c:pt idx="1">
                  <c:v>PATHFIELDS MEDICAL GROUP PCN</c:v>
                </c:pt>
                <c:pt idx="2">
                  <c:v>SOUND PCN</c:v>
                </c:pt>
                <c:pt idx="3">
                  <c:v>DRAKE MEDICAL ALLIANCE PCN</c:v>
                </c:pt>
                <c:pt idx="4">
                  <c:v>TORQUAY PCN</c:v>
                </c:pt>
                <c:pt idx="5">
                  <c:v>SOUTH DARTMOOR AND TOTNES PCN</c:v>
                </c:pt>
                <c:pt idx="6">
                  <c:v>EXETER WEST PCN</c:v>
                </c:pt>
                <c:pt idx="7">
                  <c:v>NEWTON WEST PCN</c:v>
                </c:pt>
                <c:pt idx="8">
                  <c:v>BAYWIDE PCN</c:v>
                </c:pt>
                <c:pt idx="9">
                  <c:v>WATERSIDE HEALTH NETWORK PCN</c:v>
                </c:pt>
                <c:pt idx="10">
                  <c:v>ICS</c:v>
                </c:pt>
                <c:pt idx="11">
                  <c:v>NEXUS (DEVON) PCN</c:v>
                </c:pt>
                <c:pt idx="12">
                  <c:v>EXETER CITY PCN</c:v>
                </c:pt>
                <c:pt idx="13">
                  <c:v>NORTH DEVON COASTAL PCN</c:v>
                </c:pt>
                <c:pt idx="14">
                  <c:v>WEB PCN</c:v>
                </c:pt>
                <c:pt idx="15">
                  <c:v>WEST DEVON PCN</c:v>
                </c:pt>
                <c:pt idx="16">
                  <c:v>THE COASTAL NETWORK PCN</c:v>
                </c:pt>
                <c:pt idx="17">
                  <c:v>MID DEVON HEALTHCARE PCN</c:v>
                </c:pt>
                <c:pt idx="18">
                  <c:v>TEMPLER CARE NETWORK PCN</c:v>
                </c:pt>
                <c:pt idx="19">
                  <c:v>BEACON MEDICAL GROUP PCN</c:v>
                </c:pt>
                <c:pt idx="20">
                  <c:v>TASC PCN</c:v>
                </c:pt>
                <c:pt idx="21">
                  <c:v>SOUTH HAMS PCN</c:v>
                </c:pt>
                <c:pt idx="22">
                  <c:v>NORTH DARTMOOR PCN</c:v>
                </c:pt>
                <c:pt idx="23">
                  <c:v>OUTER EXETER PCN</c:v>
                </c:pt>
                <c:pt idx="24">
                  <c:v>TORRIDGE PCN</c:v>
                </c:pt>
                <c:pt idx="25">
                  <c:v>BRIXHAM AND PAIGNTON PCN</c:v>
                </c:pt>
                <c:pt idx="26">
                  <c:v>MEWSTONE PCN</c:v>
                </c:pt>
                <c:pt idx="27">
                  <c:v>TIVERTON PCN</c:v>
                </c:pt>
                <c:pt idx="28">
                  <c:v>HONITON/OTTERY/SID VALLEY (HOSMS) PCN</c:v>
                </c:pt>
                <c:pt idx="29">
                  <c:v>CULM VALLEY PCN</c:v>
                </c:pt>
                <c:pt idx="30">
                  <c:v>BARNSTAPLE ALLIANCE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EE50-4179-899A-5ACC15050FE2}"/>
            </c:ext>
          </c:extLst>
        </c:ser>
        <c:dLbls>
          <c:showLegendKey val="0"/>
          <c:showVal val="0"/>
          <c:showCatName val="0"/>
          <c:showSerName val="0"/>
          <c:showPercent val="0"/>
          <c:showBubbleSize val="0"/>
        </c:dLbls>
        <c:gapWidth val="500"/>
        <c:axId val="143506048"/>
        <c:axId val="14350451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PATHFIELDS MEDICAL GROUP PCN</c:v>
                </c:pt>
                <c:pt idx="2">
                  <c:v>SOUND PCN</c:v>
                </c:pt>
                <c:pt idx="3">
                  <c:v>DRAKE MEDICAL ALLIANCE PCN</c:v>
                </c:pt>
                <c:pt idx="4">
                  <c:v>TORQUAY PCN</c:v>
                </c:pt>
                <c:pt idx="5">
                  <c:v>SOUTH DARTMOOR AND TOTNES PCN</c:v>
                </c:pt>
                <c:pt idx="6">
                  <c:v>EXETER WEST PCN</c:v>
                </c:pt>
                <c:pt idx="7">
                  <c:v>NEWTON WEST PCN</c:v>
                </c:pt>
                <c:pt idx="8">
                  <c:v>BAYWIDE PCN</c:v>
                </c:pt>
                <c:pt idx="9">
                  <c:v>WATERSIDE HEALTH NETWORK PCN</c:v>
                </c:pt>
                <c:pt idx="10">
                  <c:v>ICS</c:v>
                </c:pt>
                <c:pt idx="11">
                  <c:v>NEXUS (DEVON) PCN</c:v>
                </c:pt>
                <c:pt idx="12">
                  <c:v>EXETER CITY PCN</c:v>
                </c:pt>
                <c:pt idx="13">
                  <c:v>NORTH DEVON COASTAL PCN</c:v>
                </c:pt>
                <c:pt idx="14">
                  <c:v>WEB PCN</c:v>
                </c:pt>
                <c:pt idx="15">
                  <c:v>WEST DEVON PCN</c:v>
                </c:pt>
                <c:pt idx="16">
                  <c:v>THE COASTAL NETWORK PCN</c:v>
                </c:pt>
                <c:pt idx="17">
                  <c:v>MID DEVON HEALTHCARE PCN</c:v>
                </c:pt>
                <c:pt idx="18">
                  <c:v>TEMPLER CARE NETWORK PCN</c:v>
                </c:pt>
                <c:pt idx="19">
                  <c:v>BEACON MEDICAL GROUP PCN</c:v>
                </c:pt>
                <c:pt idx="20">
                  <c:v>TASC PCN</c:v>
                </c:pt>
                <c:pt idx="21">
                  <c:v>SOUTH HAMS PCN</c:v>
                </c:pt>
                <c:pt idx="22">
                  <c:v>NORTH DARTMOOR PCN</c:v>
                </c:pt>
                <c:pt idx="23">
                  <c:v>OUTER EXETER PCN</c:v>
                </c:pt>
                <c:pt idx="24">
                  <c:v>TORRIDGE PCN</c:v>
                </c:pt>
                <c:pt idx="25">
                  <c:v>BRIXHAM AND PAIGNTON PCN</c:v>
                </c:pt>
                <c:pt idx="26">
                  <c:v>MEWSTONE PCN</c:v>
                </c:pt>
                <c:pt idx="27">
                  <c:v>TIVERTON PCN</c:v>
                </c:pt>
                <c:pt idx="28">
                  <c:v>HONITON/OTTERY/SID VALLEY (HOSMS) PCN</c:v>
                </c:pt>
                <c:pt idx="29">
                  <c:v>CULM VALLEY PCN</c:v>
                </c:pt>
                <c:pt idx="30">
                  <c:v>BARNSTAPLE ALLIANCE PCN</c:v>
                </c:pt>
              </c:strCache>
            </c:strRef>
          </c:cat>
          <c:val>
            <c:numRef>
              <c:f>Sheet1!$B$2:$B$45</c:f>
              <c:numCache>
                <c:formatCode>0%</c:formatCode>
                <c:ptCount val="44"/>
                <c:pt idx="0">
                  <c:v>0.74</c:v>
                </c:pt>
                <c:pt idx="1">
                  <c:v>0.74</c:v>
                </c:pt>
                <c:pt idx="2">
                  <c:v>0.74</c:v>
                </c:pt>
                <c:pt idx="3">
                  <c:v>0.74</c:v>
                </c:pt>
                <c:pt idx="4">
                  <c:v>0.74</c:v>
                </c:pt>
                <c:pt idx="5">
                  <c:v>0.74</c:v>
                </c:pt>
                <c:pt idx="6">
                  <c:v>0.74</c:v>
                </c:pt>
                <c:pt idx="7">
                  <c:v>0.74</c:v>
                </c:pt>
                <c:pt idx="8">
                  <c:v>0.74</c:v>
                </c:pt>
                <c:pt idx="9">
                  <c:v>0.74</c:v>
                </c:pt>
                <c:pt idx="10">
                  <c:v>0.74</c:v>
                </c:pt>
                <c:pt idx="11">
                  <c:v>0.74</c:v>
                </c:pt>
                <c:pt idx="12">
                  <c:v>0.74</c:v>
                </c:pt>
                <c:pt idx="13">
                  <c:v>0.74</c:v>
                </c:pt>
                <c:pt idx="14">
                  <c:v>0.74</c:v>
                </c:pt>
                <c:pt idx="15">
                  <c:v>0.74</c:v>
                </c:pt>
                <c:pt idx="16">
                  <c:v>0.74</c:v>
                </c:pt>
                <c:pt idx="17">
                  <c:v>0.74</c:v>
                </c:pt>
                <c:pt idx="18">
                  <c:v>0.74</c:v>
                </c:pt>
                <c:pt idx="19">
                  <c:v>0.74</c:v>
                </c:pt>
                <c:pt idx="20">
                  <c:v>0.74</c:v>
                </c:pt>
                <c:pt idx="21">
                  <c:v>0.74</c:v>
                </c:pt>
                <c:pt idx="22">
                  <c:v>0.74</c:v>
                </c:pt>
                <c:pt idx="23">
                  <c:v>0.74</c:v>
                </c:pt>
                <c:pt idx="24">
                  <c:v>0.74</c:v>
                </c:pt>
                <c:pt idx="25">
                  <c:v>0.74</c:v>
                </c:pt>
                <c:pt idx="26">
                  <c:v>0.74</c:v>
                </c:pt>
                <c:pt idx="27">
                  <c:v>0.74</c:v>
                </c:pt>
                <c:pt idx="28">
                  <c:v>0.74</c:v>
                </c:pt>
                <c:pt idx="29">
                  <c:v>0.74</c:v>
                </c:pt>
                <c:pt idx="30">
                  <c:v>0.74</c:v>
                </c:pt>
                <c:pt idx="31">
                  <c:v>0.74</c:v>
                </c:pt>
                <c:pt idx="32">
                  <c:v>0.74</c:v>
                </c:pt>
                <c:pt idx="33">
                  <c:v>0.74</c:v>
                </c:pt>
                <c:pt idx="34">
                  <c:v>0.74</c:v>
                </c:pt>
                <c:pt idx="35">
                  <c:v>0.74</c:v>
                </c:pt>
                <c:pt idx="36">
                  <c:v>0.74</c:v>
                </c:pt>
                <c:pt idx="37">
                  <c:v>0.74</c:v>
                </c:pt>
                <c:pt idx="38">
                  <c:v>0.74</c:v>
                </c:pt>
                <c:pt idx="39">
                  <c:v>0.74</c:v>
                </c:pt>
                <c:pt idx="40">
                  <c:v>0.74</c:v>
                </c:pt>
                <c:pt idx="41">
                  <c:v>0.74</c:v>
                </c:pt>
                <c:pt idx="42">
                  <c:v>0.74</c:v>
                </c:pt>
                <c:pt idx="43">
                  <c:v>0.74</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EE50-4179-899A-5ACC15050FE2}"/>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EE50-4179-899A-5ACC15050FE2}"/>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EE50-4179-899A-5ACC15050FE2}"/>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EE50-4179-899A-5ACC15050FE2}"/>
              </c:ext>
            </c:extLst>
          </c:dPt>
          <c:cat>
            <c:strRef>
              <c:f>Sheet1!$A$2:$A$45</c:f>
              <c:strCache>
                <c:ptCount val="31"/>
                <c:pt idx="0">
                  <c:v>MAYFLOWER PCN</c:v>
                </c:pt>
                <c:pt idx="1">
                  <c:v>PATHFIELDS MEDICAL GROUP PCN</c:v>
                </c:pt>
                <c:pt idx="2">
                  <c:v>SOUND PCN</c:v>
                </c:pt>
                <c:pt idx="3">
                  <c:v>DRAKE MEDICAL ALLIANCE PCN</c:v>
                </c:pt>
                <c:pt idx="4">
                  <c:v>TORQUAY PCN</c:v>
                </c:pt>
                <c:pt idx="5">
                  <c:v>SOUTH DARTMOOR AND TOTNES PCN</c:v>
                </c:pt>
                <c:pt idx="6">
                  <c:v>EXETER WEST PCN</c:v>
                </c:pt>
                <c:pt idx="7">
                  <c:v>NEWTON WEST PCN</c:v>
                </c:pt>
                <c:pt idx="8">
                  <c:v>BAYWIDE PCN</c:v>
                </c:pt>
                <c:pt idx="9">
                  <c:v>WATERSIDE HEALTH NETWORK PCN</c:v>
                </c:pt>
                <c:pt idx="10">
                  <c:v>ICS</c:v>
                </c:pt>
                <c:pt idx="11">
                  <c:v>NEXUS (DEVON) PCN</c:v>
                </c:pt>
                <c:pt idx="12">
                  <c:v>EXETER CITY PCN</c:v>
                </c:pt>
                <c:pt idx="13">
                  <c:v>NORTH DEVON COASTAL PCN</c:v>
                </c:pt>
                <c:pt idx="14">
                  <c:v>WEB PCN</c:v>
                </c:pt>
                <c:pt idx="15">
                  <c:v>WEST DEVON PCN</c:v>
                </c:pt>
                <c:pt idx="16">
                  <c:v>THE COASTAL NETWORK PCN</c:v>
                </c:pt>
                <c:pt idx="17">
                  <c:v>MID DEVON HEALTHCARE PCN</c:v>
                </c:pt>
                <c:pt idx="18">
                  <c:v>TEMPLER CARE NETWORK PCN</c:v>
                </c:pt>
                <c:pt idx="19">
                  <c:v>BEACON MEDICAL GROUP PCN</c:v>
                </c:pt>
                <c:pt idx="20">
                  <c:v>TASC PCN</c:v>
                </c:pt>
                <c:pt idx="21">
                  <c:v>SOUTH HAMS PCN</c:v>
                </c:pt>
                <c:pt idx="22">
                  <c:v>NORTH DARTMOOR PCN</c:v>
                </c:pt>
                <c:pt idx="23">
                  <c:v>OUTER EXETER PCN</c:v>
                </c:pt>
                <c:pt idx="24">
                  <c:v>TORRIDGE PCN</c:v>
                </c:pt>
                <c:pt idx="25">
                  <c:v>BRIXHAM AND PAIGNTON PCN</c:v>
                </c:pt>
                <c:pt idx="26">
                  <c:v>MEWSTONE PCN</c:v>
                </c:pt>
                <c:pt idx="27">
                  <c:v>TIVERTON PCN</c:v>
                </c:pt>
                <c:pt idx="28">
                  <c:v>HONITON/OTTERY/SID VALLEY (HOSMS) PCN</c:v>
                </c:pt>
                <c:pt idx="29">
                  <c:v>CULM VALLEY PCN</c:v>
                </c:pt>
                <c:pt idx="30">
                  <c:v>BARNSTAPLE ALLIANCE PCN</c:v>
                </c:pt>
              </c:strCache>
            </c:strRef>
          </c:cat>
          <c:val>
            <c:numRef>
              <c:f>Sheet1!$C$2:$C$45</c:f>
              <c:numCache>
                <c:formatCode>0%</c:formatCode>
                <c:ptCount val="44"/>
                <c:pt idx="0">
                  <c:v>0.62</c:v>
                </c:pt>
                <c:pt idx="1">
                  <c:v>0.64</c:v>
                </c:pt>
                <c:pt idx="2">
                  <c:v>0.68</c:v>
                </c:pt>
                <c:pt idx="3">
                  <c:v>0.69</c:v>
                </c:pt>
                <c:pt idx="4">
                  <c:v>0.7</c:v>
                </c:pt>
                <c:pt idx="5">
                  <c:v>0.73</c:v>
                </c:pt>
                <c:pt idx="6">
                  <c:v>0.74</c:v>
                </c:pt>
                <c:pt idx="7">
                  <c:v>0.75</c:v>
                </c:pt>
                <c:pt idx="8">
                  <c:v>0.75</c:v>
                </c:pt>
                <c:pt idx="9">
                  <c:v>0.76</c:v>
                </c:pt>
                <c:pt idx="10">
                  <c:v>-10</c:v>
                </c:pt>
                <c:pt idx="11">
                  <c:v>0.77</c:v>
                </c:pt>
                <c:pt idx="12">
                  <c:v>0.77</c:v>
                </c:pt>
                <c:pt idx="13">
                  <c:v>0.78</c:v>
                </c:pt>
                <c:pt idx="14">
                  <c:v>0.78</c:v>
                </c:pt>
                <c:pt idx="15">
                  <c:v>0.78</c:v>
                </c:pt>
                <c:pt idx="16">
                  <c:v>0.78</c:v>
                </c:pt>
                <c:pt idx="17">
                  <c:v>0.79</c:v>
                </c:pt>
                <c:pt idx="18">
                  <c:v>0.79</c:v>
                </c:pt>
                <c:pt idx="19">
                  <c:v>0.79</c:v>
                </c:pt>
                <c:pt idx="20">
                  <c:v>0.79</c:v>
                </c:pt>
                <c:pt idx="21">
                  <c:v>0.8</c:v>
                </c:pt>
                <c:pt idx="22">
                  <c:v>0.8</c:v>
                </c:pt>
                <c:pt idx="23">
                  <c:v>0.82</c:v>
                </c:pt>
                <c:pt idx="24">
                  <c:v>0.82</c:v>
                </c:pt>
                <c:pt idx="25">
                  <c:v>0.82</c:v>
                </c:pt>
                <c:pt idx="26">
                  <c:v>0.83</c:v>
                </c:pt>
                <c:pt idx="27">
                  <c:v>0.83</c:v>
                </c:pt>
                <c:pt idx="28">
                  <c:v>0.83</c:v>
                </c:pt>
                <c:pt idx="29">
                  <c:v>0.84</c:v>
                </c:pt>
                <c:pt idx="30">
                  <c:v>0.85</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EE50-4179-899A-5ACC15050FE2}"/>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0.77</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EE50-4179-899A-5ACC15050FE2}"/>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EE50-4179-899A-5ACC15050FE2}"/>
            </c:ext>
          </c:extLst>
        </c:ser>
        <c:dLbls>
          <c:showLegendKey val="0"/>
          <c:showVal val="0"/>
          <c:showCatName val="0"/>
          <c:showSerName val="0"/>
          <c:showPercent val="0"/>
          <c:showBubbleSize val="0"/>
        </c:dLbls>
        <c:marker val="1"/>
        <c:smooth val="0"/>
        <c:axId val="143492224"/>
        <c:axId val="143494528"/>
      </c:lineChart>
      <c:catAx>
        <c:axId val="143492224"/>
        <c:scaling>
          <c:orientation val="minMax"/>
        </c:scaling>
        <c:delete val="0"/>
        <c:axPos val="b"/>
        <c:numFmt formatCode="General" sourceLinked="0"/>
        <c:majorTickMark val="out"/>
        <c:minorTickMark val="none"/>
        <c:tickLblPos val="nextTo"/>
        <c:txPr>
          <a:bodyPr rot="-5400000" vert="horz"/>
          <a:lstStyle/>
          <a:p>
            <a:pPr>
              <a:defRPr sz="700"/>
            </a:pPr>
            <a:endParaRPr lang="en-US"/>
          </a:p>
        </c:txPr>
        <c:crossAx val="143494528"/>
        <c:crosses val="autoZero"/>
        <c:auto val="1"/>
        <c:lblAlgn val="ctr"/>
        <c:lblOffset val="100"/>
        <c:noMultiLvlLbl val="0"/>
      </c:catAx>
      <c:valAx>
        <c:axId val="143494528"/>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3492224"/>
        <c:crosses val="autoZero"/>
        <c:crossBetween val="between"/>
      </c:valAx>
      <c:valAx>
        <c:axId val="143504512"/>
        <c:scaling>
          <c:orientation val="minMax"/>
          <c:max val="1"/>
          <c:min val="0"/>
        </c:scaling>
        <c:delete val="0"/>
        <c:axPos val="r"/>
        <c:numFmt formatCode="0%" sourceLinked="1"/>
        <c:majorTickMark val="none"/>
        <c:minorTickMark val="none"/>
        <c:tickLblPos val="none"/>
        <c:spPr>
          <a:ln>
            <a:noFill/>
          </a:ln>
        </c:spPr>
        <c:crossAx val="143506048"/>
        <c:crosses val="max"/>
        <c:crossBetween val="between"/>
      </c:valAx>
      <c:catAx>
        <c:axId val="143506048"/>
        <c:scaling>
          <c:orientation val="minMax"/>
        </c:scaling>
        <c:delete val="1"/>
        <c:axPos val="b"/>
        <c:numFmt formatCode="General" sourceLinked="1"/>
        <c:majorTickMark val="out"/>
        <c:minorTickMark val="none"/>
        <c:tickLblPos val="nextTo"/>
        <c:crossAx val="14350451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540-454A-BE3C-4E20C8BBE9AC}"/>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2088308422218314E-2"/>
          <c:y val="0.13098368407703062"/>
          <c:w val="0.42411760157374057"/>
          <c:h val="0.58723971444266998"/>
        </c:manualLayout>
      </c:layout>
      <c:doughnutChart>
        <c:varyColors val="1"/>
        <c:ser>
          <c:idx val="0"/>
          <c:order val="0"/>
          <c:tx>
            <c:strRef>
              <c:f>Sheet1!$B$1</c:f>
              <c:strCache>
                <c:ptCount val="1"/>
                <c:pt idx="0">
                  <c:v>Sales</c:v>
                </c:pt>
              </c:strCache>
            </c:strRef>
          </c:tx>
          <c:spPr>
            <a:ln w="19050">
              <a:solidFill>
                <a:schemeClr val="bg1"/>
              </a:solidFill>
            </a:ln>
          </c:spPr>
          <c:dPt>
            <c:idx val="0"/>
            <c:bubble3D val="0"/>
            <c:spPr>
              <a:solidFill>
                <a:srgbClr val="51BF70"/>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8924-4199-95DB-7F271DDAD792}"/>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8924-4199-95DB-7F271DDAD792}"/>
              </c:ext>
            </c:extLst>
          </c:dPt>
          <c:dPt>
            <c:idx val="2"/>
            <c:bubble3D val="0"/>
            <c:spPr>
              <a:solidFill>
                <a:srgbClr val="FFFFFF">
                  <a:lumMod val="7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8924-4199-95DB-7F271DDAD792}"/>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8924-4199-95DB-7F271DDAD792}"/>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8924-4199-95DB-7F271DDAD792}"/>
              </c:ext>
            </c:extLst>
          </c:dPt>
          <c:dPt>
            <c:idx val="5"/>
            <c:bubble3D val="0"/>
            <c:spPr>
              <a:solidFill>
                <a:srgbClr val="FFFFFF">
                  <a:lumMod val="65000"/>
                </a:srgbClr>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8924-4199-95DB-7F271DDAD792}"/>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satisfied</c:v>
                </c:pt>
                <c:pt idx="1">
                  <c:v>Fairly satisfied</c:v>
                </c:pt>
                <c:pt idx="2">
                  <c:v>Neither satisfied nor dissatisfied</c:v>
                </c:pt>
                <c:pt idx="3">
                  <c:v>Fairly dissatisfied</c:v>
                </c:pt>
                <c:pt idx="4">
                  <c:v>Very dissatisfied</c:v>
                </c:pt>
              </c:strCache>
            </c:strRef>
          </c:cat>
          <c:val>
            <c:numRef>
              <c:f>Sheet1!$B$2:$B$6</c:f>
              <c:numCache>
                <c:formatCode>General</c:formatCode>
                <c:ptCount val="5"/>
                <c:pt idx="0">
                  <c:v>32</c:v>
                </c:pt>
                <c:pt idx="1">
                  <c:v>40</c:v>
                </c:pt>
                <c:pt idx="2">
                  <c:v>19</c:v>
                </c:pt>
                <c:pt idx="3">
                  <c:v>5</c:v>
                </c:pt>
                <c:pt idx="4">
                  <c:v>3</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8924-4199-95DB-7F271DDAD792}"/>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3968677997181332"/>
          <c:y val="0.13893197683829761"/>
          <c:w val="0.35117192857780655"/>
          <c:h val="0.62525252653998165"/>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5110-4777-A6C5-B1FA89743DEB}"/>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rgbClr val="75838F"/>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165-4368-B411-43C5EE61AD40}"/>
              </c:ext>
            </c:extLst>
          </c:dPt>
          <c:dPt>
            <c:idx val="1"/>
            <c:bubble3D val="0"/>
            <c:spPr>
              <a:solidFill>
                <a:srgbClr val="BCC3C8"/>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165-4368-B411-43C5EE61AD40}"/>
              </c:ext>
            </c:extLst>
          </c:dPt>
          <c:cat>
            <c:strRef>
              <c:f>Sheet1!$A$2:$A$3</c:f>
              <c:strCache>
                <c:ptCount val="2"/>
                <c:pt idx="0">
                  <c:v>1st Qtr</c:v>
                </c:pt>
                <c:pt idx="1">
                  <c:v>2nd Qtr</c:v>
                </c:pt>
              </c:strCache>
            </c:strRef>
          </c:cat>
          <c:val>
            <c:numRef>
              <c:f>Sheet1!$B$2:$B$3</c:f>
              <c:numCache>
                <c:formatCode>General</c:formatCode>
                <c:ptCount val="2"/>
                <c:pt idx="0">
                  <c:v>43</c:v>
                </c:pt>
                <c:pt idx="1">
                  <c:v>57</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165-4368-B411-43C5EE61AD40}"/>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8796296296296298E-2"/>
          <c:y val="4.3889608459808604E-2"/>
          <c:w val="0.91662962962962968"/>
          <c:h val="0.97217621391717024"/>
        </c:manualLayout>
      </c:layout>
      <c:doughnutChart>
        <c:varyColors val="1"/>
        <c:ser>
          <c:idx val="0"/>
          <c:order val="0"/>
          <c:tx>
            <c:strRef>
              <c:f>Sheet1!$B$1</c:f>
              <c:strCache>
                <c:ptCount val="1"/>
                <c:pt idx="0">
                  <c:v>Sales</c:v>
                </c:pt>
              </c:strCache>
            </c:strRef>
          </c:tx>
          <c:dPt>
            <c:idx val="0"/>
            <c:bubble3D val="0"/>
            <c:spPr>
              <a:solidFill>
                <a:schemeClr val="tx2">
                  <a:lumMod val="75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4B16-4A68-85D0-2CC0D8F1FA2E}"/>
              </c:ext>
            </c:extLst>
          </c:dPt>
          <c:dPt>
            <c:idx val="1"/>
            <c:bubble3D val="0"/>
            <c:spPr>
              <a:solidFill>
                <a:schemeClr val="tx2">
                  <a:lumMod val="60000"/>
                  <a:lumOff val="40000"/>
                </a:schemeClr>
              </a:solidFill>
            </c:spPr>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4B16-4A68-85D0-2CC0D8F1FA2E}"/>
              </c:ext>
            </c:extLst>
          </c:dPt>
          <c:cat>
            <c:strRef>
              <c:f>Sheet1!$A$2:$A$3</c:f>
              <c:strCache>
                <c:ptCount val="2"/>
                <c:pt idx="0">
                  <c:v>1st Qtr</c:v>
                </c:pt>
                <c:pt idx="1">
                  <c:v>2nd Qtr</c:v>
                </c:pt>
              </c:strCache>
            </c:strRef>
          </c:cat>
          <c:val>
            <c:numRef>
              <c:f>Sheet1!$B$2:$B$3</c:f>
              <c:numCache>
                <c:formatCode>General</c:formatCode>
                <c:ptCount val="2"/>
                <c:pt idx="0">
                  <c:v>85</c:v>
                </c:pt>
                <c:pt idx="1">
                  <c:v>15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4B16-4A68-85D0-2CC0D8F1FA2E}"/>
            </c:ext>
          </c:extLst>
        </c:ser>
        <c:dLbls>
          <c:showLegendKey val="0"/>
          <c:showVal val="0"/>
          <c:showCatName val="0"/>
          <c:showSerName val="0"/>
          <c:showPercent val="0"/>
          <c:showBubbleSize val="0"/>
          <c:showLeaderLines val="1"/>
        </c:dLbls>
        <c:firstSliceAng val="0"/>
        <c:holeSize val="82"/>
      </c:doughnutChart>
    </c:plotArea>
    <c:plotVisOnly val="1"/>
    <c:dispBlanksAs val="gap"/>
    <c:showDLblsOverMax val="0"/>
  </c:chart>
  <c:txPr>
    <a:bodyPr/>
    <a:lstStyle/>
    <a:p>
      <a:pPr>
        <a:defRPr sz="1800"/>
      </a:pPr>
      <a:endParaRPr lang="en-US"/>
    </a:p>
  </c:txPr>
  <c:externalData r:id="rId1">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CA28-4A0C-9F49-661BA294619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EA1-4006-A3C1-4D22CC05F55D}"/>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4CC-4F10-87A1-4F78DD2574AE}"/>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Satisfied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0B06-4B7C-AEAC-C9DF3CEBDCB8}"/>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0B06-4B7C-AEAC-C9DF3CEBDCB8}"/>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0B06-4B7C-AEAC-C9DF3CEBDCB8}"/>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0B06-4B7C-AEAC-C9DF3CEBDCB8}"/>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0B06-4B7C-AEAC-C9DF3CEBDCB8}"/>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0B06-4B7C-AEAC-C9DF3CEBDCB8}"/>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72</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0B06-4B7C-AEAC-C9DF3CEBDCB8}"/>
            </c:ext>
          </c:extLst>
        </c:ser>
        <c:ser>
          <c:idx val="1"/>
          <c:order val="1"/>
          <c:tx>
            <c:strRef>
              <c:f>Sheet1!$C$1</c:f>
              <c:strCache>
                <c:ptCount val="1"/>
                <c:pt idx="0">
                  <c:v>% Dissatisfied</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0B06-4B7C-AEAC-C9DF3CEBDCB8}"/>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0B06-4B7C-AEAC-C9DF3CEBDCB8}"/>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0B06-4B7C-AEAC-C9DF3CEBDCB8}"/>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0B06-4B7C-AEAC-C9DF3CEBDCB8}"/>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0B06-4B7C-AEAC-C9DF3CEBDCB8}"/>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0B06-4B7C-AEAC-C9DF3CEBDCB8}"/>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0B06-4B7C-AEAC-C9DF3CEBDCB8}"/>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076992"/>
        <c:axId val="145078528"/>
      </c:lineChart>
      <c:catAx>
        <c:axId val="145076992"/>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078528"/>
        <c:crosses val="autoZero"/>
        <c:auto val="1"/>
        <c:lblAlgn val="ctr"/>
        <c:lblOffset val="100"/>
        <c:noMultiLvlLbl val="0"/>
      </c:catAx>
      <c:valAx>
        <c:axId val="145078528"/>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076992"/>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4.9034767281247352E-2"/>
          <c:y val="3.4972597705477157E-2"/>
          <c:w val="0.93648715648510028"/>
          <c:h val="0.52887329655661353"/>
        </c:manualLayout>
      </c:layout>
      <c:barChart>
        <c:barDir val="col"/>
        <c:grouping val="clustered"/>
        <c:varyColors val="0"/>
        <c:ser>
          <c:idx val="2"/>
          <c:order val="2"/>
          <c:tx>
            <c:strRef>
              <c:f>Sheet1!$D$1</c:f>
              <c:strCache>
                <c:ptCount val="1"/>
                <c:pt idx="0">
                  <c:v>Leave alone!!</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TORQUAY PCN</c:v>
                </c:pt>
                <c:pt idx="4">
                  <c:v>DRAKE MEDICAL ALLIANCE PCN</c:v>
                </c:pt>
                <c:pt idx="5">
                  <c:v>SOUND PCN</c:v>
                </c:pt>
                <c:pt idx="6">
                  <c:v>HONITON/OTTERY/SID VALLEY (HOSMS) PCN</c:v>
                </c:pt>
                <c:pt idx="7">
                  <c:v>NORTH DARTMOOR PCN</c:v>
                </c:pt>
                <c:pt idx="8">
                  <c:v>NEWTON WEST PCN</c:v>
                </c:pt>
                <c:pt idx="9">
                  <c:v>TIVERTON PCN</c:v>
                </c:pt>
                <c:pt idx="10">
                  <c:v>ICS</c:v>
                </c:pt>
                <c:pt idx="11">
                  <c:v>TEMPLER CARE NETWORK PCN</c:v>
                </c:pt>
                <c:pt idx="12">
                  <c:v>EXETER WEST PCN</c:v>
                </c:pt>
                <c:pt idx="13">
                  <c:v>OUTER EXETER PCN</c:v>
                </c:pt>
                <c:pt idx="14">
                  <c:v>CULM VALLEY PCN</c:v>
                </c:pt>
                <c:pt idx="15">
                  <c:v>MEWSTONE PCN</c:v>
                </c:pt>
                <c:pt idx="16">
                  <c:v>WATERSIDE HEALTH NETWORK PCN</c:v>
                </c:pt>
                <c:pt idx="17">
                  <c:v>NORTH DEVON COASTAL PCN</c:v>
                </c:pt>
                <c:pt idx="18">
                  <c:v>WEB PCN</c:v>
                </c:pt>
                <c:pt idx="19">
                  <c:v>THE COASTAL NETWORK PCN</c:v>
                </c:pt>
                <c:pt idx="20">
                  <c:v>SOUTH HAMS PCN</c:v>
                </c:pt>
                <c:pt idx="21">
                  <c:v>BRIXHAM AND PAIGNTON PCN</c:v>
                </c:pt>
                <c:pt idx="22">
                  <c:v>EXETER CITY PCN</c:v>
                </c:pt>
                <c:pt idx="23">
                  <c:v>BARNSTAPLE ALLIANCE PCN</c:v>
                </c:pt>
                <c:pt idx="24">
                  <c:v>MID DEVON HEALTHCARE PCN</c:v>
                </c:pt>
                <c:pt idx="25">
                  <c:v>BAYWIDE PCN</c:v>
                </c:pt>
                <c:pt idx="26">
                  <c:v>TORRIDGE PCN</c:v>
                </c:pt>
                <c:pt idx="27">
                  <c:v>NEXUS (DEVON) PCN</c:v>
                </c:pt>
                <c:pt idx="28">
                  <c:v>WEST DEVON PCN</c:v>
                </c:pt>
                <c:pt idx="29">
                  <c:v>TASC PCN</c:v>
                </c:pt>
                <c:pt idx="30">
                  <c:v>SOUTH DARTMOOR AND TOTNES PCN</c:v>
                </c:pt>
              </c:strCache>
            </c:strRef>
          </c:cat>
          <c:val>
            <c:numRef>
              <c:f>Sheet1!$D$2:$D$45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AAF7-4CCA-8C7F-315BE54A2593}"/>
            </c:ext>
          </c:extLst>
        </c:ser>
        <c:ser>
          <c:idx val="3"/>
          <c:order val="3"/>
          <c:tx>
            <c:strRef>
              <c:f>Sheet1!$E$1</c:f>
              <c:strCache>
                <c:ptCount val="1"/>
                <c:pt idx="0">
                  <c:v>Column1</c:v>
                </c:pt>
              </c:strCache>
            </c:strRef>
          </c:tx>
          <c:invertIfNegative val="0"/>
          <c:cat>
            <c:strRef>
              <c:f>Sheet1!$A$2:$A$45</c:f>
              <c:strCache>
                <c:ptCount val="31"/>
                <c:pt idx="0">
                  <c:v>MAYFLOWER PCN</c:v>
                </c:pt>
                <c:pt idx="1">
                  <c:v>PATHFIELDS MEDICAL GROUP PCN</c:v>
                </c:pt>
                <c:pt idx="2">
                  <c:v>BEACON MEDICAL GROUP PCN</c:v>
                </c:pt>
                <c:pt idx="3">
                  <c:v>TORQUAY PCN</c:v>
                </c:pt>
                <c:pt idx="4">
                  <c:v>DRAKE MEDICAL ALLIANCE PCN</c:v>
                </c:pt>
                <c:pt idx="5">
                  <c:v>SOUND PCN</c:v>
                </c:pt>
                <c:pt idx="6">
                  <c:v>HONITON/OTTERY/SID VALLEY (HOSMS) PCN</c:v>
                </c:pt>
                <c:pt idx="7">
                  <c:v>NORTH DARTMOOR PCN</c:v>
                </c:pt>
                <c:pt idx="8">
                  <c:v>NEWTON WEST PCN</c:v>
                </c:pt>
                <c:pt idx="9">
                  <c:v>TIVERTON PCN</c:v>
                </c:pt>
                <c:pt idx="10">
                  <c:v>ICS</c:v>
                </c:pt>
                <c:pt idx="11">
                  <c:v>TEMPLER CARE NETWORK PCN</c:v>
                </c:pt>
                <c:pt idx="12">
                  <c:v>EXETER WEST PCN</c:v>
                </c:pt>
                <c:pt idx="13">
                  <c:v>OUTER EXETER PCN</c:v>
                </c:pt>
                <c:pt idx="14">
                  <c:v>CULM VALLEY PCN</c:v>
                </c:pt>
                <c:pt idx="15">
                  <c:v>MEWSTONE PCN</c:v>
                </c:pt>
                <c:pt idx="16">
                  <c:v>WATERSIDE HEALTH NETWORK PCN</c:v>
                </c:pt>
                <c:pt idx="17">
                  <c:v>NORTH DEVON COASTAL PCN</c:v>
                </c:pt>
                <c:pt idx="18">
                  <c:v>WEB PCN</c:v>
                </c:pt>
                <c:pt idx="19">
                  <c:v>THE COASTAL NETWORK PCN</c:v>
                </c:pt>
                <c:pt idx="20">
                  <c:v>SOUTH HAMS PCN</c:v>
                </c:pt>
                <c:pt idx="21">
                  <c:v>BRIXHAM AND PAIGNTON PCN</c:v>
                </c:pt>
                <c:pt idx="22">
                  <c:v>EXETER CITY PCN</c:v>
                </c:pt>
                <c:pt idx="23">
                  <c:v>BARNSTAPLE ALLIANCE PCN</c:v>
                </c:pt>
                <c:pt idx="24">
                  <c:v>MID DEVON HEALTHCARE PCN</c:v>
                </c:pt>
                <c:pt idx="25">
                  <c:v>BAYWIDE PCN</c:v>
                </c:pt>
                <c:pt idx="26">
                  <c:v>TORRIDGE PCN</c:v>
                </c:pt>
                <c:pt idx="27">
                  <c:v>NEXUS (DEVON) PCN</c:v>
                </c:pt>
                <c:pt idx="28">
                  <c:v>WEST DEVON PCN</c:v>
                </c:pt>
                <c:pt idx="29">
                  <c:v>TASC PCN</c:v>
                </c:pt>
                <c:pt idx="30">
                  <c:v>SOUTH DARTMOOR AND TOTNES PCN</c:v>
                </c:pt>
              </c:strCache>
            </c:strRef>
          </c:cat>
          <c:val>
            <c:numRef>
              <c:f>Sheet1!$E$2:$E$45</c:f>
              <c:numCache>
                <c:formatCode>0%</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1-AAF7-4CCA-8C7F-315BE54A2593}"/>
            </c:ext>
          </c:extLst>
        </c:ser>
        <c:ser>
          <c:idx val="4"/>
          <c:order val="4"/>
          <c:tx>
            <c:strRef>
              <c:f>Sheet1!$F$1</c:f>
              <c:strCache>
                <c:ptCount val="1"/>
                <c:pt idx="0">
                  <c:v>Column2</c:v>
                </c:pt>
              </c:strCache>
            </c:strRef>
          </c:tx>
          <c:spPr>
            <a:solidFill>
              <a:schemeClr val="bg2">
                <a:lumMod val="10000"/>
                <a:lumOff val="90000"/>
              </a:schemeClr>
            </a:solidFill>
          </c:spPr>
          <c:invertIfNegative val="0"/>
          <c:cat>
            <c:strRef>
              <c:f>Sheet1!$A$2:$A$45</c:f>
              <c:strCache>
                <c:ptCount val="31"/>
                <c:pt idx="0">
                  <c:v>MAYFLOWER PCN</c:v>
                </c:pt>
                <c:pt idx="1">
                  <c:v>PATHFIELDS MEDICAL GROUP PCN</c:v>
                </c:pt>
                <c:pt idx="2">
                  <c:v>BEACON MEDICAL GROUP PCN</c:v>
                </c:pt>
                <c:pt idx="3">
                  <c:v>TORQUAY PCN</c:v>
                </c:pt>
                <c:pt idx="4">
                  <c:v>DRAKE MEDICAL ALLIANCE PCN</c:v>
                </c:pt>
                <c:pt idx="5">
                  <c:v>SOUND PCN</c:v>
                </c:pt>
                <c:pt idx="6">
                  <c:v>HONITON/OTTERY/SID VALLEY (HOSMS) PCN</c:v>
                </c:pt>
                <c:pt idx="7">
                  <c:v>NORTH DARTMOOR PCN</c:v>
                </c:pt>
                <c:pt idx="8">
                  <c:v>NEWTON WEST PCN</c:v>
                </c:pt>
                <c:pt idx="9">
                  <c:v>TIVERTON PCN</c:v>
                </c:pt>
                <c:pt idx="10">
                  <c:v>ICS</c:v>
                </c:pt>
                <c:pt idx="11">
                  <c:v>TEMPLER CARE NETWORK PCN</c:v>
                </c:pt>
                <c:pt idx="12">
                  <c:v>EXETER WEST PCN</c:v>
                </c:pt>
                <c:pt idx="13">
                  <c:v>OUTER EXETER PCN</c:v>
                </c:pt>
                <c:pt idx="14">
                  <c:v>CULM VALLEY PCN</c:v>
                </c:pt>
                <c:pt idx="15">
                  <c:v>MEWSTONE PCN</c:v>
                </c:pt>
                <c:pt idx="16">
                  <c:v>WATERSIDE HEALTH NETWORK PCN</c:v>
                </c:pt>
                <c:pt idx="17">
                  <c:v>NORTH DEVON COASTAL PCN</c:v>
                </c:pt>
                <c:pt idx="18">
                  <c:v>WEB PCN</c:v>
                </c:pt>
                <c:pt idx="19">
                  <c:v>THE COASTAL NETWORK PCN</c:v>
                </c:pt>
                <c:pt idx="20">
                  <c:v>SOUTH HAMS PCN</c:v>
                </c:pt>
                <c:pt idx="21">
                  <c:v>BRIXHAM AND PAIGNTON PCN</c:v>
                </c:pt>
                <c:pt idx="22">
                  <c:v>EXETER CITY PCN</c:v>
                </c:pt>
                <c:pt idx="23">
                  <c:v>BARNSTAPLE ALLIANCE PCN</c:v>
                </c:pt>
                <c:pt idx="24">
                  <c:v>MID DEVON HEALTHCARE PCN</c:v>
                </c:pt>
                <c:pt idx="25">
                  <c:v>BAYWIDE PCN</c:v>
                </c:pt>
                <c:pt idx="26">
                  <c:v>TORRIDGE PCN</c:v>
                </c:pt>
                <c:pt idx="27">
                  <c:v>NEXUS (DEVON) PCN</c:v>
                </c:pt>
                <c:pt idx="28">
                  <c:v>WEST DEVON PCN</c:v>
                </c:pt>
                <c:pt idx="29">
                  <c:v>TASC PCN</c:v>
                </c:pt>
                <c:pt idx="30">
                  <c:v>SOUTH DARTMOOR AND TOTNES PCN</c:v>
                </c:pt>
              </c:strCache>
            </c:strRef>
          </c:cat>
          <c:val>
            <c:numRef>
              <c:f>Sheet1!$F$2:$F$45</c:f>
              <c:numCache>
                <c:formatCode>General</c:formatCode>
                <c:ptCount val="44"/>
                <c:pt idx="0">
                  <c:v>0.43</c:v>
                </c:pt>
                <c:pt idx="1">
                  <c:v>0.48</c:v>
                </c:pt>
                <c:pt idx="2">
                  <c:v>0.57999999999999996</c:v>
                </c:pt>
                <c:pt idx="3">
                  <c:v>0.64</c:v>
                </c:pt>
                <c:pt idx="4">
                  <c:v>0.66</c:v>
                </c:pt>
                <c:pt idx="5">
                  <c:v>0.67</c:v>
                </c:pt>
                <c:pt idx="6">
                  <c:v>0.67</c:v>
                </c:pt>
                <c:pt idx="7">
                  <c:v>0.68</c:v>
                </c:pt>
                <c:pt idx="8">
                  <c:v>0.69</c:v>
                </c:pt>
                <c:pt idx="9">
                  <c:v>0.7</c:v>
                </c:pt>
                <c:pt idx="10">
                  <c:v>0.72</c:v>
                </c:pt>
                <c:pt idx="11">
                  <c:v>0.72</c:v>
                </c:pt>
                <c:pt idx="12">
                  <c:v>0.72</c:v>
                </c:pt>
                <c:pt idx="13">
                  <c:v>0.73</c:v>
                </c:pt>
                <c:pt idx="14">
                  <c:v>0.73</c:v>
                </c:pt>
                <c:pt idx="15">
                  <c:v>0.73</c:v>
                </c:pt>
                <c:pt idx="16">
                  <c:v>0.73</c:v>
                </c:pt>
                <c:pt idx="17">
                  <c:v>0.74</c:v>
                </c:pt>
                <c:pt idx="18">
                  <c:v>0.74</c:v>
                </c:pt>
                <c:pt idx="19">
                  <c:v>0.75</c:v>
                </c:pt>
                <c:pt idx="20">
                  <c:v>0.75</c:v>
                </c:pt>
                <c:pt idx="21">
                  <c:v>0.75</c:v>
                </c:pt>
                <c:pt idx="22">
                  <c:v>0.76</c:v>
                </c:pt>
                <c:pt idx="23">
                  <c:v>0.77</c:v>
                </c:pt>
                <c:pt idx="24">
                  <c:v>0.79</c:v>
                </c:pt>
                <c:pt idx="25">
                  <c:v>0.79</c:v>
                </c:pt>
                <c:pt idx="26">
                  <c:v>0.79</c:v>
                </c:pt>
                <c:pt idx="27">
                  <c:v>0.81</c:v>
                </c:pt>
                <c:pt idx="28">
                  <c:v>0.81</c:v>
                </c:pt>
                <c:pt idx="29">
                  <c:v>0.81</c:v>
                </c:pt>
                <c:pt idx="30">
                  <c:v>0.85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2-AAF7-4CCA-8C7F-315BE54A2593}"/>
            </c:ext>
          </c:extLst>
        </c:ser>
        <c:ser>
          <c:idx val="5"/>
          <c:order val="5"/>
          <c:tx>
            <c:strRef>
              <c:f>Sheet1!$G$1</c:f>
              <c:strCache>
                <c:ptCount val="1"/>
                <c:pt idx="0">
                  <c:v>Column3</c:v>
                </c:pt>
              </c:strCache>
            </c:strRef>
          </c:tx>
          <c:invertIfNegative val="0"/>
          <c:cat>
            <c:strRef>
              <c:f>Sheet1!$A$2:$A$45</c:f>
              <c:strCache>
                <c:ptCount val="31"/>
                <c:pt idx="0">
                  <c:v>MAYFLOWER PCN</c:v>
                </c:pt>
                <c:pt idx="1">
                  <c:v>PATHFIELDS MEDICAL GROUP PCN</c:v>
                </c:pt>
                <c:pt idx="2">
                  <c:v>BEACON MEDICAL GROUP PCN</c:v>
                </c:pt>
                <c:pt idx="3">
                  <c:v>TORQUAY PCN</c:v>
                </c:pt>
                <c:pt idx="4">
                  <c:v>DRAKE MEDICAL ALLIANCE PCN</c:v>
                </c:pt>
                <c:pt idx="5">
                  <c:v>SOUND PCN</c:v>
                </c:pt>
                <c:pt idx="6">
                  <c:v>HONITON/OTTERY/SID VALLEY (HOSMS) PCN</c:v>
                </c:pt>
                <c:pt idx="7">
                  <c:v>NORTH DARTMOOR PCN</c:v>
                </c:pt>
                <c:pt idx="8">
                  <c:v>NEWTON WEST PCN</c:v>
                </c:pt>
                <c:pt idx="9">
                  <c:v>TIVERTON PCN</c:v>
                </c:pt>
                <c:pt idx="10">
                  <c:v>ICS</c:v>
                </c:pt>
                <c:pt idx="11">
                  <c:v>TEMPLER CARE NETWORK PCN</c:v>
                </c:pt>
                <c:pt idx="12">
                  <c:v>EXETER WEST PCN</c:v>
                </c:pt>
                <c:pt idx="13">
                  <c:v>OUTER EXETER PCN</c:v>
                </c:pt>
                <c:pt idx="14">
                  <c:v>CULM VALLEY PCN</c:v>
                </c:pt>
                <c:pt idx="15">
                  <c:v>MEWSTONE PCN</c:v>
                </c:pt>
                <c:pt idx="16">
                  <c:v>WATERSIDE HEALTH NETWORK PCN</c:v>
                </c:pt>
                <c:pt idx="17">
                  <c:v>NORTH DEVON COASTAL PCN</c:v>
                </c:pt>
                <c:pt idx="18">
                  <c:v>WEB PCN</c:v>
                </c:pt>
                <c:pt idx="19">
                  <c:v>THE COASTAL NETWORK PCN</c:v>
                </c:pt>
                <c:pt idx="20">
                  <c:v>SOUTH HAMS PCN</c:v>
                </c:pt>
                <c:pt idx="21">
                  <c:v>BRIXHAM AND PAIGNTON PCN</c:v>
                </c:pt>
                <c:pt idx="22">
                  <c:v>EXETER CITY PCN</c:v>
                </c:pt>
                <c:pt idx="23">
                  <c:v>BARNSTAPLE ALLIANCE PCN</c:v>
                </c:pt>
                <c:pt idx="24">
                  <c:v>MID DEVON HEALTHCARE PCN</c:v>
                </c:pt>
                <c:pt idx="25">
                  <c:v>BAYWIDE PCN</c:v>
                </c:pt>
                <c:pt idx="26">
                  <c:v>TORRIDGE PCN</c:v>
                </c:pt>
                <c:pt idx="27">
                  <c:v>NEXUS (DEVON) PCN</c:v>
                </c:pt>
                <c:pt idx="28">
                  <c:v>WEST DEVON PCN</c:v>
                </c:pt>
                <c:pt idx="29">
                  <c:v>TASC PCN</c:v>
                </c:pt>
                <c:pt idx="30">
                  <c:v>SOUTH DARTMOOR AND TOTNES PCN</c:v>
                </c:pt>
              </c:strCache>
            </c:strRef>
          </c:cat>
          <c:val>
            <c:numRef>
              <c:f>Sheet1!$G$2:$G$45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3-AAF7-4CCA-8C7F-315BE54A2593}"/>
            </c:ext>
          </c:extLst>
        </c:ser>
        <c:ser>
          <c:idx val="6"/>
          <c:order val="6"/>
          <c:tx>
            <c:strRef>
              <c:f>Sheet1!$H$1</c:f>
              <c:strCache>
                <c:ptCount val="1"/>
                <c:pt idx="0">
                  <c:v>Column4</c:v>
                </c:pt>
              </c:strCache>
            </c:strRef>
          </c:tx>
          <c:invertIfNegative val="0"/>
          <c:cat>
            <c:strRef>
              <c:f>Sheet1!$A$2:$A$45</c:f>
              <c:strCache>
                <c:ptCount val="31"/>
                <c:pt idx="0">
                  <c:v>MAYFLOWER PCN</c:v>
                </c:pt>
                <c:pt idx="1">
                  <c:v>PATHFIELDS MEDICAL GROUP PCN</c:v>
                </c:pt>
                <c:pt idx="2">
                  <c:v>BEACON MEDICAL GROUP PCN</c:v>
                </c:pt>
                <c:pt idx="3">
                  <c:v>TORQUAY PCN</c:v>
                </c:pt>
                <c:pt idx="4">
                  <c:v>DRAKE MEDICAL ALLIANCE PCN</c:v>
                </c:pt>
                <c:pt idx="5">
                  <c:v>SOUND PCN</c:v>
                </c:pt>
                <c:pt idx="6">
                  <c:v>HONITON/OTTERY/SID VALLEY (HOSMS) PCN</c:v>
                </c:pt>
                <c:pt idx="7">
                  <c:v>NORTH DARTMOOR PCN</c:v>
                </c:pt>
                <c:pt idx="8">
                  <c:v>NEWTON WEST PCN</c:v>
                </c:pt>
                <c:pt idx="9">
                  <c:v>TIVERTON PCN</c:v>
                </c:pt>
                <c:pt idx="10">
                  <c:v>ICS</c:v>
                </c:pt>
                <c:pt idx="11">
                  <c:v>TEMPLER CARE NETWORK PCN</c:v>
                </c:pt>
                <c:pt idx="12">
                  <c:v>EXETER WEST PCN</c:v>
                </c:pt>
                <c:pt idx="13">
                  <c:v>OUTER EXETER PCN</c:v>
                </c:pt>
                <c:pt idx="14">
                  <c:v>CULM VALLEY PCN</c:v>
                </c:pt>
                <c:pt idx="15">
                  <c:v>MEWSTONE PCN</c:v>
                </c:pt>
                <c:pt idx="16">
                  <c:v>WATERSIDE HEALTH NETWORK PCN</c:v>
                </c:pt>
                <c:pt idx="17">
                  <c:v>NORTH DEVON COASTAL PCN</c:v>
                </c:pt>
                <c:pt idx="18">
                  <c:v>WEB PCN</c:v>
                </c:pt>
                <c:pt idx="19">
                  <c:v>THE COASTAL NETWORK PCN</c:v>
                </c:pt>
                <c:pt idx="20">
                  <c:v>SOUTH HAMS PCN</c:v>
                </c:pt>
                <c:pt idx="21">
                  <c:v>BRIXHAM AND PAIGNTON PCN</c:v>
                </c:pt>
                <c:pt idx="22">
                  <c:v>EXETER CITY PCN</c:v>
                </c:pt>
                <c:pt idx="23">
                  <c:v>BARNSTAPLE ALLIANCE PCN</c:v>
                </c:pt>
                <c:pt idx="24">
                  <c:v>MID DEVON HEALTHCARE PCN</c:v>
                </c:pt>
                <c:pt idx="25">
                  <c:v>BAYWIDE PCN</c:v>
                </c:pt>
                <c:pt idx="26">
                  <c:v>TORRIDGE PCN</c:v>
                </c:pt>
                <c:pt idx="27">
                  <c:v>NEXUS (DEVON) PCN</c:v>
                </c:pt>
                <c:pt idx="28">
                  <c:v>WEST DEVON PCN</c:v>
                </c:pt>
                <c:pt idx="29">
                  <c:v>TASC PCN</c:v>
                </c:pt>
                <c:pt idx="30">
                  <c:v>SOUTH DARTMOOR AND TOTNES PCN</c:v>
                </c:pt>
              </c:strCache>
            </c:strRef>
          </c:cat>
          <c:val>
            <c:numRef>
              <c:f>Sheet1!$H$2:$H$45</c:f>
              <c:numCache>
                <c:formatCode>General</c:formatCode>
                <c:ptCount val="44"/>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4-AAF7-4CCA-8C7F-315BE54A2593}"/>
            </c:ext>
          </c:extLst>
        </c:ser>
        <c:dLbls>
          <c:showLegendKey val="0"/>
          <c:showVal val="0"/>
          <c:showCatName val="0"/>
          <c:showSerName val="0"/>
          <c:showPercent val="0"/>
          <c:showBubbleSize val="0"/>
        </c:dLbls>
        <c:gapWidth val="500"/>
        <c:axId val="145251328"/>
        <c:axId val="145249792"/>
      </c:barChart>
      <c:lineChart>
        <c:grouping val="standard"/>
        <c:varyColors val="0"/>
        <c:ser>
          <c:idx val="0"/>
          <c:order val="0"/>
          <c:tx>
            <c:strRef>
              <c:f>Sheet1!$B$1</c:f>
              <c:strCache>
                <c:ptCount val="1"/>
                <c:pt idx="0">
                  <c:v>Target</c:v>
                </c:pt>
              </c:strCache>
            </c:strRef>
          </c:tx>
          <c:spPr>
            <a:ln>
              <a:solidFill>
                <a:schemeClr val="bg1"/>
              </a:solidFill>
            </a:ln>
            <a:effectLst/>
          </c:spPr>
          <c:marker>
            <c:symbol val="dash"/>
            <c:size val="26"/>
            <c:spPr>
              <a:solidFill>
                <a:srgbClr val="D7C26B"/>
              </a:solidFill>
              <a:ln w="38100">
                <a:solidFill>
                  <a:schemeClr val="bg1"/>
                </a:solidFill>
              </a:ln>
              <a:effectLst/>
            </c:spPr>
          </c:marker>
          <c:cat>
            <c:strRef>
              <c:f>Sheet1!$A$2:$A$45</c:f>
              <c:strCache>
                <c:ptCount val="31"/>
                <c:pt idx="0">
                  <c:v>MAYFLOWER PCN</c:v>
                </c:pt>
                <c:pt idx="1">
                  <c:v>PATHFIELDS MEDICAL GROUP PCN</c:v>
                </c:pt>
                <c:pt idx="2">
                  <c:v>BEACON MEDICAL GROUP PCN</c:v>
                </c:pt>
                <c:pt idx="3">
                  <c:v>TORQUAY PCN</c:v>
                </c:pt>
                <c:pt idx="4">
                  <c:v>DRAKE MEDICAL ALLIANCE PCN</c:v>
                </c:pt>
                <c:pt idx="5">
                  <c:v>SOUND PCN</c:v>
                </c:pt>
                <c:pt idx="6">
                  <c:v>HONITON/OTTERY/SID VALLEY (HOSMS) PCN</c:v>
                </c:pt>
                <c:pt idx="7">
                  <c:v>NORTH DARTMOOR PCN</c:v>
                </c:pt>
                <c:pt idx="8">
                  <c:v>NEWTON WEST PCN</c:v>
                </c:pt>
                <c:pt idx="9">
                  <c:v>TIVERTON PCN</c:v>
                </c:pt>
                <c:pt idx="10">
                  <c:v>ICS</c:v>
                </c:pt>
                <c:pt idx="11">
                  <c:v>TEMPLER CARE NETWORK PCN</c:v>
                </c:pt>
                <c:pt idx="12">
                  <c:v>EXETER WEST PCN</c:v>
                </c:pt>
                <c:pt idx="13">
                  <c:v>OUTER EXETER PCN</c:v>
                </c:pt>
                <c:pt idx="14">
                  <c:v>CULM VALLEY PCN</c:v>
                </c:pt>
                <c:pt idx="15">
                  <c:v>MEWSTONE PCN</c:v>
                </c:pt>
                <c:pt idx="16">
                  <c:v>WATERSIDE HEALTH NETWORK PCN</c:v>
                </c:pt>
                <c:pt idx="17">
                  <c:v>NORTH DEVON COASTAL PCN</c:v>
                </c:pt>
                <c:pt idx="18">
                  <c:v>WEB PCN</c:v>
                </c:pt>
                <c:pt idx="19">
                  <c:v>THE COASTAL NETWORK PCN</c:v>
                </c:pt>
                <c:pt idx="20">
                  <c:v>SOUTH HAMS PCN</c:v>
                </c:pt>
                <c:pt idx="21">
                  <c:v>BRIXHAM AND PAIGNTON PCN</c:v>
                </c:pt>
                <c:pt idx="22">
                  <c:v>EXETER CITY PCN</c:v>
                </c:pt>
                <c:pt idx="23">
                  <c:v>BARNSTAPLE ALLIANCE PCN</c:v>
                </c:pt>
                <c:pt idx="24">
                  <c:v>MID DEVON HEALTHCARE PCN</c:v>
                </c:pt>
                <c:pt idx="25">
                  <c:v>BAYWIDE PCN</c:v>
                </c:pt>
                <c:pt idx="26">
                  <c:v>TORRIDGE PCN</c:v>
                </c:pt>
                <c:pt idx="27">
                  <c:v>NEXUS (DEVON) PCN</c:v>
                </c:pt>
                <c:pt idx="28">
                  <c:v>WEST DEVON PCN</c:v>
                </c:pt>
                <c:pt idx="29">
                  <c:v>TASC PCN</c:v>
                </c:pt>
                <c:pt idx="30">
                  <c:v>SOUTH DARTMOOR AND TOTNES PCN</c:v>
                </c:pt>
              </c:strCache>
            </c:strRef>
          </c:cat>
          <c:val>
            <c:numRef>
              <c:f>Sheet1!$B$2:$B$45</c:f>
              <c:numCache>
                <c:formatCode>0%</c:formatCode>
                <c:ptCount val="44"/>
                <c:pt idx="0">
                  <c:v>0.67</c:v>
                </c:pt>
                <c:pt idx="1">
                  <c:v>0.67</c:v>
                </c:pt>
                <c:pt idx="2">
                  <c:v>0.67</c:v>
                </c:pt>
                <c:pt idx="3">
                  <c:v>0.67</c:v>
                </c:pt>
                <c:pt idx="4">
                  <c:v>0.67</c:v>
                </c:pt>
                <c:pt idx="5">
                  <c:v>0.67</c:v>
                </c:pt>
                <c:pt idx="6">
                  <c:v>0.67</c:v>
                </c:pt>
                <c:pt idx="7">
                  <c:v>0.67</c:v>
                </c:pt>
                <c:pt idx="8">
                  <c:v>0.67</c:v>
                </c:pt>
                <c:pt idx="9">
                  <c:v>0.67</c:v>
                </c:pt>
                <c:pt idx="10">
                  <c:v>0.67</c:v>
                </c:pt>
                <c:pt idx="11">
                  <c:v>0.67</c:v>
                </c:pt>
                <c:pt idx="12">
                  <c:v>0.67</c:v>
                </c:pt>
                <c:pt idx="13">
                  <c:v>0.67</c:v>
                </c:pt>
                <c:pt idx="14">
                  <c:v>0.67</c:v>
                </c:pt>
                <c:pt idx="15">
                  <c:v>0.67</c:v>
                </c:pt>
                <c:pt idx="16">
                  <c:v>0.67</c:v>
                </c:pt>
                <c:pt idx="17">
                  <c:v>0.67</c:v>
                </c:pt>
                <c:pt idx="18">
                  <c:v>0.67</c:v>
                </c:pt>
                <c:pt idx="19">
                  <c:v>0.67</c:v>
                </c:pt>
                <c:pt idx="20">
                  <c:v>0.67</c:v>
                </c:pt>
                <c:pt idx="21">
                  <c:v>0.67</c:v>
                </c:pt>
                <c:pt idx="22">
                  <c:v>0.67</c:v>
                </c:pt>
                <c:pt idx="23">
                  <c:v>0.67</c:v>
                </c:pt>
                <c:pt idx="24">
                  <c:v>0.67</c:v>
                </c:pt>
                <c:pt idx="25">
                  <c:v>0.67</c:v>
                </c:pt>
                <c:pt idx="26">
                  <c:v>0.67</c:v>
                </c:pt>
                <c:pt idx="27">
                  <c:v>0.67</c:v>
                </c:pt>
                <c:pt idx="28">
                  <c:v>0.67</c:v>
                </c:pt>
                <c:pt idx="29">
                  <c:v>0.67</c:v>
                </c:pt>
                <c:pt idx="30">
                  <c:v>0.67</c:v>
                </c:pt>
                <c:pt idx="31">
                  <c:v>0.67</c:v>
                </c:pt>
                <c:pt idx="32">
                  <c:v>0.67</c:v>
                </c:pt>
                <c:pt idx="33">
                  <c:v>0.67</c:v>
                </c:pt>
                <c:pt idx="34">
                  <c:v>0.67</c:v>
                </c:pt>
                <c:pt idx="35">
                  <c:v>0.67</c:v>
                </c:pt>
                <c:pt idx="36">
                  <c:v>0.67</c:v>
                </c:pt>
                <c:pt idx="37">
                  <c:v>0.67</c:v>
                </c:pt>
                <c:pt idx="38">
                  <c:v>0.67</c:v>
                </c:pt>
                <c:pt idx="39">
                  <c:v>0.67</c:v>
                </c:pt>
                <c:pt idx="40">
                  <c:v>0.67</c:v>
                </c:pt>
                <c:pt idx="41">
                  <c:v>0.67</c:v>
                </c:pt>
                <c:pt idx="42">
                  <c:v>0.67</c:v>
                </c:pt>
                <c:pt idx="43">
                  <c:v>0.67</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5-AAF7-4CCA-8C7F-315BE54A2593}"/>
            </c:ext>
          </c:extLst>
        </c:ser>
        <c:ser>
          <c:idx val="1"/>
          <c:order val="1"/>
          <c:tx>
            <c:strRef>
              <c:f>Sheet1!$C$1</c:f>
              <c:strCache>
                <c:ptCount val="1"/>
                <c:pt idx="0">
                  <c:v>Performance</c:v>
                </c:pt>
              </c:strCache>
            </c:strRef>
          </c:tx>
          <c:spPr>
            <a:ln>
              <a:noFill/>
            </a:ln>
          </c:spPr>
          <c:marker>
            <c:symbol val="circle"/>
            <c:size val="6"/>
          </c:marker>
          <c:dPt>
            <c:idx val="15"/>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6-AAF7-4CCA-8C7F-315BE54A2593}"/>
              </c:ext>
            </c:extLst>
          </c:dPt>
          <c:dPt>
            <c:idx val="16"/>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7-AAF7-4CCA-8C7F-315BE54A2593}"/>
              </c:ext>
            </c:extLst>
          </c:dPt>
          <c:dPt>
            <c:idx val="23"/>
            <c:bubble3D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8-AAF7-4CCA-8C7F-315BE54A2593}"/>
              </c:ext>
            </c:extLst>
          </c:dPt>
          <c:cat>
            <c:strRef>
              <c:f>Sheet1!$A$2:$A$45</c:f>
              <c:strCache>
                <c:ptCount val="31"/>
                <c:pt idx="0">
                  <c:v>MAYFLOWER PCN</c:v>
                </c:pt>
                <c:pt idx="1">
                  <c:v>PATHFIELDS MEDICAL GROUP PCN</c:v>
                </c:pt>
                <c:pt idx="2">
                  <c:v>BEACON MEDICAL GROUP PCN</c:v>
                </c:pt>
                <c:pt idx="3">
                  <c:v>TORQUAY PCN</c:v>
                </c:pt>
                <c:pt idx="4">
                  <c:v>DRAKE MEDICAL ALLIANCE PCN</c:v>
                </c:pt>
                <c:pt idx="5">
                  <c:v>SOUND PCN</c:v>
                </c:pt>
                <c:pt idx="6">
                  <c:v>HONITON/OTTERY/SID VALLEY (HOSMS) PCN</c:v>
                </c:pt>
                <c:pt idx="7">
                  <c:v>NORTH DARTMOOR PCN</c:v>
                </c:pt>
                <c:pt idx="8">
                  <c:v>NEWTON WEST PCN</c:v>
                </c:pt>
                <c:pt idx="9">
                  <c:v>TIVERTON PCN</c:v>
                </c:pt>
                <c:pt idx="10">
                  <c:v>ICS</c:v>
                </c:pt>
                <c:pt idx="11">
                  <c:v>TEMPLER CARE NETWORK PCN</c:v>
                </c:pt>
                <c:pt idx="12">
                  <c:v>EXETER WEST PCN</c:v>
                </c:pt>
                <c:pt idx="13">
                  <c:v>OUTER EXETER PCN</c:v>
                </c:pt>
                <c:pt idx="14">
                  <c:v>CULM VALLEY PCN</c:v>
                </c:pt>
                <c:pt idx="15">
                  <c:v>MEWSTONE PCN</c:v>
                </c:pt>
                <c:pt idx="16">
                  <c:v>WATERSIDE HEALTH NETWORK PCN</c:v>
                </c:pt>
                <c:pt idx="17">
                  <c:v>NORTH DEVON COASTAL PCN</c:v>
                </c:pt>
                <c:pt idx="18">
                  <c:v>WEB PCN</c:v>
                </c:pt>
                <c:pt idx="19">
                  <c:v>THE COASTAL NETWORK PCN</c:v>
                </c:pt>
                <c:pt idx="20">
                  <c:v>SOUTH HAMS PCN</c:v>
                </c:pt>
                <c:pt idx="21">
                  <c:v>BRIXHAM AND PAIGNTON PCN</c:v>
                </c:pt>
                <c:pt idx="22">
                  <c:v>EXETER CITY PCN</c:v>
                </c:pt>
                <c:pt idx="23">
                  <c:v>BARNSTAPLE ALLIANCE PCN</c:v>
                </c:pt>
                <c:pt idx="24">
                  <c:v>MID DEVON HEALTHCARE PCN</c:v>
                </c:pt>
                <c:pt idx="25">
                  <c:v>BAYWIDE PCN</c:v>
                </c:pt>
                <c:pt idx="26">
                  <c:v>TORRIDGE PCN</c:v>
                </c:pt>
                <c:pt idx="27">
                  <c:v>NEXUS (DEVON) PCN</c:v>
                </c:pt>
                <c:pt idx="28">
                  <c:v>WEST DEVON PCN</c:v>
                </c:pt>
                <c:pt idx="29">
                  <c:v>TASC PCN</c:v>
                </c:pt>
                <c:pt idx="30">
                  <c:v>SOUTH DARTMOOR AND TOTNES PCN</c:v>
                </c:pt>
              </c:strCache>
            </c:strRef>
          </c:cat>
          <c:val>
            <c:numRef>
              <c:f>Sheet1!$C$2:$C$45</c:f>
              <c:numCache>
                <c:formatCode>0%</c:formatCode>
                <c:ptCount val="44"/>
                <c:pt idx="0">
                  <c:v>0.43</c:v>
                </c:pt>
                <c:pt idx="1">
                  <c:v>0.48</c:v>
                </c:pt>
                <c:pt idx="2">
                  <c:v>0.57999999999999996</c:v>
                </c:pt>
                <c:pt idx="3">
                  <c:v>0.64</c:v>
                </c:pt>
                <c:pt idx="4">
                  <c:v>0.66</c:v>
                </c:pt>
                <c:pt idx="5">
                  <c:v>0.67</c:v>
                </c:pt>
                <c:pt idx="6">
                  <c:v>0.67</c:v>
                </c:pt>
                <c:pt idx="7">
                  <c:v>0.68</c:v>
                </c:pt>
                <c:pt idx="8">
                  <c:v>0.69</c:v>
                </c:pt>
                <c:pt idx="9">
                  <c:v>0.7</c:v>
                </c:pt>
                <c:pt idx="10">
                  <c:v>-10</c:v>
                </c:pt>
                <c:pt idx="11">
                  <c:v>0.72</c:v>
                </c:pt>
                <c:pt idx="12">
                  <c:v>0.72</c:v>
                </c:pt>
                <c:pt idx="13">
                  <c:v>0.73</c:v>
                </c:pt>
                <c:pt idx="14">
                  <c:v>0.73</c:v>
                </c:pt>
                <c:pt idx="15">
                  <c:v>0.73</c:v>
                </c:pt>
                <c:pt idx="16">
                  <c:v>0.73</c:v>
                </c:pt>
                <c:pt idx="17">
                  <c:v>0.74</c:v>
                </c:pt>
                <c:pt idx="18">
                  <c:v>0.74</c:v>
                </c:pt>
                <c:pt idx="19">
                  <c:v>0.75</c:v>
                </c:pt>
                <c:pt idx="20">
                  <c:v>0.75</c:v>
                </c:pt>
                <c:pt idx="21">
                  <c:v>0.75</c:v>
                </c:pt>
                <c:pt idx="22">
                  <c:v>0.76</c:v>
                </c:pt>
                <c:pt idx="23">
                  <c:v>0.77</c:v>
                </c:pt>
                <c:pt idx="24">
                  <c:v>0.79</c:v>
                </c:pt>
                <c:pt idx="25">
                  <c:v>0.79</c:v>
                </c:pt>
                <c:pt idx="26">
                  <c:v>0.79</c:v>
                </c:pt>
                <c:pt idx="27">
                  <c:v>0.81</c:v>
                </c:pt>
                <c:pt idx="28">
                  <c:v>0.81</c:v>
                </c:pt>
                <c:pt idx="29">
                  <c:v>0.81</c:v>
                </c:pt>
                <c:pt idx="30">
                  <c:v>0.85</c:v>
                </c:pt>
                <c:pt idx="31">
                  <c:v>-10</c:v>
                </c:pt>
                <c:pt idx="32">
                  <c:v>-10</c:v>
                </c:pt>
                <c:pt idx="33">
                  <c:v>-10</c:v>
                </c:pt>
                <c:pt idx="34">
                  <c:v>-10</c:v>
                </c:pt>
                <c:pt idx="35">
                  <c:v>-10</c:v>
                </c:pt>
                <c:pt idx="36">
                  <c:v>-10</c:v>
                </c:pt>
                <c:pt idx="37">
                  <c:v>-10</c:v>
                </c:pt>
                <c:pt idx="38">
                  <c:v>-10</c:v>
                </c:pt>
                <c:pt idx="39">
                  <c:v>-10</c:v>
                </c:pt>
                <c:pt idx="40">
                  <c:v>-10</c:v>
                </c:pt>
                <c:pt idx="41">
                  <c:v>-10</c:v>
                </c:pt>
                <c:pt idx="42">
                  <c:v>-10</c:v>
                </c:pt>
                <c:pt idx="43">
                  <c:v>-10</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9-AAF7-4CCA-8C7F-315BE54A2593}"/>
            </c:ext>
          </c:extLst>
        </c:ser>
        <c:ser>
          <c:idx val="7"/>
          <c:order val="7"/>
          <c:tx>
            <c:strRef>
              <c:f>Sheet1!$P$1</c:f>
              <c:strCache>
                <c:ptCount val="1"/>
                <c:pt idx="0">
                  <c:v>ICS</c:v>
                </c:pt>
              </c:strCache>
            </c:strRef>
          </c:tx>
          <c:spPr>
            <a:ln>
              <a:noFill/>
            </a:ln>
          </c:spPr>
          <c:marker>
            <c:symbol val="square"/>
            <c:size val="10"/>
            <c:spPr>
              <a:solidFill>
                <a:srgbClr val="44BA65"/>
              </a:solidFill>
              <a:ln>
                <a:solidFill>
                  <a:srgbClr val="44BA65"/>
                </a:solidFill>
              </a:ln>
            </c:spPr>
          </c:marker>
          <c:val>
            <c:numRef>
              <c:f>Sheet1!$P$2:$P$45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0.72</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A-AAF7-4CCA-8C7F-315BE54A2593}"/>
            </c:ext>
          </c:extLst>
        </c:ser>
        <c:ser>
          <c:idx val="8"/>
          <c:order val="8"/>
          <c:tx>
            <c:v>Area_Team</c:v>
          </c:tx>
          <c:spPr>
            <a:ln>
              <a:noFill/>
            </a:ln>
          </c:spPr>
          <c:marker>
            <c:symbol val="triangle"/>
            <c:size val="10"/>
            <c:spPr>
              <a:solidFill>
                <a:srgbClr val="7896C2"/>
              </a:solidFill>
            </c:spPr>
          </c:marker>
          <c:val>
            <c:numRef>
              <c:f>Sheet1!$Q$2:$Q$45</c:f>
              <c:numCache>
                <c:formatCode>General</c:formatCode>
                <c:ptCount val="44"/>
                <c:pt idx="0">
                  <c:v>-0.05</c:v>
                </c:pt>
                <c:pt idx="1">
                  <c:v>-0.05</c:v>
                </c:pt>
                <c:pt idx="2">
                  <c:v>-0.05</c:v>
                </c:pt>
                <c:pt idx="3">
                  <c:v>-0.05</c:v>
                </c:pt>
                <c:pt idx="4">
                  <c:v>-0.05</c:v>
                </c:pt>
                <c:pt idx="5">
                  <c:v>-0.05</c:v>
                </c:pt>
                <c:pt idx="6">
                  <c:v>-0.05</c:v>
                </c:pt>
                <c:pt idx="7">
                  <c:v>-0.05</c:v>
                </c:pt>
                <c:pt idx="8">
                  <c:v>-0.05</c:v>
                </c:pt>
                <c:pt idx="9">
                  <c:v>-0.05</c:v>
                </c:pt>
                <c:pt idx="10">
                  <c:v>-0.05</c:v>
                </c:pt>
                <c:pt idx="11">
                  <c:v>-0.05</c:v>
                </c:pt>
                <c:pt idx="12">
                  <c:v>-0.05</c:v>
                </c:pt>
                <c:pt idx="13">
                  <c:v>-0.05</c:v>
                </c:pt>
                <c:pt idx="14">
                  <c:v>-0.05</c:v>
                </c:pt>
                <c:pt idx="15">
                  <c:v>-0.05</c:v>
                </c:pt>
                <c:pt idx="16">
                  <c:v>-0.05</c:v>
                </c:pt>
                <c:pt idx="17">
                  <c:v>-0.05</c:v>
                </c:pt>
                <c:pt idx="18">
                  <c:v>-0.05</c:v>
                </c:pt>
                <c:pt idx="19">
                  <c:v>-0.05</c:v>
                </c:pt>
                <c:pt idx="20">
                  <c:v>-0.05</c:v>
                </c:pt>
                <c:pt idx="21">
                  <c:v>-0.05</c:v>
                </c:pt>
                <c:pt idx="22">
                  <c:v>-0.05</c:v>
                </c:pt>
                <c:pt idx="23">
                  <c:v>-0.05</c:v>
                </c:pt>
                <c:pt idx="24">
                  <c:v>-0.05</c:v>
                </c:pt>
                <c:pt idx="25">
                  <c:v>-0.05</c:v>
                </c:pt>
                <c:pt idx="26">
                  <c:v>-0.05</c:v>
                </c:pt>
                <c:pt idx="27">
                  <c:v>-0.05</c:v>
                </c:pt>
                <c:pt idx="28">
                  <c:v>-0.05</c:v>
                </c:pt>
                <c:pt idx="29">
                  <c:v>-0.05</c:v>
                </c:pt>
                <c:pt idx="30">
                  <c:v>-0.05</c:v>
                </c:pt>
                <c:pt idx="31">
                  <c:v>-0.05</c:v>
                </c:pt>
                <c:pt idx="32">
                  <c:v>-0.05</c:v>
                </c:pt>
                <c:pt idx="33">
                  <c:v>-0.05</c:v>
                </c:pt>
                <c:pt idx="34">
                  <c:v>-0.05</c:v>
                </c:pt>
                <c:pt idx="35">
                  <c:v>-0.05</c:v>
                </c:pt>
                <c:pt idx="36">
                  <c:v>-0.05</c:v>
                </c:pt>
                <c:pt idx="37">
                  <c:v>-0.05</c:v>
                </c:pt>
                <c:pt idx="38">
                  <c:v>-0.05</c:v>
                </c:pt>
                <c:pt idx="39">
                  <c:v>-0.05</c:v>
                </c:pt>
                <c:pt idx="40">
                  <c:v>-0.05</c:v>
                </c:pt>
                <c:pt idx="41">
                  <c:v>-0.05</c:v>
                </c:pt>
                <c:pt idx="42">
                  <c:v>-0.05</c:v>
                </c:pt>
                <c:pt idx="43">
                  <c:v>-0.05</c:v>
                </c:pt>
              </c:numCache>
            </c:numRef>
          </c:val>
          <c:smooth val="0"/>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B-AAF7-4CCA-8C7F-315BE54A2593}"/>
            </c:ext>
          </c:extLst>
        </c:ser>
        <c:dLbls>
          <c:showLegendKey val="0"/>
          <c:showVal val="0"/>
          <c:showCatName val="0"/>
          <c:showSerName val="0"/>
          <c:showPercent val="0"/>
          <c:showBubbleSize val="0"/>
        </c:dLbls>
        <c:marker val="1"/>
        <c:smooth val="0"/>
        <c:axId val="145241600"/>
        <c:axId val="145248256"/>
      </c:lineChart>
      <c:catAx>
        <c:axId val="145241600"/>
        <c:scaling>
          <c:orientation val="minMax"/>
        </c:scaling>
        <c:delete val="0"/>
        <c:axPos val="b"/>
        <c:numFmt formatCode="General" sourceLinked="1"/>
        <c:majorTickMark val="out"/>
        <c:minorTickMark val="none"/>
        <c:tickLblPos val="nextTo"/>
        <c:txPr>
          <a:bodyPr rot="-5400000" vert="horz"/>
          <a:lstStyle/>
          <a:p>
            <a:pPr>
              <a:defRPr sz="700"/>
            </a:pPr>
            <a:endParaRPr lang="en-US"/>
          </a:p>
        </c:txPr>
        <c:crossAx val="145248256"/>
        <c:crosses val="autoZero"/>
        <c:auto val="1"/>
        <c:lblAlgn val="ctr"/>
        <c:lblOffset val="100"/>
        <c:noMultiLvlLbl val="0"/>
      </c:catAx>
      <c:valAx>
        <c:axId val="145248256"/>
        <c:scaling>
          <c:orientation val="minMax"/>
          <c:max val="1"/>
          <c:min val="0"/>
        </c:scaling>
        <c:delete val="0"/>
        <c:axPos val="l"/>
        <c:numFmt formatCode="0%" sourceLinked="1"/>
        <c:majorTickMark val="out"/>
        <c:minorTickMark val="none"/>
        <c:tickLblPos val="nextTo"/>
        <c:txPr>
          <a:bodyPr/>
          <a:lstStyle/>
          <a:p>
            <a:pPr>
              <a:defRPr sz="900"/>
            </a:pPr>
            <a:endParaRPr lang="en-US"/>
          </a:p>
        </c:txPr>
        <c:crossAx val="145241600"/>
        <c:crosses val="autoZero"/>
        <c:crossBetween val="between"/>
      </c:valAx>
      <c:valAx>
        <c:axId val="145249792"/>
        <c:scaling>
          <c:orientation val="minMax"/>
          <c:max val="1"/>
          <c:min val="0"/>
        </c:scaling>
        <c:delete val="0"/>
        <c:axPos val="r"/>
        <c:numFmt formatCode="0%" sourceLinked="1"/>
        <c:majorTickMark val="none"/>
        <c:minorTickMark val="none"/>
        <c:tickLblPos val="none"/>
        <c:spPr>
          <a:ln>
            <a:noFill/>
          </a:ln>
        </c:spPr>
        <c:crossAx val="145251328"/>
        <c:crosses val="max"/>
        <c:crossBetween val="between"/>
      </c:valAx>
      <c:catAx>
        <c:axId val="145251328"/>
        <c:scaling>
          <c:orientation val="minMax"/>
        </c:scaling>
        <c:delete val="1"/>
        <c:axPos val="b"/>
        <c:numFmt formatCode="General" sourceLinked="1"/>
        <c:majorTickMark val="out"/>
        <c:minorTickMark val="none"/>
        <c:tickLblPos val="nextTo"/>
        <c:crossAx val="145249792"/>
        <c:crosses val="autoZero"/>
        <c:auto val="1"/>
        <c:lblAlgn val="ctr"/>
        <c:lblOffset val="100"/>
        <c:noMultiLvlLbl val="0"/>
      </c:catAx>
    </c:plotArea>
    <c:plotVisOnly val="1"/>
    <c:dispBlanksAs val="gap"/>
    <c:showDLblsOverMax val="0"/>
  </c:chart>
  <c:txPr>
    <a:bodyPr/>
    <a:lstStyle/>
    <a:p>
      <a:pPr>
        <a:defRPr sz="1800"/>
      </a:pPr>
      <a:endParaRPr lang="en-US"/>
    </a:p>
  </c:txPr>
  <c:externalData r:id="rId1">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1EAB-44F0-83F5-FB95760D47A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9906586228130991E-2"/>
          <c:y val="0.13741976073958717"/>
          <c:w val="0.90505571475942881"/>
          <c:h val="0.64847266111270707"/>
        </c:manualLayout>
      </c:layout>
      <c:barChart>
        <c:barDir val="col"/>
        <c:grouping val="clustered"/>
        <c:varyColors val="0"/>
        <c:ser>
          <c:idx val="0"/>
          <c:order val="0"/>
          <c:tx>
            <c:strRef>
              <c:f>Sheet1!$B$1</c:f>
              <c:strCache>
                <c:ptCount val="1"/>
                <c:pt idx="0">
                  <c:v>ICS</c:v>
                </c:pt>
              </c:strCache>
            </c:strRef>
          </c:tx>
          <c:spPr>
            <a:solidFill>
              <a:schemeClr val="tx2">
                <a:lumMod val="50000"/>
              </a:schemeClr>
            </a:solidFill>
            <a:ln w="19050">
              <a:noFill/>
            </a:ln>
          </c:spPr>
          <c:invertIfNegative val="0"/>
          <c:dLbls>
            <c:numFmt formatCode="[=0]0\%;[&lt;0.5]&quot;*&quot;\%;0\%" sourceLinked="0"/>
            <c:spPr>
              <a:noFill/>
              <a:ln>
                <a:noFill/>
              </a:ln>
              <a:effectLst/>
            </c:spPr>
            <c:txPr>
              <a:bodyPr/>
              <a:lstStyle/>
              <a:p>
                <a:pPr>
                  <a:defRPr lang="en-GB" sz="1050" b="0">
                    <a:solidFill>
                      <a:schemeClr val="tx1"/>
                    </a:solidFill>
                  </a:defRPr>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Sheet1!$B$2:$B$12</c:f>
              <c:numCache>
                <c:formatCode>General</c:formatCode>
                <c:ptCount val="11"/>
                <c:pt idx="0">
                  <c:v>59</c:v>
                </c:pt>
                <c:pt idx="1">
                  <c:v>19</c:v>
                </c:pt>
                <c:pt idx="2">
                  <c:v>7</c:v>
                </c:pt>
                <c:pt idx="3">
                  <c:v>28</c:v>
                </c:pt>
                <c:pt idx="4">
                  <c:v>5</c:v>
                </c:pt>
                <c:pt idx="5">
                  <c:v>26</c:v>
                </c:pt>
                <c:pt idx="6">
                  <c:v>11</c:v>
                </c:pt>
                <c:pt idx="7">
                  <c:v>3</c:v>
                </c:pt>
                <c:pt idx="8">
                  <c:v>8</c:v>
                </c:pt>
                <c:pt idx="9">
                  <c:v>2</c:v>
                </c:pt>
                <c:pt idx="10">
                  <c:v>7</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0-EE8E-4B15-9B9E-786A9053DE74}"/>
            </c:ext>
          </c:extLst>
        </c:ser>
        <c:ser>
          <c:idx val="1"/>
          <c:order val="1"/>
          <c:tx>
            <c:strRef>
              <c:f>Sheet1!$C$1</c:f>
              <c:strCache>
                <c:ptCount val="1"/>
                <c:pt idx="0">
                  <c:v>National</c:v>
                </c:pt>
              </c:strCache>
            </c:strRef>
          </c:tx>
          <c:invertIfNegative val="0"/>
          <c:dLbls>
            <c:numFmt formatCode="[=0]0\%;[&lt;0.5]&quot;*&quot;\%;0\%" sourceLinked="0"/>
            <c:spPr>
              <a:noFill/>
              <a:ln>
                <a:noFill/>
              </a:ln>
              <a:effectLst/>
            </c:spPr>
            <c:txPr>
              <a:bodyPr/>
              <a:lstStyle/>
              <a:p>
                <a:pPr>
                  <a:defRPr sz="1050"/>
                </a:pPr>
                <a:endParaRPr lang="en-US"/>
              </a:p>
            </c:txPr>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5="http://schemas.microsoft.com/office/drawing/2012/chart" uri="{CE6537A1-D6FC-4f65-9D91-7224C49458BB}">
                <c15:showLeaderLines val="0"/>
              </c:ext>
            </c:extLst>
          </c:dLbls>
          <c:cat>
            <c:strRef>
              <c:f>Sheet1!$A$2:$A$12</c:f>
              <c:strCache>
                <c:ptCount val="11"/>
                <c:pt idx="0">
                  <c:v>I called an NHS helpline, such as NHS 111</c:v>
                </c:pt>
                <c:pt idx="1">
                  <c:v>I used an online NHS service</c:v>
                </c:pt>
                <c:pt idx="2">
                  <c:v>I used a non-NHS online service, or looked online</c:v>
                </c:pt>
                <c:pt idx="3">
                  <c:v>A healthcare professional called me back </c:v>
                </c:pt>
                <c:pt idx="4">
                  <c:v>A healthcare professional visited me at home</c:v>
                </c:pt>
                <c:pt idx="5">
                  <c:v>I went to A&amp;E</c:v>
                </c:pt>
                <c:pt idx="6">
                  <c:v>I spoke to a pharmacist</c:v>
                </c:pt>
                <c:pt idx="7">
                  <c:v>I used another general practice service</c:v>
                </c:pt>
                <c:pt idx="8">
                  <c:v>I contacted or used another NHS service </c:v>
                </c:pt>
                <c:pt idx="9">
                  <c:v>I contacted or used another non-NHS service</c:v>
                </c:pt>
                <c:pt idx="10">
                  <c:v>Can't remember</c:v>
                </c:pt>
              </c:strCache>
            </c:strRef>
          </c:cat>
          <c:val>
            <c:numRef>
              <c:f>Sheet1!$C$2:$C$12</c:f>
              <c:numCache>
                <c:formatCode>General</c:formatCode>
                <c:ptCount val="11"/>
                <c:pt idx="0">
                  <c:v>56</c:v>
                </c:pt>
                <c:pt idx="1">
                  <c:v>16</c:v>
                </c:pt>
                <c:pt idx="2">
                  <c:v>9</c:v>
                </c:pt>
                <c:pt idx="3">
                  <c:v>23</c:v>
                </c:pt>
                <c:pt idx="4">
                  <c:v>3</c:v>
                </c:pt>
                <c:pt idx="5">
                  <c:v>26</c:v>
                </c:pt>
                <c:pt idx="6">
                  <c:v>15</c:v>
                </c:pt>
                <c:pt idx="7">
                  <c:v>4</c:v>
                </c:pt>
                <c:pt idx="8">
                  <c:v>8</c:v>
                </c:pt>
                <c:pt idx="9">
                  <c:v>3</c:v>
                </c:pt>
                <c:pt idx="10">
                  <c:v>10</c:v>
                </c:pt>
              </c:numCache>
            </c:numRef>
          </c:val>
          <c:extLst xmlns:c16r2="http://schemas.microsoft.com/office/drawing/2015/06/chart" xmlns:mc="http://schemas.openxmlformats.org/markup-compatibility/2006" xmlns:c14="http://schemas.microsoft.com/office/drawing/2007/8/2/chart" xmlns:c15="http://schemas.microsoft.com/office/drawing/2012/chart" xmlns:c16="http://schemas.microsoft.com/office/drawing/2014/chart">
            <c:ext xmlns:c16="http://schemas.microsoft.com/office/drawing/2014/chart" uri="{C3380CC4-5D6E-409C-BE32-E72D297353CC}">
              <c16:uniqueId val="{00000001-EE8E-4B15-9B9E-786A9053DE74}"/>
            </c:ext>
          </c:extLst>
        </c:ser>
        <c:dLbls>
          <c:showLegendKey val="0"/>
          <c:showVal val="1"/>
          <c:showCatName val="0"/>
          <c:showSerName val="0"/>
          <c:showPercent val="0"/>
          <c:showBubbleSize val="0"/>
        </c:dLbls>
        <c:gapWidth val="75"/>
        <c:overlap val="-3"/>
        <c:axId val="145451648"/>
        <c:axId val="145465728"/>
      </c:barChart>
      <c:catAx>
        <c:axId val="145451648"/>
        <c:scaling>
          <c:orientation val="minMax"/>
        </c:scaling>
        <c:delete val="0"/>
        <c:axPos val="b"/>
        <c:numFmt formatCode="General" sourceLinked="1"/>
        <c:majorTickMark val="out"/>
        <c:minorTickMark val="none"/>
        <c:tickLblPos val="nextTo"/>
        <c:spPr>
          <a:ln w="9525">
            <a:solidFill>
              <a:schemeClr val="accent2">
                <a:lumMod val="75000"/>
              </a:schemeClr>
            </a:solidFill>
          </a:ln>
        </c:spPr>
        <c:txPr>
          <a:bodyPr/>
          <a:lstStyle/>
          <a:p>
            <a:pPr>
              <a:defRPr lang="en-GB" sz="900">
                <a:solidFill>
                  <a:schemeClr val="tx1"/>
                </a:solidFill>
              </a:defRPr>
            </a:pPr>
            <a:endParaRPr lang="en-US"/>
          </a:p>
        </c:txPr>
        <c:crossAx val="145465728"/>
        <c:crosses val="autoZero"/>
        <c:auto val="1"/>
        <c:lblAlgn val="ctr"/>
        <c:lblOffset val="100"/>
        <c:noMultiLvlLbl val="0"/>
      </c:catAx>
      <c:valAx>
        <c:axId val="145465728"/>
        <c:scaling>
          <c:orientation val="minMax"/>
          <c:max val="100"/>
          <c:min val="0"/>
        </c:scaling>
        <c:delete val="0"/>
        <c:axPos val="l"/>
        <c:numFmt formatCode="General\%" sourceLinked="0"/>
        <c:majorTickMark val="out"/>
        <c:minorTickMark val="none"/>
        <c:tickLblPos val="nextTo"/>
        <c:txPr>
          <a:bodyPr/>
          <a:lstStyle/>
          <a:p>
            <a:pPr>
              <a:defRPr sz="1100"/>
            </a:pPr>
            <a:endParaRPr lang="en-US"/>
          </a:p>
        </c:txPr>
        <c:crossAx val="145451648"/>
        <c:crosses val="autoZero"/>
        <c:crossBetween val="between"/>
      </c:valAx>
      <c:spPr>
        <a:noFill/>
        <a:ln w="25400">
          <a:noFill/>
        </a:ln>
      </c:spPr>
    </c:plotArea>
    <c:legend>
      <c:legendPos val="tr"/>
      <c:layout>
        <c:manualLayout>
          <c:xMode val="edge"/>
          <c:yMode val="edge"/>
          <c:x val="0.91460860826113555"/>
          <c:y val="8.8009091962886241E-2"/>
          <c:w val="8.5391391738864508E-2"/>
          <c:h val="0.10281545096102318"/>
        </c:manualLayout>
      </c:layout>
      <c:overlay val="0"/>
      <c:txPr>
        <a:bodyPr/>
        <a:lstStyle/>
        <a:p>
          <a:pPr rtl="0">
            <a:defRPr lang="en-GB" sz="1200">
              <a:solidFill>
                <a:schemeClr val="tx1"/>
              </a:solidFill>
            </a:defRPr>
          </a:pPr>
          <a:endParaRPr lang="en-US"/>
        </a:p>
      </c:txPr>
    </c:legend>
    <c:plotVisOnly val="1"/>
    <c:dispBlanksAs val="gap"/>
    <c:showDLblsOverMax val="0"/>
  </c:chart>
  <c:txPr>
    <a:bodyPr/>
    <a:lstStyle/>
    <a:p>
      <a:pPr>
        <a:defRPr sz="1800"/>
      </a:pPr>
      <a:endParaRPr lang="en-US"/>
    </a:p>
  </c:txPr>
  <c:externalData r:id="rId1">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1.8535998935514726E-2"/>
          <c:y val="0.1371583961171137"/>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0-4431-4C39-86F5-33D4B8AB8027}"/>
              </c:ext>
            </c:extLst>
          </c:dPt>
          <c:dPt>
            <c:idx val="1"/>
            <c:bubble3D val="0"/>
            <c:spPr>
              <a:solidFill>
                <a:srgbClr val="EC5656"/>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2-4431-4C39-86F5-33D4B8AB8027}"/>
              </c:ext>
            </c:extLst>
          </c:dPt>
          <c:dPt>
            <c:idx val="2"/>
            <c:bubble3D val="0"/>
            <c:spPr>
              <a:solidFill>
                <a:srgbClr val="BFBFBF"/>
              </a:solidFill>
              <a:ln w="19050">
                <a:solidFill>
                  <a:schemeClr val="bg1"/>
                </a:solidFill>
              </a:ln>
            </c:spPr>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4-4431-4C39-86F5-33D4B8AB8027}"/>
              </c:ext>
            </c:extLst>
          </c:dPt>
          <c:dPt>
            <c:idx val="3"/>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5-4431-4C39-86F5-33D4B8AB8027}"/>
              </c:ext>
            </c:extLst>
          </c:dPt>
          <c:dPt>
            <c:idx val="4"/>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6-4431-4C39-86F5-33D4B8AB8027}"/>
              </c:ext>
            </c:extLst>
          </c:dPt>
          <c:dPt>
            <c:idx val="5"/>
            <c:bubble3D val="0"/>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7-4431-4C39-86F5-33D4B8AB8027}"/>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5="http://schemas.microsoft.com/office/drawing/2012/chart" uri="{CE6537A1-D6FC-4f65-9D91-7224C49458BB}"/>
            </c:extLst>
          </c:dLbls>
          <c:cat>
            <c:strRef>
              <c:f>Sheet1!$A$2:$A$3</c:f>
              <c:strCache>
                <c:ptCount val="2"/>
                <c:pt idx="0">
                  <c:v>It was about right</c:v>
                </c:pt>
                <c:pt idx="1">
                  <c:v>It took too long</c:v>
                </c:pt>
              </c:strCache>
            </c:strRef>
          </c:cat>
          <c:val>
            <c:numRef>
              <c:f>Sheet1!$B$2:$B$3</c:f>
              <c:numCache>
                <c:formatCode>General</c:formatCode>
                <c:ptCount val="2"/>
                <c:pt idx="0">
                  <c:v>71</c:v>
                </c:pt>
                <c:pt idx="1">
                  <c:v>29</c:v>
                </c:pt>
              </c:numCache>
            </c:numRef>
          </c:val>
          <c:extLst xmlns:c16r2="http://schemas.microsoft.com/office/drawing/2015/06/chart" xmlns:c15="http://schemas.microsoft.com/office/drawing/2012/chart" xmlns:c16="http://schemas.microsoft.com/office/drawing/2014/chart" xmlns:c14="http://schemas.microsoft.com/office/drawing/2007/8/2/chart" xmlns:mc="http://schemas.openxmlformats.org/markup-compatibility/2006">
            <c:ext xmlns:c16="http://schemas.microsoft.com/office/drawing/2014/chart" uri="{C3380CC4-5D6E-409C-BE32-E72D297353CC}">
              <c16:uniqueId val="{00000008-4431-4C39-86F5-33D4B8AB8027}"/>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5982171571579772"/>
          <c:y val="0.35745904449692889"/>
          <c:w val="0.33295666953184538"/>
          <c:h val="0.16391760592731572"/>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3A1-407D-87FD-44022596FC7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3179-48D1-9DB2-D7680CF17480}"/>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About right</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AE60-4548-9C7A-CEBFC638BA62}"/>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AE60-4548-9C7A-CEBFC638BA62}"/>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AE60-4548-9C7A-CEBFC638BA62}"/>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AE60-4548-9C7A-CEBFC638BA62}"/>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AE60-4548-9C7A-CEBFC638BA62}"/>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AE60-4548-9C7A-CEBFC638BA62}"/>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68</c:v>
                </c:pt>
                <c:pt idx="1">
                  <c:v>71</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AE60-4548-9C7A-CEBFC638BA62}"/>
            </c:ext>
          </c:extLst>
        </c:ser>
        <c:ser>
          <c:idx val="1"/>
          <c:order val="1"/>
          <c:tx>
            <c:strRef>
              <c:f>Sheet1!$C$1</c:f>
              <c:strCache>
                <c:ptCount val="1"/>
                <c:pt idx="0">
                  <c:v>% Took too long</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AE60-4548-9C7A-CEBFC638BA62}"/>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AE60-4548-9C7A-CEBFC638BA62}"/>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AE60-4548-9C7A-CEBFC638BA62}"/>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AE60-4548-9C7A-CEBFC638BA62}"/>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AE60-4548-9C7A-CEBFC638BA62}"/>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AE60-4548-9C7A-CEBFC638BA62}"/>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32</c:v>
                </c:pt>
                <c:pt idx="1">
                  <c:v>29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AE60-4548-9C7A-CEBFC638BA62}"/>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5997824"/>
        <c:axId val="145999360"/>
      </c:lineChart>
      <c:catAx>
        <c:axId val="145997824"/>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5999360"/>
        <c:crosses val="autoZero"/>
        <c:auto val="1"/>
        <c:lblAlgn val="ctr"/>
        <c:lblOffset val="100"/>
        <c:noMultiLvlLbl val="0"/>
      </c:catAx>
      <c:valAx>
        <c:axId val="145999360"/>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5997824"/>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Ribbon Rules</a:t>
            </a:r>
          </a:p>
        </c:rich>
      </c:tx>
      <c:overlay val="0"/>
    </c:title>
    <c:autoTitleDeleted val="0"/>
    <c:plotArea>
      <c:layout/>
      <c:pieChart>
        <c:varyColors val="1"/>
        <c:ser>
          <c:idx val="0"/>
          <c:order val="0"/>
          <c:val>
            <c:numRef>
              <c:f>'Chart Rules'!$A$1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9E6D-46C0-9AE0-E9625740479D}"/>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4.7933683073912228E-2"/>
          <c:y val="0.17145165956936972"/>
          <c:w val="0.42411760157374057"/>
          <c:h val="0.58723971444266998"/>
        </c:manualLayout>
      </c:layout>
      <c:doughnutChart>
        <c:varyColors val="1"/>
        <c:ser>
          <c:idx val="0"/>
          <c:order val="0"/>
          <c:tx>
            <c:strRef>
              <c:f>Sheet1!$B$1</c:f>
              <c:strCache>
                <c:ptCount val="1"/>
                <c:pt idx="0">
                  <c:v>Sales</c:v>
                </c:pt>
              </c:strCache>
            </c:strRef>
          </c:tx>
          <c:spPr>
            <a:solidFill>
              <a:srgbClr val="51BF70"/>
            </a:solidFill>
            <a:ln w="19050">
              <a:solidFill>
                <a:schemeClr val="bg1"/>
              </a:solidFill>
            </a:ln>
          </c:spP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F9FD-43B1-AA90-923F2F41932F}"/>
              </c:ext>
            </c:extLst>
          </c:dPt>
          <c:dPt>
            <c:idx val="1"/>
            <c:bubble3D val="0"/>
            <c:spPr>
              <a:solidFill>
                <a:srgbClr val="82D198"/>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F9FD-43B1-AA90-923F2F41932F}"/>
              </c:ext>
            </c:extLst>
          </c:dPt>
          <c:dPt>
            <c:idx val="2"/>
            <c:bubble3D val="0"/>
            <c:spPr>
              <a:solidFill>
                <a:srgbClr val="BFBFBF"/>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F9FD-43B1-AA90-923F2F41932F}"/>
              </c:ext>
            </c:extLst>
          </c:dPt>
          <c:dPt>
            <c:idx val="3"/>
            <c:bubble3D val="0"/>
            <c:spPr>
              <a:solidFill>
                <a:srgbClr val="F28C8C"/>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F9FD-43B1-AA90-923F2F41932F}"/>
              </c:ext>
            </c:extLst>
          </c:dPt>
          <c:dPt>
            <c:idx val="4"/>
            <c:bubble3D val="0"/>
            <c:spPr>
              <a:solidFill>
                <a:srgbClr val="EC565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F9FD-43B1-AA90-923F2F41932F}"/>
              </c:ext>
            </c:extLst>
          </c:dPt>
          <c:dPt>
            <c:idx val="5"/>
            <c:bubble3D val="0"/>
            <c:spPr>
              <a:solidFill>
                <a:srgbClr val="A6A6A6"/>
              </a:solidFill>
              <a:ln w="19050">
                <a:solidFill>
                  <a:schemeClr val="bg1"/>
                </a:solidFill>
              </a:ln>
            </c:spPr>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F9FD-43B1-AA90-923F2F41932F}"/>
              </c:ext>
            </c:extLst>
          </c:dPt>
          <c:dLbls>
            <c:numFmt formatCode="[&lt;3]&quot;&quot;;0\%" sourceLinked="0"/>
            <c:spPr>
              <a:noFill/>
              <a:ln>
                <a:noFill/>
              </a:ln>
              <a:effectLst/>
            </c:spPr>
            <c:txPr>
              <a:bodyPr/>
              <a:lstStyle/>
              <a:p>
                <a:pPr>
                  <a:defRPr sz="900">
                    <a:solidFill>
                      <a:schemeClr val="tx1"/>
                    </a:solidFill>
                  </a:defRPr>
                </a:pPr>
                <a:endParaRPr lang="en-US"/>
              </a:p>
            </c:txPr>
            <c:showLegendKey val="0"/>
            <c:showVal val="1"/>
            <c:showCatName val="0"/>
            <c:showSerName val="0"/>
            <c:showPercent val="0"/>
            <c:showBubbleSize val="0"/>
            <c:showLeaderLines val="1"/>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Lst>
          </c:dLbls>
          <c:cat>
            <c:strRef>
              <c:f>Sheet1!$A$2:$A$6</c:f>
              <c:strCache>
                <c:ptCount val="5"/>
                <c:pt idx="0">
                  <c:v>Very good</c:v>
                </c:pt>
                <c:pt idx="1">
                  <c:v>Fairly good</c:v>
                </c:pt>
                <c:pt idx="2">
                  <c:v>Neither good nor poor</c:v>
                </c:pt>
                <c:pt idx="3">
                  <c:v>Fairly poor</c:v>
                </c:pt>
                <c:pt idx="4">
                  <c:v>Very poor</c:v>
                </c:pt>
              </c:strCache>
            </c:strRef>
          </c:cat>
          <c:val>
            <c:numRef>
              <c:f>Sheet1!$B$2:$B$6</c:f>
              <c:numCache>
                <c:formatCode>General</c:formatCode>
                <c:ptCount val="5"/>
                <c:pt idx="0">
                  <c:v>35</c:v>
                </c:pt>
                <c:pt idx="1">
                  <c:v>35</c:v>
                </c:pt>
                <c:pt idx="2">
                  <c:v>16</c:v>
                </c:pt>
                <c:pt idx="3">
                  <c:v>9</c:v>
                </c:pt>
                <c:pt idx="4">
                  <c:v>6</c:v>
                </c:pt>
              </c:numCache>
            </c:numRef>
          </c:val>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F9FD-43B1-AA90-923F2F41932F}"/>
            </c:ext>
          </c:extLst>
        </c:ser>
        <c:dLbls>
          <c:showLegendKey val="0"/>
          <c:showVal val="0"/>
          <c:showCatName val="0"/>
          <c:showSerName val="0"/>
          <c:showPercent val="0"/>
          <c:showBubbleSize val="0"/>
          <c:showLeaderLines val="1"/>
        </c:dLbls>
        <c:firstSliceAng val="0"/>
        <c:holeSize val="44"/>
      </c:doughnutChart>
    </c:plotArea>
    <c:legend>
      <c:legendPos val="b"/>
      <c:layout>
        <c:manualLayout>
          <c:xMode val="edge"/>
          <c:yMode val="edge"/>
          <c:x val="0.46782388034734018"/>
          <c:y val="0.19154034497833847"/>
          <c:w val="0.35445139061782355"/>
          <c:h val="0.55241017065377118"/>
        </c:manualLayout>
      </c:layout>
      <c:overlay val="0"/>
      <c:txPr>
        <a:bodyPr/>
        <a:lstStyle/>
        <a:p>
          <a:pPr>
            <a:defRPr sz="1000"/>
          </a:pPr>
          <a:endParaRPr lang="en-US"/>
        </a:p>
      </c:txPr>
    </c:legend>
    <c:plotVisOnly val="1"/>
    <c:dispBlanksAs val="zero"/>
    <c:showDLblsOverMax val="0"/>
  </c:chart>
  <c:txPr>
    <a:bodyPr/>
    <a:lstStyle/>
    <a:p>
      <a:pPr>
        <a:defRPr sz="1800"/>
      </a:pPr>
      <a:endParaRPr lang="en-US"/>
    </a:p>
  </c:txPr>
  <c:externalData r:id="rId2">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a:t>
            </a:r>
            <a:r>
              <a:rPr lang="en-GB" sz="1200" dirty="0">
                <a:solidFill>
                  <a:srgbClr val="FFFFFF"/>
                </a:solidFill>
              </a:rPr>
              <a:t>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0353-4F5B-BDB8-5C42EF706B97}"/>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000000"/>
    </a:solidFill>
  </c:spPr>
  <c:txPr>
    <a:bodyPr/>
    <a:lstStyle/>
    <a:p>
      <a:pPr>
        <a:defRPr sz="1800"/>
      </a:pPr>
      <a:endParaRPr lang="en-US"/>
    </a:p>
  </c:txPr>
  <c:externalData r:id="rId1">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200">
                <a:solidFill>
                  <a:srgbClr val="FFFFFF"/>
                </a:solidFill>
              </a:defRPr>
            </a:pPr>
            <a:r>
              <a:rPr lang="en-GB" sz="1200">
                <a:solidFill>
                  <a:srgbClr val="FFFFFF"/>
                </a:solidFill>
              </a:rPr>
              <a:t>Ipsos Calculation Object</a:t>
            </a:r>
          </a:p>
        </c:rich>
      </c:tx>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val>
            <c:numRef>
              <c:f>Calculations!$A$1</c:f>
              <c:numCache>
                <c:formatCode>General</c:formatCode>
                <c:ptCount val="1"/>
                <c:pt idx="0">
                  <c:v>0</c:v>
                </c:pt>
              </c:numCache>
            </c:numRef>
          </c:val>
          <c:extLst xmlns:c16r2="http://schemas.microsoft.com/office/drawing/2015/06/chart" xmlns:mc="http://schemas.openxmlformats.org/markup-compatibility/2006" xmlns:c14="http://schemas.microsoft.com/office/drawing/2007/8/2/chart" xmlns:c16="http://schemas.microsoft.com/office/drawing/2014/chart">
            <c:ext xmlns:c16="http://schemas.microsoft.com/office/drawing/2014/chart" uri="{C3380CC4-5D6E-409C-BE32-E72D297353CC}">
              <c16:uniqueId val="{00000000-B102-4FC3-BDA3-8F52E4C0984F}"/>
            </c:ext>
          </c:extLst>
        </c:ser>
        <c:dLbls>
          <c:showLegendKey val="0"/>
          <c:showVal val="0"/>
          <c:showCatName val="0"/>
          <c:showSerName val="0"/>
          <c:showPercent val="0"/>
          <c:showBubbleSize val="0"/>
          <c:showLeaderLines val="1"/>
        </c:dLbls>
      </c:pie3DChart>
    </c:plotArea>
    <c:legend>
      <c:legendPos val="r"/>
      <c:overlay val="0"/>
      <c:txPr>
        <a:bodyPr/>
        <a:lstStyle/>
        <a:p>
          <a:pPr rtl="0">
            <a:defRPr/>
          </a:pPr>
          <a:endParaRPr lang="en-US"/>
        </a:p>
      </c:txPr>
    </c:legend>
    <c:plotVisOnly val="1"/>
    <c:dispBlanksAs val="gap"/>
    <c:showDLblsOverMax val="0"/>
  </c:chart>
  <c:spPr>
    <a:solidFill>
      <a:srgbClr val="FF0201"/>
    </a:solidFill>
  </c:spPr>
  <c:txPr>
    <a:bodyPr/>
    <a:lstStyle/>
    <a:p>
      <a:pPr>
        <a:defRPr sz="1800"/>
      </a:pPr>
      <a:endParaRPr lang="en-US"/>
    </a:p>
  </c:txPr>
  <c:externalData r:id="rId1">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6.0796328656514624E-2"/>
          <c:y val="0.19634318029556258"/>
          <c:w val="0.90557209888111079"/>
          <c:h val="0.6745910488202439"/>
        </c:manualLayout>
      </c:layout>
      <c:lineChart>
        <c:grouping val="standard"/>
        <c:varyColors val="0"/>
        <c:ser>
          <c:idx val="0"/>
          <c:order val="0"/>
          <c:tx>
            <c:strRef>
              <c:f>Sheet1!$B$1</c:f>
              <c:strCache>
                <c:ptCount val="1"/>
                <c:pt idx="0">
                  <c:v>% Good</c:v>
                </c:pt>
              </c:strCache>
            </c:strRef>
          </c:tx>
          <c:spPr>
            <a:ln>
              <a:noFill/>
            </a:ln>
          </c:spPr>
          <c:marker>
            <c:symbol val="dash"/>
            <c:size val="11"/>
            <c:spPr>
              <a:solidFill>
                <a:schemeClr val="accent6"/>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77BD-435A-A973-C54D4BC34C5A}"/>
              </c:ext>
            </c:extLst>
          </c:dPt>
          <c:dLbls>
            <c:dLbl>
              <c:idx val="0"/>
              <c:layout>
                <c:manualLayout>
                  <c:x val="-0.13571147953170426"/>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0-77BD-435A-A973-C54D4BC34C5A}"/>
                </c:ext>
              </c:extLst>
            </c:dLbl>
            <c:dLbl>
              <c:idx val="1"/>
              <c:layout>
                <c:manualLayout>
                  <c:x val="-0.15427666141018637"/>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1-77BD-435A-A973-C54D4BC34C5A}"/>
                </c:ext>
              </c:extLst>
            </c:dLbl>
            <c:dLbl>
              <c:idx val="2"/>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2-77BD-435A-A973-C54D4BC34C5A}"/>
                </c:ext>
              </c:extLst>
            </c:dLbl>
            <c:dLbl>
              <c:idx val="3"/>
              <c:layout>
                <c:manualLayout>
                  <c:x val="-0.14499407047094531"/>
                  <c:y val="-2.8864815353201517E-17"/>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3-77BD-435A-A973-C54D4BC34C5A}"/>
                </c:ext>
              </c:extLst>
            </c:dLbl>
            <c:dLbl>
              <c:idx val="4"/>
              <c:layout>
                <c:manualLayout>
                  <c:x val="-0.11672675377927551"/>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4-77BD-435A-A973-C54D4BC34C5A}"/>
                </c:ext>
              </c:extLst>
            </c:dLbl>
            <c:spPr>
              <a:noFill/>
              <a:ln>
                <a:noFill/>
              </a:ln>
              <a:effectLst/>
            </c:spPr>
            <c:txPr>
              <a:bodyPr/>
              <a:lstStyle/>
              <a:p>
                <a:pPr>
                  <a:defRPr sz="1100" b="1">
                    <a:solidFill>
                      <a:schemeClr val="accent6">
                        <a:lumMod val="75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Sheet1!$B$2:$B$7</c:f>
              <c:numCache>
                <c:formatCode>General</c:formatCode>
                <c:ptCount val="2"/>
                <c:pt idx="0">
                  <c:v>73</c:v>
                </c:pt>
                <c:pt idx="1">
                  <c:v>69</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77BD-435A-A973-C54D4BC34C5A}"/>
            </c:ext>
          </c:extLst>
        </c:ser>
        <c:ser>
          <c:idx val="1"/>
          <c:order val="1"/>
          <c:tx>
            <c:strRef>
              <c:f>Sheet1!$C$1</c:f>
              <c:strCache>
                <c:ptCount val="1"/>
                <c:pt idx="0">
                  <c:v>% Poor</c:v>
                </c:pt>
              </c:strCache>
            </c:strRef>
          </c:tx>
          <c:spPr>
            <a:ln>
              <a:noFill/>
            </a:ln>
          </c:spPr>
          <c:marker>
            <c:symbol val="dash"/>
            <c:size val="11"/>
            <c:spPr>
              <a:solidFill>
                <a:schemeClr val="accent5">
                  <a:lumMod val="40000"/>
                  <a:lumOff val="60000"/>
                </a:schemeClr>
              </a:solidFill>
              <a:ln>
                <a:noFill/>
              </a:ln>
            </c:spPr>
          </c:marker>
          <c:dPt>
            <c:idx val="0"/>
            <c:bubble3D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77BD-435A-A973-C54D4BC34C5A}"/>
              </c:ext>
            </c:extLst>
          </c:dPt>
          <c:dLbls>
            <c:dLbl>
              <c:idx val="0"/>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6-77BD-435A-A973-C54D4BC34C5A}"/>
                </c:ext>
              </c:extLst>
            </c:dLbl>
            <c:dLbl>
              <c:idx val="1"/>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7-77BD-435A-A973-C54D4BC34C5A}"/>
                </c:ext>
              </c:extLst>
            </c:dLbl>
            <c:dLbl>
              <c:idx val="2"/>
              <c:layout>
                <c:manualLayout>
                  <c:x val="-0.13051322860572925"/>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8-77BD-435A-A973-C54D4BC34C5A}"/>
                </c:ext>
              </c:extLst>
            </c:dLbl>
            <c:dLbl>
              <c:idx val="3"/>
              <c:layout>
                <c:manualLayout>
                  <c:x val="-0.1212306376664882"/>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9-77BD-435A-A973-C54D4BC34C5A}"/>
                </c:ext>
              </c:extLst>
            </c:dLbl>
            <c:dLbl>
              <c:idx val="4"/>
              <c:layout>
                <c:manualLayout>
                  <c:x val="-0.12587193313610873"/>
                  <c:y val="0"/>
                </c:manualLayout>
              </c:layout>
              <c:dLblPos val="r"/>
              <c:showLegendKey val="0"/>
              <c:showVal val="1"/>
              <c:showCatName val="0"/>
              <c:showSerName val="0"/>
              <c:showPercent val="0"/>
              <c:showBubbleSize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ext xmlns:c16="http://schemas.microsoft.com/office/drawing/2014/chart" uri="{C3380CC4-5D6E-409C-BE32-E72D297353CC}">
                  <c16:uniqueId val="{0000000A-77BD-435A-A973-C54D4BC34C5A}"/>
                </c:ext>
              </c:extLst>
            </c:dLbl>
            <c:spPr>
              <a:noFill/>
              <a:ln>
                <a:noFill/>
              </a:ln>
              <a:effectLst/>
            </c:spPr>
            <c:txPr>
              <a:bodyPr/>
              <a:lstStyle/>
              <a:p>
                <a:pPr>
                  <a:defRPr sz="1100" b="1">
                    <a:solidFill>
                      <a:schemeClr val="accent5">
                        <a:lumMod val="60000"/>
                        <a:lumOff val="40000"/>
                      </a:schemeClr>
                    </a:solidFill>
                  </a:defRPr>
                </a:pPr>
                <a:endParaRPr lang="en-US"/>
              </a:p>
            </c:txPr>
            <c:dLblPos val="l"/>
            <c:showLegendKey val="0"/>
            <c:showVal val="1"/>
            <c:showCatName val="0"/>
            <c:showSerName val="0"/>
            <c:showPercent val="0"/>
            <c:showBubbleSize val="0"/>
            <c:showLeaderLines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numRef>
              <c:f>Sheet1!$A$2:$A$7</c:f>
              <c:numCache>
                <c:formatCode>@</c:formatCode>
                <c:ptCount val="2"/>
                <c:pt idx="0">
                  <c:v>2020</c:v>
                </c:pt>
                <c:pt idx="1">
                  <c:v>2021</c:v>
                </c:pt>
              </c:numCache>
            </c:numRef>
          </c:cat>
          <c:val>
            <c:numRef>
              <c:f>Sheet1!$C$2:$C$7</c:f>
              <c:numCache>
                <c:formatCode>General</c:formatCode>
                <c:ptCount val="2"/>
                <c:pt idx="0">
                  <c:v>14</c:v>
                </c:pt>
                <c:pt idx="1">
                  <c:v>15</c:v>
                </c:pt>
              </c:numCache>
            </c:numRef>
          </c:val>
          <c:smooth val="0"/>
          <c:extLst xmlns:c16r2="http://schemas.microsoft.com/office/drawing/2015/06/char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77BD-435A-A973-C54D4BC34C5A}"/>
            </c:ext>
          </c:extLst>
        </c:ser>
        <c:dLbls>
          <c:dLblPos val="l"/>
          <c:showLegendKey val="0"/>
          <c:showVal val="1"/>
          <c:showCatName val="0"/>
          <c:showSerName val="0"/>
          <c:showPercent val="0"/>
          <c:showBubbleSize val="0"/>
        </c:dLbls>
        <c:dropLines>
          <c:spPr>
            <a:ln>
              <a:solidFill>
                <a:schemeClr val="bg1">
                  <a:lumMod val="75000"/>
                </a:schemeClr>
              </a:solidFill>
              <a:prstDash val="sysDot"/>
            </a:ln>
          </c:spPr>
        </c:dropLines>
        <c:marker val="1"/>
        <c:smooth val="0"/>
        <c:axId val="147314176"/>
        <c:axId val="147315712"/>
      </c:lineChart>
      <c:catAx>
        <c:axId val="147314176"/>
        <c:scaling>
          <c:orientation val="minMax"/>
        </c:scaling>
        <c:delete val="0"/>
        <c:axPos val="b"/>
        <c:numFmt formatCode="@" sourceLinked="1"/>
        <c:majorTickMark val="out"/>
        <c:minorTickMark val="none"/>
        <c:tickLblPos val="nextTo"/>
        <c:spPr>
          <a:ln>
            <a:solidFill>
              <a:schemeClr val="accent2"/>
            </a:solidFill>
          </a:ln>
        </c:spPr>
        <c:txPr>
          <a:bodyPr/>
          <a:lstStyle/>
          <a:p>
            <a:pPr>
              <a:defRPr sz="800">
                <a:solidFill>
                  <a:schemeClr val="tx1"/>
                </a:solidFill>
              </a:defRPr>
            </a:pPr>
            <a:endParaRPr lang="en-US"/>
          </a:p>
        </c:txPr>
        <c:crossAx val="147315712"/>
        <c:crosses val="autoZero"/>
        <c:auto val="1"/>
        <c:lblAlgn val="ctr"/>
        <c:lblOffset val="100"/>
        <c:noMultiLvlLbl val="0"/>
      </c:catAx>
      <c:valAx>
        <c:axId val="147315712"/>
        <c:scaling>
          <c:orientation val="minMax"/>
          <c:max val="100"/>
        </c:scaling>
        <c:delete val="0"/>
        <c:axPos val="l"/>
        <c:numFmt formatCode="General" sourceLinked="1"/>
        <c:majorTickMark val="out"/>
        <c:minorTickMark val="none"/>
        <c:tickLblPos val="nextTo"/>
        <c:spPr>
          <a:ln>
            <a:solidFill>
              <a:schemeClr val="accent2"/>
            </a:solidFill>
          </a:ln>
        </c:spPr>
        <c:txPr>
          <a:bodyPr/>
          <a:lstStyle/>
          <a:p>
            <a:pPr>
              <a:defRPr sz="700">
                <a:solidFill>
                  <a:schemeClr val="accent2"/>
                </a:solidFill>
              </a:defRPr>
            </a:pPr>
            <a:endParaRPr lang="en-US"/>
          </a:p>
        </c:txPr>
        <c:crossAx val="147314176"/>
        <c:crosses val="autoZero"/>
        <c:crossBetween val="between"/>
      </c:valAx>
    </c:plotArea>
    <c:legend>
      <c:legendPos val="r"/>
      <c:layout>
        <c:manualLayout>
          <c:xMode val="edge"/>
          <c:yMode val="edge"/>
          <c:x val="0.11335487089341283"/>
          <c:y val="0"/>
          <c:w val="0.8017633877315089"/>
          <c:h val="0.13934911961502777"/>
        </c:manualLayout>
      </c:layout>
      <c:overlay val="0"/>
      <c:txPr>
        <a:bodyPr/>
        <a:lstStyle/>
        <a:p>
          <a:pPr>
            <a:defRPr sz="1000">
              <a:solidFill>
                <a:schemeClr val="bg2"/>
              </a:solidFill>
            </a:defRPr>
          </a:pPr>
          <a:endParaRPr lang="en-US"/>
        </a:p>
      </c:txPr>
    </c:legend>
    <c:plotVisOnly val="1"/>
    <c:dispBlanksAs val="zero"/>
    <c:showDLblsOverMax val="0"/>
  </c:chart>
  <c:txPr>
    <a:bodyPr/>
    <a:lstStyle/>
    <a:p>
      <a:pPr>
        <a:defRPr sz="1800"/>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7378" name="Rectangle 2"/>
          <p:cNvSpPr>
            <a:spLocks noGrp="1" noChangeArrowheads="1"/>
          </p:cNvSpPr>
          <p:nvPr>
            <p:ph type="hdr" sz="quarter"/>
          </p:nvPr>
        </p:nvSpPr>
        <p:spPr bwMode="auto">
          <a:xfrm>
            <a:off x="3" y="0"/>
            <a:ext cx="2946145"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79" name="Rectangle 3"/>
          <p:cNvSpPr>
            <a:spLocks noGrp="1" noChangeArrowheads="1"/>
          </p:cNvSpPr>
          <p:nvPr>
            <p:ph type="dt" sz="quarter" idx="1"/>
          </p:nvPr>
        </p:nvSpPr>
        <p:spPr bwMode="auto">
          <a:xfrm>
            <a:off x="3849911" y="0"/>
            <a:ext cx="2946144" cy="4968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1100"/>
            </a:lvl1pPr>
          </a:lstStyle>
          <a:p>
            <a:pPr>
              <a:defRPr/>
            </a:pPr>
            <a:endParaRPr lang="en-US"/>
          </a:p>
        </p:txBody>
      </p:sp>
      <p:sp>
        <p:nvSpPr>
          <p:cNvPr id="357380" name="Rectangle 4"/>
          <p:cNvSpPr>
            <a:spLocks noGrp="1" noChangeArrowheads="1"/>
          </p:cNvSpPr>
          <p:nvPr>
            <p:ph type="ftr" sz="quarter" idx="2"/>
          </p:nvPr>
        </p:nvSpPr>
        <p:spPr bwMode="auto">
          <a:xfrm>
            <a:off x="3" y="9428168"/>
            <a:ext cx="2946145"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l" defTabSz="906463" eaLnBrk="1" hangingPunct="1">
              <a:spcBef>
                <a:spcPct val="0"/>
              </a:spcBef>
              <a:defRPr sz="1100"/>
            </a:lvl1pPr>
          </a:lstStyle>
          <a:p>
            <a:pPr>
              <a:defRPr/>
            </a:pPr>
            <a:endParaRPr lang="en-US"/>
          </a:p>
        </p:txBody>
      </p:sp>
      <p:sp>
        <p:nvSpPr>
          <p:cNvPr id="357381" name="Rectangle 5"/>
          <p:cNvSpPr>
            <a:spLocks noGrp="1" noChangeArrowheads="1"/>
          </p:cNvSpPr>
          <p:nvPr>
            <p:ph type="sldNum" sz="quarter" idx="3"/>
          </p:nvPr>
        </p:nvSpPr>
        <p:spPr bwMode="auto">
          <a:xfrm>
            <a:off x="3849911" y="9428168"/>
            <a:ext cx="2946144" cy="496887"/>
          </a:xfrm>
          <a:prstGeom prst="rect">
            <a:avLst/>
          </a:prstGeom>
          <a:noFill/>
          <a:ln w="9525">
            <a:noFill/>
            <a:miter lim="800000"/>
            <a:headEnd/>
            <a:tailEnd/>
          </a:ln>
        </p:spPr>
        <p:txBody>
          <a:bodyPr vert="horz" wrap="square" lIns="90650" tIns="45324" rIns="90650" bIns="45324" numCol="1" anchor="b" anchorCtr="0" compatLnSpc="1">
            <a:prstTxWarp prst="textNoShape">
              <a:avLst/>
            </a:prstTxWarp>
          </a:bodyPr>
          <a:lstStyle>
            <a:lvl1pPr algn="r" defTabSz="906463" eaLnBrk="1" hangingPunct="1">
              <a:spcBef>
                <a:spcPct val="0"/>
              </a:spcBef>
              <a:defRPr sz="1100"/>
            </a:lvl1pPr>
          </a:lstStyle>
          <a:p>
            <a:pPr>
              <a:defRPr/>
            </a:pPr>
            <a:fld id="{B267AA43-1B9F-49F0-BE19-72FD1015666D}" type="slidenum">
              <a:rPr lang="en-US"/>
              <a:pPr>
                <a:defRPr/>
              </a:pPr>
              <a:t>‹#›</a:t>
            </a:fld>
            <a:endParaRPr lang="en-US"/>
          </a:p>
        </p:txBody>
      </p:sp>
    </p:spTree>
    <p:extLst>
      <p:ext uri="{BB962C8B-B14F-4D97-AF65-F5344CB8AC3E}">
        <p14:creationId xmlns:p14="http://schemas.microsoft.com/office/powerpoint/2010/main" val="99287858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770" name="Rectangle 4"/>
          <p:cNvSpPr>
            <a:spLocks noGrp="1" noRot="1" noChangeAspect="1" noChangeArrowheads="1" noTextEdit="1"/>
          </p:cNvSpPr>
          <p:nvPr>
            <p:ph type="sldImg" idx="2"/>
          </p:nvPr>
        </p:nvSpPr>
        <p:spPr bwMode="auto">
          <a:xfrm>
            <a:off x="539750" y="552450"/>
            <a:ext cx="5721350" cy="3962400"/>
          </a:xfrm>
          <a:prstGeom prst="rect">
            <a:avLst/>
          </a:prstGeom>
          <a:noFill/>
          <a:ln w="9525">
            <a:solidFill>
              <a:srgbClr val="000000"/>
            </a:solidFill>
            <a:miter lim="800000"/>
            <a:headEnd/>
            <a:tailEnd/>
          </a:ln>
        </p:spPr>
      </p:sp>
      <p:sp>
        <p:nvSpPr>
          <p:cNvPr id="108549" name="Rectangle 5"/>
          <p:cNvSpPr>
            <a:spLocks noGrp="1" noChangeArrowheads="1"/>
          </p:cNvSpPr>
          <p:nvPr>
            <p:ph type="body" sz="quarter" idx="3"/>
          </p:nvPr>
        </p:nvSpPr>
        <p:spPr bwMode="auto">
          <a:xfrm>
            <a:off x="680254" y="4716464"/>
            <a:ext cx="5437168" cy="4702175"/>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08551" name="Rectangle 7"/>
          <p:cNvSpPr>
            <a:spLocks noGrp="1" noChangeArrowheads="1"/>
          </p:cNvSpPr>
          <p:nvPr>
            <p:ph type="sldNum" sz="quarter" idx="5"/>
          </p:nvPr>
        </p:nvSpPr>
        <p:spPr bwMode="auto">
          <a:xfrm>
            <a:off x="3849911" y="4"/>
            <a:ext cx="2946144" cy="280988"/>
          </a:xfrm>
          <a:prstGeom prst="rect">
            <a:avLst/>
          </a:prstGeom>
          <a:noFill/>
          <a:ln w="9525">
            <a:noFill/>
            <a:miter lim="800000"/>
            <a:headEnd/>
            <a:tailEnd/>
          </a:ln>
        </p:spPr>
        <p:txBody>
          <a:bodyPr vert="horz" wrap="square" lIns="90650" tIns="45324" rIns="90650" bIns="45324" numCol="1" anchor="t" anchorCtr="0" compatLnSpc="1">
            <a:prstTxWarp prst="textNoShape">
              <a:avLst/>
            </a:prstTxWarp>
          </a:bodyPr>
          <a:lstStyle>
            <a:lvl1pPr algn="r" defTabSz="906463" eaLnBrk="1" hangingPunct="1">
              <a:spcBef>
                <a:spcPct val="0"/>
              </a:spcBef>
              <a:defRPr sz="800"/>
            </a:lvl1pPr>
          </a:lstStyle>
          <a:p>
            <a:pPr>
              <a:defRPr/>
            </a:pPr>
            <a:r>
              <a:rPr lang="en-GB"/>
              <a:t>  </a:t>
            </a:r>
            <a:r>
              <a:rPr lang="en-GB">
                <a:solidFill>
                  <a:srgbClr val="333333"/>
                </a:solidFill>
                <a:ea typeface="Times New Roman" pitchFamily="18" charset="0"/>
                <a:cs typeface="Arial" charset="0"/>
              </a:rPr>
              <a:t>Ipsos MORI: Report Title</a:t>
            </a:r>
            <a:r>
              <a:rPr lang="en-GB" sz="1000">
                <a:solidFill>
                  <a:srgbClr val="000000"/>
                </a:solidFill>
                <a:latin typeface="Arial Black" pitchFamily="34" charset="0"/>
              </a:rPr>
              <a:t> </a:t>
            </a:r>
            <a:fld id="{BD169286-7779-44A5-A586-15FA91A020D3}" type="slidenum">
              <a:rPr lang="en-GB" sz="1000">
                <a:latin typeface="Arial Black" pitchFamily="34" charset="0"/>
              </a:rPr>
              <a:pPr>
                <a:defRPr/>
              </a:pPr>
              <a:t>‹#›</a:t>
            </a:fld>
            <a:endParaRPr lang="en-GB" sz="1000">
              <a:latin typeface="Arial Black" pitchFamily="34" charset="0"/>
            </a:endParaRPr>
          </a:p>
        </p:txBody>
      </p:sp>
      <p:sp>
        <p:nvSpPr>
          <p:cNvPr id="108552" name="Text Box 8"/>
          <p:cNvSpPr txBox="1">
            <a:spLocks noChangeArrowheads="1"/>
          </p:cNvSpPr>
          <p:nvPr/>
        </p:nvSpPr>
        <p:spPr bwMode="auto">
          <a:xfrm>
            <a:off x="0" y="9591675"/>
            <a:ext cx="6797675" cy="342328"/>
          </a:xfrm>
          <a:prstGeom prst="rect">
            <a:avLst/>
          </a:prstGeom>
          <a:noFill/>
          <a:ln w="9525">
            <a:noFill/>
            <a:miter lim="800000"/>
            <a:headEnd/>
            <a:tailEnd/>
          </a:ln>
        </p:spPr>
        <p:txBody>
          <a:bodyPr lIns="89224" tIns="46396" rIns="89224" bIns="46396">
            <a:spAutoFit/>
          </a:bodyPr>
          <a:lstStyle/>
          <a:p>
            <a:pPr algn="ctr" defTabSz="906463" eaLnBrk="1" hangingPunct="1">
              <a:spcBef>
                <a:spcPct val="50000"/>
              </a:spcBef>
              <a:defRPr/>
            </a:pPr>
            <a:r>
              <a:rPr lang="en-GB" sz="800" i="1">
                <a:solidFill>
                  <a:srgbClr val="5F5F5F"/>
                </a:solidFill>
                <a:ea typeface="Times New Roman" pitchFamily="18" charset="0"/>
                <a:cs typeface="Arial" charset="0"/>
              </a:rPr>
              <a:t>© 2008 Ipsos MORI.  Contains Ipsos MORI confidential and proprietary information.</a:t>
            </a:r>
            <a:br>
              <a:rPr lang="en-GB" sz="800" i="1">
                <a:solidFill>
                  <a:srgbClr val="5F5F5F"/>
                </a:solidFill>
                <a:ea typeface="Times New Roman" pitchFamily="18" charset="0"/>
                <a:cs typeface="Arial" charset="0"/>
              </a:rPr>
            </a:br>
            <a:r>
              <a:rPr lang="en-GB" sz="800" i="1">
                <a:solidFill>
                  <a:srgbClr val="5F5F5F"/>
                </a:solidFill>
                <a:ea typeface="Times New Roman" pitchFamily="18" charset="0"/>
                <a:cs typeface="Arial" charset="0"/>
              </a:rPr>
              <a:t>Not to be disclosed or reproduced without the prior written consent of Ipsos MORI.</a:t>
            </a:r>
          </a:p>
        </p:txBody>
      </p:sp>
    </p:spTree>
    <p:extLst>
      <p:ext uri="{BB962C8B-B14F-4D97-AF65-F5344CB8AC3E}">
        <p14:creationId xmlns:p14="http://schemas.microsoft.com/office/powerpoint/2010/main" val="40301312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266700" algn="l" rtl="0" eaLnBrk="0" fontAlgn="base" hangingPunct="0">
      <a:spcBef>
        <a:spcPct val="30000"/>
      </a:spcBef>
      <a:spcAft>
        <a:spcPct val="0"/>
      </a:spcAft>
      <a:defRPr sz="1200" kern="1200">
        <a:solidFill>
          <a:schemeClr val="tx1"/>
        </a:solidFill>
        <a:latin typeface="Arial" charset="0"/>
        <a:ea typeface="+mn-ea"/>
        <a:cs typeface="+mn-cs"/>
      </a:defRPr>
    </a:lvl2pPr>
    <a:lvl3pPr marL="534988" algn="l" rtl="0" eaLnBrk="0" fontAlgn="base" hangingPunct="0">
      <a:spcBef>
        <a:spcPct val="30000"/>
      </a:spcBef>
      <a:spcAft>
        <a:spcPct val="0"/>
      </a:spcAft>
      <a:defRPr sz="1200" kern="1200">
        <a:solidFill>
          <a:schemeClr val="tx1"/>
        </a:solidFill>
        <a:latin typeface="Arial" charset="0"/>
        <a:ea typeface="+mn-ea"/>
        <a:cs typeface="+mn-cs"/>
      </a:defRPr>
    </a:lvl3pPr>
    <a:lvl4pPr marL="809625" algn="l" rtl="0" eaLnBrk="0" fontAlgn="base" hangingPunct="0">
      <a:spcBef>
        <a:spcPct val="30000"/>
      </a:spcBef>
      <a:spcAft>
        <a:spcPct val="0"/>
      </a:spcAft>
      <a:defRPr sz="1200" kern="1200">
        <a:solidFill>
          <a:schemeClr val="tx1"/>
        </a:solidFill>
        <a:latin typeface="Arial" charset="0"/>
        <a:ea typeface="+mn-ea"/>
        <a:cs typeface="+mn-cs"/>
      </a:defRPr>
    </a:lvl4pPr>
    <a:lvl5pPr marL="1076325"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b="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216315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GB" sz="1000" b="0" i="0" u="none" strike="noStrike" kern="0" cap="none" spc="0" normalizeH="0" baseline="0" noProof="0">
              <a:ln>
                <a:noFill/>
              </a:ln>
              <a:solidFill>
                <a:sysClr val="windowText" lastClr="000000"/>
              </a:solidFill>
              <a:effectLst/>
              <a:uLnTx/>
              <a:uFillTx/>
              <a:latin typeface="Arial Black" pitchFamily="34" charset="0"/>
            </a:endParaRPr>
          </a:p>
        </p:txBody>
      </p:sp>
    </p:spTree>
    <p:extLst>
      <p:ext uri="{BB962C8B-B14F-4D97-AF65-F5344CB8AC3E}">
        <p14:creationId xmlns:p14="http://schemas.microsoft.com/office/powerpoint/2010/main" val="3566805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800" b="0" baseline="0" dirty="0">
              <a:solidFill>
                <a:srgbClr val="FF0000"/>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325039628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2000" b="0" kern="0" baseline="0" dirty="0">
              <a:solidFill>
                <a:srgbClr val="4D4D4D"/>
              </a:solidFill>
              <a:latin typeface="Arial MT Std Light" pitchFamily="34" charset="0"/>
              <a:ea typeface="Roboto" panose="02000000000000000000" pitchFamily="2" charset="0"/>
            </a:endParaRPr>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35918046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572011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38699875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 typeface="Arial" panose="020B0604020202020204" pitchFamily="34" charset="0"/>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11107912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90641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062211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16281667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073333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2179107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5936375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0223872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005523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6669528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2506898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22298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8458814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70423287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9547376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5658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896947215"/>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endParaRPr lang="en-GB" b="1"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248741531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52164064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307268590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29445550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3392203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423634989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004884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7376200"/>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sz="1200" kern="1200" dirty="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99478894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767132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17404510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62415053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711200" y="744538"/>
            <a:ext cx="5375275" cy="3722687"/>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solidFill>
                <a:prstClr val="black"/>
              </a:solidFill>
              <a:latin typeface="Arial Black" pitchFamily="34" charset="0"/>
            </a:endParaRPr>
          </a:p>
        </p:txBody>
      </p:sp>
    </p:spTree>
    <p:extLst>
      <p:ext uri="{BB962C8B-B14F-4D97-AF65-F5344CB8AC3E}">
        <p14:creationId xmlns:p14="http://schemas.microsoft.com/office/powerpoint/2010/main" val="61616038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1728370851"/>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58800" y="549275"/>
            <a:ext cx="5683250" cy="3933825"/>
          </a:xfrm>
        </p:spPr>
      </p:sp>
      <p:sp>
        <p:nvSpPr>
          <p:cNvPr id="3" name="Notes Placeholder 2"/>
          <p:cNvSpPr>
            <a:spLocks noGrp="1"/>
          </p:cNvSpPr>
          <p:nvPr>
            <p:ph type="body" idx="1"/>
          </p:nvPr>
        </p:nvSpPr>
        <p:spPr/>
        <p:txBody>
          <a:bodyPr/>
          <a:lstStyle/>
          <a:p>
            <a:pPr marL="0" indent="0">
              <a:buFont typeface="Arial" panose="020B0604020202020204" pitchFamily="34" charset="0"/>
              <a:buNone/>
            </a:pPr>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097439241"/>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b="0" baseline="0"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144610480"/>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52469974"/>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289299646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sz="1200" b="0" i="0" baseline="0" dirty="0">
              <a:solidFill>
                <a:srgbClr val="FF0000"/>
              </a:solidFill>
            </a:endParaRPr>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429154953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8249371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953787459"/>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dirty="0">
              <a:latin typeface="Arial Black" pitchFamily="34" charset="0"/>
            </a:endParaRPr>
          </a:p>
        </p:txBody>
      </p:sp>
    </p:spTree>
    <p:extLst>
      <p:ext uri="{BB962C8B-B14F-4D97-AF65-F5344CB8AC3E}">
        <p14:creationId xmlns:p14="http://schemas.microsoft.com/office/powerpoint/2010/main" val="1017656581"/>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37402859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539750" y="552450"/>
            <a:ext cx="5721350" cy="3962400"/>
          </a:xfrm>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endParaRPr lang="en-GB" dirty="0"/>
          </a:p>
        </p:txBody>
      </p:sp>
      <p:sp>
        <p:nvSpPr>
          <p:cNvPr id="4" name="Slide Number Placeholder 3"/>
          <p:cNvSpPr>
            <a:spLocks noGrp="1"/>
          </p:cNvSpPr>
          <p:nvPr>
            <p:ph type="sldNum" sz="quarter" idx="10"/>
          </p:nvPr>
        </p:nvSpPr>
        <p:spPr/>
        <p:txBody>
          <a:bodyPr/>
          <a:lstStyle/>
          <a:p>
            <a:pPr>
              <a:defRPr/>
            </a:pPr>
            <a:endParaRPr lang="en-GB" sz="1000">
              <a:latin typeface="Arial Black" pitchFamily="34" charset="0"/>
            </a:endParaRPr>
          </a:p>
        </p:txBody>
      </p:sp>
    </p:spTree>
    <p:extLst>
      <p:ext uri="{BB962C8B-B14F-4D97-AF65-F5344CB8AC3E}">
        <p14:creationId xmlns:p14="http://schemas.microsoft.com/office/powerpoint/2010/main" val="374243499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emf"/><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Divider ">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1" name="TextBox 30">
            <a:extLst>
              <a:ext uri="{FF2B5EF4-FFF2-40B4-BE49-F238E27FC236}">
                <a16:creationId xmlns:a16="http://schemas.microsoft.com/office/drawing/2014/main" xmlns="" id="{885AB052-1BFB-4E24-9843-D62055ECEE57}"/>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dirty="0">
                <a:solidFill>
                  <a:schemeClr val="bg1"/>
                </a:solidFill>
              </a:rPr>
              <a:t> 21-076939-01 GPPS ICS Slidepacks | Version 1 | Public</a:t>
            </a:r>
            <a:endParaRPr lang="en-US" sz="700" dirty="0">
              <a:solidFill>
                <a:schemeClr val="bg1"/>
              </a:solidFill>
            </a:endParaRPr>
          </a:p>
        </p:txBody>
      </p:sp>
      <p:sp>
        <p:nvSpPr>
          <p:cNvPr id="34" name="TextBox 33">
            <a:extLst>
              <a:ext uri="{FF2B5EF4-FFF2-40B4-BE49-F238E27FC236}">
                <a16:creationId xmlns:a16="http://schemas.microsoft.com/office/drawing/2014/main" xmlns="" id="{2028061B-5514-4C5E-9AF6-E1A97D5C7A62}"/>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5" name="Picture 2" descr="R:\Graphics team\Work_2015\LOGOS_HiRes\SRI\Ipsos MORI SRI (white).emf">
            <a:extLst>
              <a:ext uri="{FF2B5EF4-FFF2-40B4-BE49-F238E27FC236}">
                <a16:creationId xmlns:a16="http://schemas.microsoft.com/office/drawing/2014/main" xmlns="" id="{33FE9D52-32EB-4C94-8524-0E0D41B0F609}"/>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F289A663-F45F-49F3-98B5-2013BADC74AB}"/>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29" name="TextBox 28">
            <a:extLst>
              <a:ext uri="{FF2B5EF4-FFF2-40B4-BE49-F238E27FC236}">
                <a16:creationId xmlns:a16="http://schemas.microsoft.com/office/drawing/2014/main" xmlns="" id="{993F8FEC-DD39-490D-8545-1E967FB7FDD9}"/>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pic>
        <p:nvPicPr>
          <p:cNvPr id="32" name="Picture 2" descr="R:\Graphics team\Work_2015\LOGOS_HiRes\SRI\Ipsos MORI SRI (white).emf">
            <a:extLst>
              <a:ext uri="{FF2B5EF4-FFF2-40B4-BE49-F238E27FC236}">
                <a16:creationId xmlns:a16="http://schemas.microsoft.com/office/drawing/2014/main" xmlns="" id="{89A93B86-1997-4EA6-A6C6-7CBC1F509631}"/>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915954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3776932375"/>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Divider ">
    <p:bg>
      <p:bgPr>
        <a:solidFill>
          <a:srgbClr val="775BA6"/>
        </a:solidFill>
        <a:effectLst/>
      </p:bgPr>
    </p:bg>
    <p:spTree>
      <p:nvGrpSpPr>
        <p:cNvPr id="1" name=""/>
        <p:cNvGrpSpPr/>
        <p:nvPr/>
      </p:nvGrpSpPr>
      <p:grpSpPr>
        <a:xfrm>
          <a:off x="0" y="0"/>
          <a:ext cx="0" cy="0"/>
          <a:chOff x="0" y="0"/>
          <a:chExt cx="0" cy="0"/>
        </a:xfrm>
      </p:grpSpPr>
      <p:sp>
        <p:nvSpPr>
          <p:cNvPr id="33" name="Rectangle 32"/>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 name="Title 1"/>
          <p:cNvSpPr>
            <a:spLocks noGrp="1"/>
          </p:cNvSpPr>
          <p:nvPr>
            <p:ph type="title" hasCustomPrompt="1"/>
          </p:nvPr>
        </p:nvSpPr>
        <p:spPr bwMode="ltGray">
          <a:xfrm>
            <a:off x="3" y="1988842"/>
            <a:ext cx="7524769" cy="952283"/>
          </a:xfrm>
          <a:noFill/>
        </p:spPr>
        <p:txBody>
          <a:bodyPr lIns="216000" rIns="360000" bIns="0" anchor="b" anchorCtr="0"/>
          <a:lstStyle>
            <a:lvl1pPr>
              <a:defRPr sz="2800" i="0" baseline="0">
                <a:solidFill>
                  <a:schemeClr val="bg1"/>
                </a:solidFill>
              </a:defRPr>
            </a:lvl1pPr>
          </a:lstStyle>
          <a:p>
            <a:r>
              <a:rPr lang="en-US" dirty="0"/>
              <a:t>Click to edit main title Arial Bold size 28</a:t>
            </a:r>
            <a:endParaRPr lang="en-GB" dirty="0"/>
          </a:p>
        </p:txBody>
      </p:sp>
      <p:sp>
        <p:nvSpPr>
          <p:cNvPr id="30" name="Text Placeholder 29"/>
          <p:cNvSpPr>
            <a:spLocks noGrp="1"/>
          </p:cNvSpPr>
          <p:nvPr>
            <p:ph type="body" sz="quarter" idx="10" hasCustomPrompt="1"/>
          </p:nvPr>
        </p:nvSpPr>
        <p:spPr bwMode="ltGray">
          <a:xfrm>
            <a:off x="1" y="3172814"/>
            <a:ext cx="6446838" cy="616226"/>
          </a:xfrm>
        </p:spPr>
        <p:txBody>
          <a:bodyPr lIns="216000" rIns="720000"/>
          <a:lstStyle>
            <a:lvl1pPr>
              <a:buNone/>
              <a:defRPr sz="2000" b="1">
                <a:solidFill>
                  <a:srgbClr val="A0DCB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Subtitle Arial Bold size 20</a:t>
            </a:r>
          </a:p>
        </p:txBody>
      </p:sp>
      <p:cxnSp>
        <p:nvCxnSpPr>
          <p:cNvPr id="13" name="Straight Connector 12"/>
          <p:cNvCxnSpPr/>
          <p:nvPr userDrawn="1"/>
        </p:nvCxnSpPr>
        <p:spPr bwMode="ltGray">
          <a:xfrm>
            <a:off x="0" y="4435524"/>
            <a:ext cx="9906000" cy="1588"/>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grpSp>
        <p:nvGrpSpPr>
          <p:cNvPr id="26" name="Group 25"/>
          <p:cNvGrpSpPr>
            <a:grpSpLocks noChangeAspect="1"/>
          </p:cNvGrpSpPr>
          <p:nvPr userDrawn="1"/>
        </p:nvGrpSpPr>
        <p:grpSpPr bwMode="gray">
          <a:xfrm>
            <a:off x="9320174" y="6455006"/>
            <a:ext cx="341830" cy="313735"/>
            <a:chOff x="1020" y="346"/>
            <a:chExt cx="4114" cy="3756"/>
          </a:xfrm>
        </p:grpSpPr>
        <p:sp>
          <p:nvSpPr>
            <p:cNvPr id="27" name="Freeform 26"/>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8" name="Freeform 27"/>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9" name="Freeform 28"/>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42"/>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43"/>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5" name="Freeform 44"/>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6" name="Freeform 45"/>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7" name="Freeform 46"/>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8" name="Freeform 47"/>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9" name="Freeform 48"/>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0" name="Freeform 49"/>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1" name="Freeform 50"/>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2" name="Freeform 51"/>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3" name="Freeform 52"/>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54" name="Freeform 53"/>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pic>
        <p:nvPicPr>
          <p:cNvPr id="25" name="Picture 2" descr="R:\Graphics team\Work_2015\LOGOS_HiRes\SRI\Ipsos MORI SRI (white).emf"/>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xmlns="" id="{A1C37762-AC71-468F-AB54-E660EAEFF41C}"/>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34" name="TextBox 33">
            <a:extLst>
              <a:ext uri="{FF2B5EF4-FFF2-40B4-BE49-F238E27FC236}">
                <a16:creationId xmlns:a16="http://schemas.microsoft.com/office/drawing/2014/main" xmlns="" id="{603A64A8-88E1-48D9-BA5D-2C4A4F5CA105}"/>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Tree>
    <p:extLst>
      <p:ext uri="{BB962C8B-B14F-4D97-AF65-F5344CB8AC3E}">
        <p14:creationId xmlns:p14="http://schemas.microsoft.com/office/powerpoint/2010/main" val="39996103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and Full Page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
        <p:nvSpPr>
          <p:cNvPr id="13" name="Content Placeholder 12"/>
          <p:cNvSpPr>
            <a:spLocks noGrp="1"/>
          </p:cNvSpPr>
          <p:nvPr>
            <p:ph sz="quarter" idx="10" hasCustomPrompt="1"/>
          </p:nvPr>
        </p:nvSpPr>
        <p:spPr>
          <a:xfrm>
            <a:off x="246066" y="1135069"/>
            <a:ext cx="9417051" cy="5076825"/>
          </a:xfrm>
        </p:spPr>
        <p:txBody>
          <a:bodyPr/>
          <a:lstStyle>
            <a:lvl1pPr>
              <a:buClr>
                <a:schemeClr val="tx1"/>
              </a:buClr>
              <a:defRPr>
                <a:solidFill>
                  <a:srgbClr val="424242"/>
                </a:solidFill>
              </a:defRPr>
            </a:lvl1pPr>
            <a:lvl2pPr>
              <a:buClr>
                <a:schemeClr val="tx1"/>
              </a:buClr>
              <a:defRPr baseline="0">
                <a:solidFill>
                  <a:srgbClr val="424242"/>
                </a:solidFill>
              </a:defRPr>
            </a:lvl2pPr>
            <a:lvl3pPr>
              <a:buClr>
                <a:schemeClr val="tx1"/>
              </a:buClr>
              <a:defRPr baseline="0">
                <a:solidFill>
                  <a:srgbClr val="424242"/>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Tree>
    <p:extLst>
      <p:ext uri="{BB962C8B-B14F-4D97-AF65-F5344CB8AC3E}">
        <p14:creationId xmlns:p14="http://schemas.microsoft.com/office/powerpoint/2010/main" val="42002208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hasCustomPrompt="1"/>
          </p:nvPr>
        </p:nvSpPr>
        <p:spPr/>
        <p:txBody>
          <a:bodyPr lIns="0" tIns="0" rIns="0" bIns="0"/>
          <a:lstStyle>
            <a:lvl1pPr>
              <a:defRPr baseline="0"/>
            </a:lvl1pPr>
          </a:lstStyle>
          <a:p>
            <a:r>
              <a:rPr lang="en-US" dirty="0"/>
              <a:t>Click to edit slide title Arial Bold size 24</a:t>
            </a:r>
            <a:endParaRPr lang="en-GB" dirty="0"/>
          </a:p>
        </p:txBody>
      </p:sp>
    </p:spTree>
    <p:extLst>
      <p:ext uri="{BB962C8B-B14F-4D97-AF65-F5344CB8AC3E}">
        <p14:creationId xmlns:p14="http://schemas.microsoft.com/office/powerpoint/2010/main" val="34619387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tatement Divider - Primary Colour">
    <p:spTree>
      <p:nvGrpSpPr>
        <p:cNvPr id="1" name=""/>
        <p:cNvGrpSpPr/>
        <p:nvPr/>
      </p:nvGrpSpPr>
      <p:grpSpPr>
        <a:xfrm>
          <a:off x="0" y="0"/>
          <a:ext cx="0" cy="0"/>
          <a:chOff x="0" y="0"/>
          <a:chExt cx="0" cy="0"/>
        </a:xfrm>
      </p:grpSpPr>
      <p:sp>
        <p:nvSpPr>
          <p:cNvPr id="42" name="Rectangle 41"/>
          <p:cNvSpPr/>
          <p:nvPr userDrawn="1"/>
        </p:nvSpPr>
        <p:spPr bwMode="gray">
          <a:xfrm>
            <a:off x="0" y="0"/>
            <a:ext cx="9917289" cy="6858000"/>
          </a:xfrm>
          <a:prstGeom prst="rect">
            <a:avLst/>
          </a:prstGeom>
          <a:solidFill>
            <a:srgbClr val="775BA6"/>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57" name="Text Placeholder 29"/>
          <p:cNvSpPr>
            <a:spLocks noGrp="1"/>
          </p:cNvSpPr>
          <p:nvPr>
            <p:ph type="body" sz="quarter" idx="17" hasCustomPrompt="1"/>
          </p:nvPr>
        </p:nvSpPr>
        <p:spPr bwMode="gray">
          <a:xfrm>
            <a:off x="247654" y="2527588"/>
            <a:ext cx="9429750" cy="1354217"/>
          </a:xfrm>
        </p:spPr>
        <p:txBody>
          <a:bodyPr wrap="square" lIns="216000" rIns="216000" anchor="ctr">
            <a:spAutoFit/>
          </a:bodyPr>
          <a:lstStyle>
            <a:lvl1pPr marL="0" indent="0">
              <a:buNone/>
              <a:defRPr sz="4400" b="1" baseline="0">
                <a:solidFill>
                  <a:schemeClr val="bg1"/>
                </a:solidFill>
              </a:defRPr>
            </a:lvl1pPr>
            <a:lvl2pPr>
              <a:buNone/>
              <a:defRPr b="1">
                <a:solidFill>
                  <a:schemeClr val="bg1"/>
                </a:solidFill>
              </a:defRPr>
            </a:lvl2pPr>
            <a:lvl3pPr>
              <a:defRPr b="1">
                <a:solidFill>
                  <a:schemeClr val="bg1"/>
                </a:solidFill>
              </a:defRPr>
            </a:lvl3pPr>
            <a:lvl4pPr>
              <a:defRPr b="1">
                <a:solidFill>
                  <a:schemeClr val="bg1"/>
                </a:solidFill>
              </a:defRPr>
            </a:lvl4pPr>
            <a:lvl5pPr>
              <a:defRPr b="1">
                <a:solidFill>
                  <a:schemeClr val="bg1"/>
                </a:solidFill>
              </a:defRPr>
            </a:lvl5pPr>
          </a:lstStyle>
          <a:p>
            <a:pPr lvl="0"/>
            <a:r>
              <a:rPr lang="en-US" dirty="0"/>
              <a:t>Click to edit slice title Arial Bold size 44</a:t>
            </a:r>
          </a:p>
        </p:txBody>
      </p:sp>
      <p:grpSp>
        <p:nvGrpSpPr>
          <p:cNvPr id="21" name="Group 20">
            <a:extLst>
              <a:ext uri="{FF2B5EF4-FFF2-40B4-BE49-F238E27FC236}">
                <a16:creationId xmlns:a16="http://schemas.microsoft.com/office/drawing/2014/main" xmlns="" id="{A80CFDB5-7D39-4B87-9D21-4F5694DF77B8}"/>
              </a:ext>
            </a:extLst>
          </p:cNvPr>
          <p:cNvGrpSpPr>
            <a:grpSpLocks noChangeAspect="1"/>
          </p:cNvGrpSpPr>
          <p:nvPr userDrawn="1"/>
        </p:nvGrpSpPr>
        <p:grpSpPr bwMode="gray">
          <a:xfrm>
            <a:off x="9320174" y="6427633"/>
            <a:ext cx="341830" cy="313735"/>
            <a:chOff x="1020" y="346"/>
            <a:chExt cx="4114" cy="3756"/>
          </a:xfrm>
        </p:grpSpPr>
        <p:sp>
          <p:nvSpPr>
            <p:cNvPr id="22" name="Freeform 26">
              <a:extLst>
                <a:ext uri="{FF2B5EF4-FFF2-40B4-BE49-F238E27FC236}">
                  <a16:creationId xmlns:a16="http://schemas.microsoft.com/office/drawing/2014/main" xmlns="" id="{13066A96-1819-4CC1-A0E7-17487F444E8D}"/>
                </a:ext>
              </a:extLst>
            </p:cNvPr>
            <p:cNvSpPr>
              <a:spLocks/>
            </p:cNvSpPr>
            <p:nvPr userDrawn="1"/>
          </p:nvSpPr>
          <p:spPr bwMode="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3" name="Freeform 27">
              <a:extLst>
                <a:ext uri="{FF2B5EF4-FFF2-40B4-BE49-F238E27FC236}">
                  <a16:creationId xmlns:a16="http://schemas.microsoft.com/office/drawing/2014/main" xmlns="" id="{0CAF8A11-0B82-4CB4-AA95-6059EF007228}"/>
                </a:ext>
              </a:extLst>
            </p:cNvPr>
            <p:cNvSpPr>
              <a:spLocks/>
            </p:cNvSpPr>
            <p:nvPr userDrawn="1"/>
          </p:nvSpPr>
          <p:spPr bwMode="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4" name="Freeform 28">
              <a:extLst>
                <a:ext uri="{FF2B5EF4-FFF2-40B4-BE49-F238E27FC236}">
                  <a16:creationId xmlns:a16="http://schemas.microsoft.com/office/drawing/2014/main" xmlns="" id="{A331057A-57D7-4542-83A1-BEE62C7C8B10}"/>
                </a:ext>
              </a:extLst>
            </p:cNvPr>
            <p:cNvSpPr>
              <a:spLocks/>
            </p:cNvSpPr>
            <p:nvPr userDrawn="1"/>
          </p:nvSpPr>
          <p:spPr bwMode="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5" name="Freeform 42">
              <a:extLst>
                <a:ext uri="{FF2B5EF4-FFF2-40B4-BE49-F238E27FC236}">
                  <a16:creationId xmlns:a16="http://schemas.microsoft.com/office/drawing/2014/main" xmlns="" id="{868A56B9-31CD-4741-96DD-F2B06D2CE0E8}"/>
                </a:ext>
              </a:extLst>
            </p:cNvPr>
            <p:cNvSpPr>
              <a:spLocks/>
            </p:cNvSpPr>
            <p:nvPr userDrawn="1"/>
          </p:nvSpPr>
          <p:spPr bwMode="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6" name="Freeform 43">
              <a:extLst>
                <a:ext uri="{FF2B5EF4-FFF2-40B4-BE49-F238E27FC236}">
                  <a16:creationId xmlns:a16="http://schemas.microsoft.com/office/drawing/2014/main" xmlns="" id="{60B8786E-45BD-419E-9013-D429873CFB5F}"/>
                </a:ext>
              </a:extLst>
            </p:cNvPr>
            <p:cNvSpPr>
              <a:spLocks/>
            </p:cNvSpPr>
            <p:nvPr userDrawn="1"/>
          </p:nvSpPr>
          <p:spPr bwMode="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27" name="Freeform 44">
              <a:extLst>
                <a:ext uri="{FF2B5EF4-FFF2-40B4-BE49-F238E27FC236}">
                  <a16:creationId xmlns:a16="http://schemas.microsoft.com/office/drawing/2014/main" xmlns="" id="{0D3D6954-BC8D-4EEA-A854-E89BBE7EC1D2}"/>
                </a:ext>
              </a:extLst>
            </p:cNvPr>
            <p:cNvSpPr>
              <a:spLocks/>
            </p:cNvSpPr>
            <p:nvPr userDrawn="1"/>
          </p:nvSpPr>
          <p:spPr bwMode="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0" name="Freeform 45">
              <a:extLst>
                <a:ext uri="{FF2B5EF4-FFF2-40B4-BE49-F238E27FC236}">
                  <a16:creationId xmlns:a16="http://schemas.microsoft.com/office/drawing/2014/main" xmlns="" id="{41A78C4C-839C-414C-A43F-0D9C96D0C123}"/>
                </a:ext>
              </a:extLst>
            </p:cNvPr>
            <p:cNvSpPr>
              <a:spLocks/>
            </p:cNvSpPr>
            <p:nvPr userDrawn="1"/>
          </p:nvSpPr>
          <p:spPr bwMode="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1" name="Freeform 46">
              <a:extLst>
                <a:ext uri="{FF2B5EF4-FFF2-40B4-BE49-F238E27FC236}">
                  <a16:creationId xmlns:a16="http://schemas.microsoft.com/office/drawing/2014/main" xmlns="" id="{A1275165-31E2-4E19-BE7D-5560D9056CDE}"/>
                </a:ext>
              </a:extLst>
            </p:cNvPr>
            <p:cNvSpPr>
              <a:spLocks/>
            </p:cNvSpPr>
            <p:nvPr userDrawn="1"/>
          </p:nvSpPr>
          <p:spPr bwMode="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4" name="Freeform 47">
              <a:extLst>
                <a:ext uri="{FF2B5EF4-FFF2-40B4-BE49-F238E27FC236}">
                  <a16:creationId xmlns:a16="http://schemas.microsoft.com/office/drawing/2014/main" xmlns="" id="{3B5FF9CA-311F-4BB7-A057-9BF6C696294D}"/>
                </a:ext>
              </a:extLst>
            </p:cNvPr>
            <p:cNvSpPr>
              <a:spLocks noEditPoints="1"/>
            </p:cNvSpPr>
            <p:nvPr userDrawn="1"/>
          </p:nvSpPr>
          <p:spPr bwMode="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5" name="Freeform 48">
              <a:extLst>
                <a:ext uri="{FF2B5EF4-FFF2-40B4-BE49-F238E27FC236}">
                  <a16:creationId xmlns:a16="http://schemas.microsoft.com/office/drawing/2014/main" xmlns="" id="{03538F40-7047-4AFE-84BF-0AEAD09BB385}"/>
                </a:ext>
              </a:extLst>
            </p:cNvPr>
            <p:cNvSpPr>
              <a:spLocks/>
            </p:cNvSpPr>
            <p:nvPr userDrawn="1"/>
          </p:nvSpPr>
          <p:spPr bwMode="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6" name="Freeform 49">
              <a:extLst>
                <a:ext uri="{FF2B5EF4-FFF2-40B4-BE49-F238E27FC236}">
                  <a16:creationId xmlns:a16="http://schemas.microsoft.com/office/drawing/2014/main" xmlns="" id="{EE3FEF8D-2ED6-4A9A-829E-56735D5C20AF}"/>
                </a:ext>
              </a:extLst>
            </p:cNvPr>
            <p:cNvSpPr>
              <a:spLocks noEditPoints="1"/>
            </p:cNvSpPr>
            <p:nvPr userDrawn="1"/>
          </p:nvSpPr>
          <p:spPr bwMode="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38" name="Freeform 50">
              <a:extLst>
                <a:ext uri="{FF2B5EF4-FFF2-40B4-BE49-F238E27FC236}">
                  <a16:creationId xmlns:a16="http://schemas.microsoft.com/office/drawing/2014/main" xmlns="" id="{020B8BDA-431F-4D50-A58E-542B45700420}"/>
                </a:ext>
              </a:extLst>
            </p:cNvPr>
            <p:cNvSpPr>
              <a:spLocks/>
            </p:cNvSpPr>
            <p:nvPr userDrawn="1"/>
          </p:nvSpPr>
          <p:spPr bwMode="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0" name="Freeform 51">
              <a:extLst>
                <a:ext uri="{FF2B5EF4-FFF2-40B4-BE49-F238E27FC236}">
                  <a16:creationId xmlns:a16="http://schemas.microsoft.com/office/drawing/2014/main" xmlns="" id="{B519EB0E-9BAD-4F93-8A1C-A46C5093D937}"/>
                </a:ext>
              </a:extLst>
            </p:cNvPr>
            <p:cNvSpPr>
              <a:spLocks/>
            </p:cNvSpPr>
            <p:nvPr userDrawn="1"/>
          </p:nvSpPr>
          <p:spPr bwMode="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3" name="Freeform 52">
              <a:extLst>
                <a:ext uri="{FF2B5EF4-FFF2-40B4-BE49-F238E27FC236}">
                  <a16:creationId xmlns:a16="http://schemas.microsoft.com/office/drawing/2014/main" xmlns="" id="{C98BA215-325A-4899-A7E7-C2221150E0AA}"/>
                </a:ext>
              </a:extLst>
            </p:cNvPr>
            <p:cNvSpPr>
              <a:spLocks noEditPoints="1"/>
            </p:cNvSpPr>
            <p:nvPr userDrawn="1"/>
          </p:nvSpPr>
          <p:spPr bwMode="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44" name="Freeform 53">
              <a:extLst>
                <a:ext uri="{FF2B5EF4-FFF2-40B4-BE49-F238E27FC236}">
                  <a16:creationId xmlns:a16="http://schemas.microsoft.com/office/drawing/2014/main" xmlns="" id="{3E0B2555-6BDF-41D5-B87E-6CF4CC45F538}"/>
                </a:ext>
              </a:extLst>
            </p:cNvPr>
            <p:cNvSpPr>
              <a:spLocks/>
            </p:cNvSpPr>
            <p:nvPr userDrawn="1"/>
          </p:nvSpPr>
          <p:spPr bwMode="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28" name="TextBox 27">
            <a:extLst>
              <a:ext uri="{FF2B5EF4-FFF2-40B4-BE49-F238E27FC236}">
                <a16:creationId xmlns:a16="http://schemas.microsoft.com/office/drawing/2014/main" xmlns="" id="{A75054C3-ED1F-453B-B89E-8007AE3DCAC4}"/>
              </a:ext>
            </a:extLst>
          </p:cNvPr>
          <p:cNvSpPr txBox="1"/>
          <p:nvPr userDrawn="1"/>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sp>
        <p:nvSpPr>
          <p:cNvPr id="29" name="TextBox 28">
            <a:extLst>
              <a:ext uri="{FF2B5EF4-FFF2-40B4-BE49-F238E27FC236}">
                <a16:creationId xmlns:a16="http://schemas.microsoft.com/office/drawing/2014/main" xmlns="" id="{59099FDD-9C1B-4BB1-9520-5E387EE955B4}"/>
              </a:ext>
            </a:extLst>
          </p:cNvPr>
          <p:cNvSpPr txBox="1"/>
          <p:nvPr userDrawn="1"/>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pic>
        <p:nvPicPr>
          <p:cNvPr id="32" name="Picture 2" descr="R:\Graphics team\Work_2015\LOGOS_HiRes\SRI\Ipsos MORI SRI (white).emf">
            <a:extLst>
              <a:ext uri="{FF2B5EF4-FFF2-40B4-BE49-F238E27FC236}">
                <a16:creationId xmlns:a16="http://schemas.microsoft.com/office/drawing/2014/main" xmlns="" id="{0F0E345D-32EF-412C-846C-68204D7C5A96}"/>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03113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Bullets - Title and Full Page Content (With Question, Base &amp; Source)">
    <p:spTree>
      <p:nvGrpSpPr>
        <p:cNvPr id="1" name=""/>
        <p:cNvGrpSpPr/>
        <p:nvPr/>
      </p:nvGrpSpPr>
      <p:grpSpPr>
        <a:xfrm>
          <a:off x="0" y="0"/>
          <a:ext cx="0" cy="0"/>
          <a:chOff x="0" y="0"/>
          <a:chExt cx="0" cy="0"/>
        </a:xfrm>
      </p:grpSpPr>
      <p:sp>
        <p:nvSpPr>
          <p:cNvPr id="3" name="Rectangle 2"/>
          <p:cNvSpPr/>
          <p:nvPr userDrawn="1"/>
        </p:nvSpPr>
        <p:spPr bwMode="auto">
          <a:xfrm>
            <a:off x="0" y="6064112"/>
            <a:ext cx="9906000" cy="288049"/>
          </a:xfrm>
          <a:prstGeom prst="rect">
            <a:avLst/>
          </a:prstGeom>
          <a:solidFill>
            <a:schemeClr val="accent2">
              <a:lumMod val="5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hasCustomPrompt="1"/>
          </p:nvPr>
        </p:nvSpPr>
        <p:spPr bwMode="gray"/>
        <p:txBody>
          <a:bodyPr/>
          <a:lstStyle>
            <a:lvl1pPr>
              <a:defRPr baseline="0"/>
            </a:lvl1pPr>
          </a:lstStyle>
          <a:p>
            <a:r>
              <a:rPr lang="en-US" dirty="0"/>
              <a:t>Click to edit slide title Arial Bold size 24</a:t>
            </a:r>
            <a:endParaRPr lang="en-GB" dirty="0"/>
          </a:p>
        </p:txBody>
      </p:sp>
      <p:sp>
        <p:nvSpPr>
          <p:cNvPr id="18" name="Content Placeholder 12"/>
          <p:cNvSpPr>
            <a:spLocks noGrp="1"/>
          </p:cNvSpPr>
          <p:nvPr>
            <p:ph sz="quarter" idx="10" hasCustomPrompt="1"/>
          </p:nvPr>
        </p:nvSpPr>
        <p:spPr bwMode="gray">
          <a:xfrm>
            <a:off x="246066" y="1196752"/>
            <a:ext cx="9472613" cy="4392953"/>
          </a:xfrm>
        </p:spPr>
        <p:txBody>
          <a:bodyPr/>
          <a:lstStyle>
            <a:lvl1pPr>
              <a:buClr>
                <a:schemeClr val="tx1"/>
              </a:buClr>
              <a:defRPr>
                <a:solidFill>
                  <a:schemeClr val="tx1"/>
                </a:solidFill>
              </a:defRPr>
            </a:lvl1pPr>
            <a:lvl2pPr>
              <a:buClr>
                <a:schemeClr val="tx1"/>
              </a:buClr>
              <a:defRPr baseline="0">
                <a:solidFill>
                  <a:schemeClr val="tx1"/>
                </a:solidFill>
              </a:defRPr>
            </a:lvl2pPr>
            <a:lvl3pPr>
              <a:buClr>
                <a:schemeClr val="tx1"/>
              </a:buClr>
              <a:defRPr baseline="0">
                <a:solidFill>
                  <a:schemeClr val="tx1"/>
                </a:solidFill>
              </a:defRPr>
            </a:lvl3pPr>
          </a:lstStyle>
          <a:p>
            <a:pPr lvl="0"/>
            <a:r>
              <a:rPr lang="en-US" dirty="0"/>
              <a:t>Click to edit text Arial size 18</a:t>
            </a:r>
          </a:p>
          <a:p>
            <a:pPr lvl="1"/>
            <a:r>
              <a:rPr lang="en-US" dirty="0"/>
              <a:t>First level bullet Arial size 18</a:t>
            </a:r>
          </a:p>
          <a:p>
            <a:pPr lvl="2"/>
            <a:r>
              <a:rPr lang="en-GB" dirty="0"/>
              <a:t>Second level bullet Arial size 16</a:t>
            </a:r>
            <a:endParaRPr lang="en-US" dirty="0"/>
          </a:p>
        </p:txBody>
      </p:sp>
      <p:sp>
        <p:nvSpPr>
          <p:cNvPr id="19" name="Text Placeholder 8"/>
          <p:cNvSpPr>
            <a:spLocks noGrp="1"/>
          </p:cNvSpPr>
          <p:nvPr>
            <p:ph type="body" sz="quarter" idx="12" hasCustomPrompt="1"/>
          </p:nvPr>
        </p:nvSpPr>
        <p:spPr bwMode="gray">
          <a:xfrm>
            <a:off x="246063" y="6087480"/>
            <a:ext cx="6238876" cy="216454"/>
          </a:xfrm>
          <a:prstGeom prst="rect">
            <a:avLst/>
          </a:prstGeom>
        </p:spPr>
        <p:txBody>
          <a:bodyPr anchor="ctr" anchorCtr="0"/>
          <a:lstStyle>
            <a:lvl1pPr marL="0" indent="0" algn="l">
              <a:buNone/>
              <a:defRPr sz="800">
                <a:solidFill>
                  <a:schemeClr val="bg1"/>
                </a:solidFill>
              </a:defRPr>
            </a:lvl1pPr>
          </a:lstStyle>
          <a:p>
            <a:pPr lvl="0"/>
            <a:r>
              <a:rPr lang="en-US" dirty="0"/>
              <a:t>Click to edit Base</a:t>
            </a:r>
          </a:p>
        </p:txBody>
      </p:sp>
    </p:spTree>
    <p:extLst>
      <p:ext uri="{BB962C8B-B14F-4D97-AF65-F5344CB8AC3E}">
        <p14:creationId xmlns:p14="http://schemas.microsoft.com/office/powerpoint/2010/main" val="1604919694"/>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emf"/><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8.xml"/><Relationship Id="rId7" Type="http://schemas.openxmlformats.org/officeDocument/2006/relationships/image" Target="../media/image1.emf"/><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theme" Target="../theme/theme2.xml"/><Relationship Id="rId5" Type="http://schemas.openxmlformats.org/officeDocument/2006/relationships/slideLayout" Target="../slideLayouts/slideLayout10.xml"/><Relationship Id="rId4"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9080" y="6715148"/>
            <a:ext cx="5715041" cy="142852"/>
          </a:xfrm>
          <a:prstGeom prst="rect">
            <a:avLst/>
          </a:prstGeom>
          <a:noFill/>
        </p:spPr>
        <p:txBody>
          <a:bodyPr wrap="square" lIns="0" tIns="0" rIns="0" bIns="0" rtlCol="0" anchor="t" anchorCtr="0">
            <a:noAutofit/>
          </a:bodyPr>
          <a:lstStyle/>
          <a:p>
            <a:pPr algn="l">
              <a:spcBef>
                <a:spcPct val="20000"/>
              </a:spcBef>
            </a:pP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31" name="Picture 2" descr="R:\Graphics team\Work_2015\LOGOS_HiRes\SRI\Ipsos MORI SRI (white).emf"/>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gray">
          <a:xfrm>
            <a:off x="252642"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cSld>
  <p:clrMap bg1="lt1" tx1="dk1" bg2="lt2" tx2="dk2" accent1="accent1" accent2="accent2" accent3="accent3" accent4="accent4" accent5="accent5" accent6="accent6" hlink="hlink" folHlink="folHlink"/>
  <p:sldLayoutIdLst>
    <p:sldLayoutId id="2147484138" r:id="rId1"/>
    <p:sldLayoutId id="2147484143" r:id="rId2"/>
    <p:sldLayoutId id="2147484147" r:id="rId3"/>
    <p:sldLayoutId id="2147484156" r:id="rId4"/>
    <p:sldLayoutId id="2147484162"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bwMode="auto">
      <p:bgPr>
        <a:solidFill>
          <a:srgbClr val="775BA6"/>
        </a:solidFill>
        <a:effectLst/>
      </p:bgPr>
    </p:bg>
    <p:spTree>
      <p:nvGrpSpPr>
        <p:cNvPr id="1" name=""/>
        <p:cNvGrpSpPr/>
        <p:nvPr/>
      </p:nvGrpSpPr>
      <p:grpSpPr>
        <a:xfrm>
          <a:off x="0" y="0"/>
          <a:ext cx="0" cy="0"/>
          <a:chOff x="0" y="0"/>
          <a:chExt cx="0" cy="0"/>
        </a:xfrm>
      </p:grpSpPr>
      <p:sp>
        <p:nvSpPr>
          <p:cNvPr id="1135" name="Rectangle 111"/>
          <p:cNvSpPr>
            <a:spLocks noChangeArrowheads="1"/>
          </p:cNvSpPr>
          <p:nvPr userDrawn="1"/>
        </p:nvSpPr>
        <p:spPr bwMode="gray">
          <a:xfrm flipV="1">
            <a:off x="0" y="819143"/>
            <a:ext cx="9906000" cy="5533018"/>
          </a:xfrm>
          <a:prstGeom prst="rect">
            <a:avLst/>
          </a:prstGeom>
          <a:solidFill>
            <a:schemeClr val="bg1"/>
          </a:solidFill>
          <a:ln w="9525">
            <a:noFill/>
            <a:miter lim="800000"/>
            <a:headEnd/>
            <a:tailEnd/>
          </a:ln>
          <a:effectLst/>
        </p:spPr>
        <p:txBody>
          <a:bodyPr wrap="none" lIns="90000" tIns="46800" rIns="90000" bIns="46800" anchor="ctr"/>
          <a:lstStyle/>
          <a:p>
            <a:pPr algn="l" eaLnBrk="1" hangingPunct="1">
              <a:spcBef>
                <a:spcPct val="0"/>
              </a:spcBef>
              <a:defRPr/>
            </a:pPr>
            <a:endParaRPr lang="en-GB" sz="2400" dirty="0"/>
          </a:p>
        </p:txBody>
      </p:sp>
      <p:sp>
        <p:nvSpPr>
          <p:cNvPr id="22533" name="Rectangle 2"/>
          <p:cNvSpPr>
            <a:spLocks noGrp="1" noChangeArrowheads="1"/>
          </p:cNvSpPr>
          <p:nvPr>
            <p:ph type="title"/>
          </p:nvPr>
        </p:nvSpPr>
        <p:spPr bwMode="gray">
          <a:xfrm>
            <a:off x="247801" y="0"/>
            <a:ext cx="8064523" cy="764704"/>
          </a:xfrm>
          <a:prstGeom prst="rect">
            <a:avLst/>
          </a:prstGeom>
          <a:noFill/>
          <a:ln w="9525">
            <a:noFill/>
            <a:miter lim="800000"/>
            <a:headEnd/>
            <a:tailEnd/>
          </a:ln>
        </p:spPr>
        <p:txBody>
          <a:bodyPr vert="horz" wrap="square" lIns="0" tIns="0" rIns="0" bIns="0" numCol="1" anchor="ctr" anchorCtr="0" compatLnSpc="1">
            <a:prstTxWarp prst="textNoShape">
              <a:avLst/>
            </a:prstTxWarp>
          </a:bodyPr>
          <a:lstStyle/>
          <a:p>
            <a:pPr lvl="0"/>
            <a:r>
              <a:rPr lang="en-GB" dirty="0"/>
              <a:t>Click to edit slide title Arial Bold size 24</a:t>
            </a:r>
          </a:p>
        </p:txBody>
      </p:sp>
      <p:sp>
        <p:nvSpPr>
          <p:cNvPr id="24" name="TextBox 23"/>
          <p:cNvSpPr txBox="1"/>
          <p:nvPr/>
        </p:nvSpPr>
        <p:spPr bwMode="gray">
          <a:xfrm>
            <a:off x="922989" y="6715148"/>
            <a:ext cx="5715041"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a:t>
            </a:r>
            <a:r>
              <a:rPr lang="en-GB" sz="700" kern="1200" dirty="0">
                <a:solidFill>
                  <a:schemeClr val="bg1"/>
                </a:solidFill>
                <a:effectLst/>
                <a:latin typeface="Arial" charset="0"/>
                <a:ea typeface="+mn-ea"/>
                <a:cs typeface="+mn-cs"/>
              </a:rPr>
              <a:t> 21-076939-01 GPPS ICS Slidepacks | Version 1 | Public</a:t>
            </a:r>
            <a:endParaRPr lang="en-US" sz="700" dirty="0">
              <a:solidFill>
                <a:schemeClr val="bg1"/>
              </a:solidFill>
            </a:endParaRPr>
          </a:p>
        </p:txBody>
      </p:sp>
      <p:sp>
        <p:nvSpPr>
          <p:cNvPr id="12" name="Text Placeholder 11"/>
          <p:cNvSpPr>
            <a:spLocks noGrp="1"/>
          </p:cNvSpPr>
          <p:nvPr>
            <p:ph type="body" idx="1"/>
          </p:nvPr>
        </p:nvSpPr>
        <p:spPr>
          <a:xfrm>
            <a:off x="246067" y="1125538"/>
            <a:ext cx="9413875" cy="5086350"/>
          </a:xfrm>
          <a:prstGeom prst="rect">
            <a:avLst/>
          </a:prstGeom>
        </p:spPr>
        <p:txBody>
          <a:bodyPr vert="horz" lIns="0" tIns="0" rIns="0" bIns="0" rtlCol="0">
            <a:noAutofit/>
          </a:bodyPr>
          <a:lstStyle/>
          <a:p>
            <a:pPr lvl="0"/>
            <a:r>
              <a:rPr lang="en-US" dirty="0"/>
              <a:t>Click to add text Arial size 18</a:t>
            </a:r>
          </a:p>
          <a:p>
            <a:pPr lvl="1"/>
            <a:r>
              <a:rPr lang="en-US" dirty="0"/>
              <a:t>Second level Arial size 18</a:t>
            </a:r>
          </a:p>
          <a:p>
            <a:pPr lvl="2"/>
            <a:r>
              <a:rPr lang="en-US" dirty="0"/>
              <a:t>Third level Arial size 16</a:t>
            </a:r>
          </a:p>
          <a:p>
            <a:pPr lvl="3"/>
            <a:r>
              <a:rPr lang="en-US" dirty="0"/>
              <a:t>Fourth level size 16</a:t>
            </a:r>
          </a:p>
          <a:p>
            <a:pPr lvl="4"/>
            <a:r>
              <a:rPr lang="en-US" dirty="0"/>
              <a:t>Fifth level size 16</a:t>
            </a:r>
          </a:p>
        </p:txBody>
      </p:sp>
      <p:sp>
        <p:nvSpPr>
          <p:cNvPr id="10" name="TextBox 9"/>
          <p:cNvSpPr txBox="1"/>
          <p:nvPr/>
        </p:nvSpPr>
        <p:spPr bwMode="gray">
          <a:xfrm>
            <a:off x="244818" y="6715148"/>
            <a:ext cx="610643" cy="142852"/>
          </a:xfrm>
          <a:prstGeom prst="rect">
            <a:avLst/>
          </a:prstGeom>
          <a:noFill/>
        </p:spPr>
        <p:txBody>
          <a:bodyPr wrap="square" lIns="0" tIns="0" rIns="0" bIns="0" rtlCol="0" anchor="t" anchorCtr="0">
            <a:noAutofit/>
          </a:bodyPr>
          <a:lstStyle/>
          <a:p>
            <a:pPr algn="l">
              <a:spcBef>
                <a:spcPct val="20000"/>
              </a:spcBef>
            </a:pPr>
            <a:r>
              <a:rPr lang="en-US" sz="700" dirty="0">
                <a:solidFill>
                  <a:schemeClr val="bg1"/>
                </a:solidFill>
              </a:rPr>
              <a:t>© Ipsos MORI</a:t>
            </a:r>
          </a:p>
        </p:txBody>
      </p:sp>
      <p:grpSp>
        <p:nvGrpSpPr>
          <p:cNvPr id="61" name="Group 60"/>
          <p:cNvGrpSpPr>
            <a:grpSpLocks noChangeAspect="1"/>
          </p:cNvGrpSpPr>
          <p:nvPr/>
        </p:nvGrpSpPr>
        <p:grpSpPr bwMode="ltGray">
          <a:xfrm>
            <a:off x="9320174" y="6455006"/>
            <a:ext cx="341830" cy="313735"/>
            <a:chOff x="1020" y="346"/>
            <a:chExt cx="4114" cy="3756"/>
          </a:xfrm>
        </p:grpSpPr>
        <p:sp>
          <p:nvSpPr>
            <p:cNvPr id="62" name="Freeform 61"/>
            <p:cNvSpPr>
              <a:spLocks/>
            </p:cNvSpPr>
            <p:nvPr userDrawn="1"/>
          </p:nvSpPr>
          <p:spPr bwMode="ltGray">
            <a:xfrm>
              <a:off x="1020" y="346"/>
              <a:ext cx="4114" cy="3756"/>
            </a:xfrm>
            <a:custGeom>
              <a:avLst/>
              <a:gdLst/>
              <a:ahLst/>
              <a:cxnLst>
                <a:cxn ang="0">
                  <a:pos x="0" y="3756"/>
                </a:cxn>
                <a:cxn ang="0">
                  <a:pos x="0" y="0"/>
                </a:cxn>
                <a:cxn ang="0">
                  <a:pos x="4022" y="0"/>
                </a:cxn>
                <a:cxn ang="0">
                  <a:pos x="4022" y="0"/>
                </a:cxn>
                <a:cxn ang="0">
                  <a:pos x="4040" y="118"/>
                </a:cxn>
                <a:cxn ang="0">
                  <a:pos x="4054" y="234"/>
                </a:cxn>
                <a:cxn ang="0">
                  <a:pos x="4068" y="350"/>
                </a:cxn>
                <a:cxn ang="0">
                  <a:pos x="4078" y="468"/>
                </a:cxn>
                <a:cxn ang="0">
                  <a:pos x="4088" y="584"/>
                </a:cxn>
                <a:cxn ang="0">
                  <a:pos x="4096" y="700"/>
                </a:cxn>
                <a:cxn ang="0">
                  <a:pos x="4104" y="814"/>
                </a:cxn>
                <a:cxn ang="0">
                  <a:pos x="4108" y="930"/>
                </a:cxn>
                <a:cxn ang="0">
                  <a:pos x="4112" y="1046"/>
                </a:cxn>
                <a:cxn ang="0">
                  <a:pos x="4114" y="1162"/>
                </a:cxn>
                <a:cxn ang="0">
                  <a:pos x="4112" y="1276"/>
                </a:cxn>
                <a:cxn ang="0">
                  <a:pos x="4110" y="1392"/>
                </a:cxn>
                <a:cxn ang="0">
                  <a:pos x="4106" y="1508"/>
                </a:cxn>
                <a:cxn ang="0">
                  <a:pos x="4100" y="1622"/>
                </a:cxn>
                <a:cxn ang="0">
                  <a:pos x="4092" y="1738"/>
                </a:cxn>
                <a:cxn ang="0">
                  <a:pos x="4082" y="1854"/>
                </a:cxn>
                <a:cxn ang="0">
                  <a:pos x="4070" y="1970"/>
                </a:cxn>
                <a:cxn ang="0">
                  <a:pos x="4056" y="2086"/>
                </a:cxn>
                <a:cxn ang="0">
                  <a:pos x="4040" y="2202"/>
                </a:cxn>
                <a:cxn ang="0">
                  <a:pos x="4020" y="2320"/>
                </a:cxn>
                <a:cxn ang="0">
                  <a:pos x="4000" y="2436"/>
                </a:cxn>
                <a:cxn ang="0">
                  <a:pos x="3978" y="2554"/>
                </a:cxn>
                <a:cxn ang="0">
                  <a:pos x="3952" y="2672"/>
                </a:cxn>
                <a:cxn ang="0">
                  <a:pos x="3926" y="2790"/>
                </a:cxn>
                <a:cxn ang="0">
                  <a:pos x="3896" y="2908"/>
                </a:cxn>
                <a:cxn ang="0">
                  <a:pos x="3864" y="3028"/>
                </a:cxn>
                <a:cxn ang="0">
                  <a:pos x="3830" y="3148"/>
                </a:cxn>
                <a:cxn ang="0">
                  <a:pos x="3792" y="3268"/>
                </a:cxn>
                <a:cxn ang="0">
                  <a:pos x="3754" y="3388"/>
                </a:cxn>
                <a:cxn ang="0">
                  <a:pos x="3712" y="3510"/>
                </a:cxn>
                <a:cxn ang="0">
                  <a:pos x="3668" y="3632"/>
                </a:cxn>
                <a:cxn ang="0">
                  <a:pos x="3620" y="3756"/>
                </a:cxn>
                <a:cxn ang="0">
                  <a:pos x="0" y="3756"/>
                </a:cxn>
              </a:cxnLst>
              <a:rect l="0" t="0" r="r" b="b"/>
              <a:pathLst>
                <a:path w="4114" h="3756">
                  <a:moveTo>
                    <a:pt x="0" y="3756"/>
                  </a:moveTo>
                  <a:lnTo>
                    <a:pt x="0" y="0"/>
                  </a:lnTo>
                  <a:lnTo>
                    <a:pt x="4022" y="0"/>
                  </a:lnTo>
                  <a:lnTo>
                    <a:pt x="4022" y="0"/>
                  </a:lnTo>
                  <a:lnTo>
                    <a:pt x="4040" y="118"/>
                  </a:lnTo>
                  <a:lnTo>
                    <a:pt x="4054" y="234"/>
                  </a:lnTo>
                  <a:lnTo>
                    <a:pt x="4068" y="350"/>
                  </a:lnTo>
                  <a:lnTo>
                    <a:pt x="4078" y="468"/>
                  </a:lnTo>
                  <a:lnTo>
                    <a:pt x="4088" y="584"/>
                  </a:lnTo>
                  <a:lnTo>
                    <a:pt x="4096" y="700"/>
                  </a:lnTo>
                  <a:lnTo>
                    <a:pt x="4104" y="814"/>
                  </a:lnTo>
                  <a:lnTo>
                    <a:pt x="4108" y="930"/>
                  </a:lnTo>
                  <a:lnTo>
                    <a:pt x="4112" y="1046"/>
                  </a:lnTo>
                  <a:lnTo>
                    <a:pt x="4114" y="1162"/>
                  </a:lnTo>
                  <a:lnTo>
                    <a:pt x="4112" y="1276"/>
                  </a:lnTo>
                  <a:lnTo>
                    <a:pt x="4110" y="1392"/>
                  </a:lnTo>
                  <a:lnTo>
                    <a:pt x="4106" y="1508"/>
                  </a:lnTo>
                  <a:lnTo>
                    <a:pt x="4100" y="1622"/>
                  </a:lnTo>
                  <a:lnTo>
                    <a:pt x="4092" y="1738"/>
                  </a:lnTo>
                  <a:lnTo>
                    <a:pt x="4082" y="1854"/>
                  </a:lnTo>
                  <a:lnTo>
                    <a:pt x="4070" y="1970"/>
                  </a:lnTo>
                  <a:lnTo>
                    <a:pt x="4056" y="2086"/>
                  </a:lnTo>
                  <a:lnTo>
                    <a:pt x="4040" y="2202"/>
                  </a:lnTo>
                  <a:lnTo>
                    <a:pt x="4020" y="2320"/>
                  </a:lnTo>
                  <a:lnTo>
                    <a:pt x="4000" y="2436"/>
                  </a:lnTo>
                  <a:lnTo>
                    <a:pt x="3978" y="2554"/>
                  </a:lnTo>
                  <a:lnTo>
                    <a:pt x="3952" y="2672"/>
                  </a:lnTo>
                  <a:lnTo>
                    <a:pt x="3926" y="2790"/>
                  </a:lnTo>
                  <a:lnTo>
                    <a:pt x="3896" y="2908"/>
                  </a:lnTo>
                  <a:lnTo>
                    <a:pt x="3864" y="3028"/>
                  </a:lnTo>
                  <a:lnTo>
                    <a:pt x="3830" y="3148"/>
                  </a:lnTo>
                  <a:lnTo>
                    <a:pt x="3792" y="3268"/>
                  </a:lnTo>
                  <a:lnTo>
                    <a:pt x="3754" y="3388"/>
                  </a:lnTo>
                  <a:lnTo>
                    <a:pt x="3712" y="3510"/>
                  </a:lnTo>
                  <a:lnTo>
                    <a:pt x="3668" y="3632"/>
                  </a:lnTo>
                  <a:lnTo>
                    <a:pt x="3620" y="3756"/>
                  </a:lnTo>
                  <a:lnTo>
                    <a:pt x="0" y="3756"/>
                  </a:lnTo>
                  <a:close/>
                </a:path>
              </a:pathLst>
            </a:custGeom>
            <a:solidFill>
              <a:srgbClr val="009D9C"/>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3" name="Freeform 62"/>
            <p:cNvSpPr>
              <a:spLocks/>
            </p:cNvSpPr>
            <p:nvPr userDrawn="1"/>
          </p:nvSpPr>
          <p:spPr bwMode="ltGray">
            <a:xfrm>
              <a:off x="2636" y="1719"/>
              <a:ext cx="85" cy="65"/>
            </a:xfrm>
            <a:custGeom>
              <a:avLst/>
              <a:gdLst/>
              <a:ahLst/>
              <a:cxnLst>
                <a:cxn ang="0">
                  <a:pos x="18" y="44"/>
                </a:cxn>
                <a:cxn ang="0">
                  <a:pos x="0" y="58"/>
                </a:cxn>
                <a:cxn ang="0">
                  <a:pos x="0" y="58"/>
                </a:cxn>
                <a:cxn ang="0">
                  <a:pos x="14" y="60"/>
                </a:cxn>
                <a:cxn ang="0">
                  <a:pos x="28" y="62"/>
                </a:cxn>
                <a:cxn ang="0">
                  <a:pos x="42" y="58"/>
                </a:cxn>
                <a:cxn ang="0">
                  <a:pos x="54" y="54"/>
                </a:cxn>
                <a:cxn ang="0">
                  <a:pos x="66" y="48"/>
                </a:cxn>
                <a:cxn ang="0">
                  <a:pos x="76" y="40"/>
                </a:cxn>
                <a:cxn ang="0">
                  <a:pos x="82" y="32"/>
                </a:cxn>
                <a:cxn ang="0">
                  <a:pos x="88" y="24"/>
                </a:cxn>
                <a:cxn ang="0">
                  <a:pos x="88" y="0"/>
                </a:cxn>
                <a:cxn ang="0">
                  <a:pos x="88" y="0"/>
                </a:cxn>
                <a:cxn ang="0">
                  <a:pos x="66" y="6"/>
                </a:cxn>
                <a:cxn ang="0">
                  <a:pos x="46" y="16"/>
                </a:cxn>
                <a:cxn ang="0">
                  <a:pos x="38" y="22"/>
                </a:cxn>
                <a:cxn ang="0">
                  <a:pos x="30" y="28"/>
                </a:cxn>
                <a:cxn ang="0">
                  <a:pos x="24" y="36"/>
                </a:cxn>
                <a:cxn ang="0">
                  <a:pos x="18" y="44"/>
                </a:cxn>
                <a:cxn ang="0">
                  <a:pos x="18" y="44"/>
                </a:cxn>
              </a:cxnLst>
              <a:rect l="0" t="0" r="r" b="b"/>
              <a:pathLst>
                <a:path w="88" h="62">
                  <a:moveTo>
                    <a:pt x="18" y="44"/>
                  </a:moveTo>
                  <a:lnTo>
                    <a:pt x="0" y="58"/>
                  </a:lnTo>
                  <a:lnTo>
                    <a:pt x="0" y="58"/>
                  </a:lnTo>
                  <a:lnTo>
                    <a:pt x="14" y="60"/>
                  </a:lnTo>
                  <a:lnTo>
                    <a:pt x="28" y="62"/>
                  </a:lnTo>
                  <a:lnTo>
                    <a:pt x="42" y="58"/>
                  </a:lnTo>
                  <a:lnTo>
                    <a:pt x="54" y="54"/>
                  </a:lnTo>
                  <a:lnTo>
                    <a:pt x="66" y="48"/>
                  </a:lnTo>
                  <a:lnTo>
                    <a:pt x="76" y="40"/>
                  </a:lnTo>
                  <a:lnTo>
                    <a:pt x="82" y="32"/>
                  </a:lnTo>
                  <a:lnTo>
                    <a:pt x="88" y="24"/>
                  </a:lnTo>
                  <a:lnTo>
                    <a:pt x="88" y="0"/>
                  </a:lnTo>
                  <a:lnTo>
                    <a:pt x="88" y="0"/>
                  </a:lnTo>
                  <a:lnTo>
                    <a:pt x="66" y="6"/>
                  </a:lnTo>
                  <a:lnTo>
                    <a:pt x="46" y="16"/>
                  </a:lnTo>
                  <a:lnTo>
                    <a:pt x="38" y="22"/>
                  </a:lnTo>
                  <a:lnTo>
                    <a:pt x="30" y="28"/>
                  </a:lnTo>
                  <a:lnTo>
                    <a:pt x="24" y="36"/>
                  </a:lnTo>
                  <a:lnTo>
                    <a:pt x="18" y="44"/>
                  </a:lnTo>
                  <a:lnTo>
                    <a:pt x="18" y="4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4" name="Freeform 63"/>
            <p:cNvSpPr>
              <a:spLocks/>
            </p:cNvSpPr>
            <p:nvPr userDrawn="1"/>
          </p:nvSpPr>
          <p:spPr bwMode="ltGray">
            <a:xfrm>
              <a:off x="2823" y="1878"/>
              <a:ext cx="66" cy="75"/>
            </a:xfrm>
            <a:custGeom>
              <a:avLst/>
              <a:gdLst/>
              <a:ahLst/>
              <a:cxnLst>
                <a:cxn ang="0">
                  <a:pos x="28" y="2"/>
                </a:cxn>
                <a:cxn ang="0">
                  <a:pos x="0" y="0"/>
                </a:cxn>
                <a:cxn ang="0">
                  <a:pos x="0" y="0"/>
                </a:cxn>
                <a:cxn ang="0">
                  <a:pos x="2" y="18"/>
                </a:cxn>
                <a:cxn ang="0">
                  <a:pos x="4" y="28"/>
                </a:cxn>
                <a:cxn ang="0">
                  <a:pos x="6" y="36"/>
                </a:cxn>
                <a:cxn ang="0">
                  <a:pos x="12" y="44"/>
                </a:cxn>
                <a:cxn ang="0">
                  <a:pos x="18" y="50"/>
                </a:cxn>
                <a:cxn ang="0">
                  <a:pos x="26" y="58"/>
                </a:cxn>
                <a:cxn ang="0">
                  <a:pos x="36" y="64"/>
                </a:cxn>
                <a:cxn ang="0">
                  <a:pos x="58" y="68"/>
                </a:cxn>
                <a:cxn ang="0">
                  <a:pos x="58" y="68"/>
                </a:cxn>
                <a:cxn ang="0">
                  <a:pos x="66" y="60"/>
                </a:cxn>
                <a:cxn ang="0">
                  <a:pos x="68" y="54"/>
                </a:cxn>
                <a:cxn ang="0">
                  <a:pos x="68" y="50"/>
                </a:cxn>
                <a:cxn ang="0">
                  <a:pos x="66" y="40"/>
                </a:cxn>
                <a:cxn ang="0">
                  <a:pos x="62" y="32"/>
                </a:cxn>
                <a:cxn ang="0">
                  <a:pos x="54" y="22"/>
                </a:cxn>
                <a:cxn ang="0">
                  <a:pos x="46" y="14"/>
                </a:cxn>
                <a:cxn ang="0">
                  <a:pos x="28" y="2"/>
                </a:cxn>
                <a:cxn ang="0">
                  <a:pos x="28" y="2"/>
                </a:cxn>
              </a:cxnLst>
              <a:rect l="0" t="0" r="r" b="b"/>
              <a:pathLst>
                <a:path w="68" h="68">
                  <a:moveTo>
                    <a:pt x="28" y="2"/>
                  </a:moveTo>
                  <a:lnTo>
                    <a:pt x="0" y="0"/>
                  </a:lnTo>
                  <a:lnTo>
                    <a:pt x="0" y="0"/>
                  </a:lnTo>
                  <a:lnTo>
                    <a:pt x="2" y="18"/>
                  </a:lnTo>
                  <a:lnTo>
                    <a:pt x="4" y="28"/>
                  </a:lnTo>
                  <a:lnTo>
                    <a:pt x="6" y="36"/>
                  </a:lnTo>
                  <a:lnTo>
                    <a:pt x="12" y="44"/>
                  </a:lnTo>
                  <a:lnTo>
                    <a:pt x="18" y="50"/>
                  </a:lnTo>
                  <a:lnTo>
                    <a:pt x="26" y="58"/>
                  </a:lnTo>
                  <a:lnTo>
                    <a:pt x="36" y="64"/>
                  </a:lnTo>
                  <a:lnTo>
                    <a:pt x="58" y="68"/>
                  </a:lnTo>
                  <a:lnTo>
                    <a:pt x="58" y="68"/>
                  </a:lnTo>
                  <a:lnTo>
                    <a:pt x="66" y="60"/>
                  </a:lnTo>
                  <a:lnTo>
                    <a:pt x="68" y="54"/>
                  </a:lnTo>
                  <a:lnTo>
                    <a:pt x="68" y="50"/>
                  </a:lnTo>
                  <a:lnTo>
                    <a:pt x="66" y="40"/>
                  </a:lnTo>
                  <a:lnTo>
                    <a:pt x="62" y="32"/>
                  </a:lnTo>
                  <a:lnTo>
                    <a:pt x="54" y="22"/>
                  </a:lnTo>
                  <a:lnTo>
                    <a:pt x="46" y="14"/>
                  </a:lnTo>
                  <a:lnTo>
                    <a:pt x="28" y="2"/>
                  </a:lnTo>
                  <a:lnTo>
                    <a:pt x="28" y="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5" name="Freeform 64"/>
            <p:cNvSpPr>
              <a:spLocks/>
            </p:cNvSpPr>
            <p:nvPr userDrawn="1"/>
          </p:nvSpPr>
          <p:spPr bwMode="ltGray">
            <a:xfrm>
              <a:off x="2532" y="1215"/>
              <a:ext cx="103" cy="75"/>
            </a:xfrm>
            <a:custGeom>
              <a:avLst/>
              <a:gdLst/>
              <a:ahLst/>
              <a:cxnLst>
                <a:cxn ang="0">
                  <a:pos x="22" y="54"/>
                </a:cxn>
                <a:cxn ang="0">
                  <a:pos x="0" y="70"/>
                </a:cxn>
                <a:cxn ang="0">
                  <a:pos x="0" y="70"/>
                </a:cxn>
                <a:cxn ang="0">
                  <a:pos x="16" y="74"/>
                </a:cxn>
                <a:cxn ang="0">
                  <a:pos x="32" y="76"/>
                </a:cxn>
                <a:cxn ang="0">
                  <a:pos x="46" y="74"/>
                </a:cxn>
                <a:cxn ang="0">
                  <a:pos x="60" y="68"/>
                </a:cxn>
                <a:cxn ang="0">
                  <a:pos x="72" y="62"/>
                </a:cxn>
                <a:cxn ang="0">
                  <a:pos x="82" y="52"/>
                </a:cxn>
                <a:cxn ang="0">
                  <a:pos x="90" y="42"/>
                </a:cxn>
                <a:cxn ang="0">
                  <a:pos x="98" y="30"/>
                </a:cxn>
                <a:cxn ang="0">
                  <a:pos x="106" y="0"/>
                </a:cxn>
                <a:cxn ang="0">
                  <a:pos x="106" y="0"/>
                </a:cxn>
                <a:cxn ang="0">
                  <a:pos x="80" y="6"/>
                </a:cxn>
                <a:cxn ang="0">
                  <a:pos x="68" y="10"/>
                </a:cxn>
                <a:cxn ang="0">
                  <a:pos x="58" y="14"/>
                </a:cxn>
                <a:cxn ang="0">
                  <a:pos x="48" y="20"/>
                </a:cxn>
                <a:cxn ang="0">
                  <a:pos x="38" y="28"/>
                </a:cxn>
                <a:cxn ang="0">
                  <a:pos x="30" y="40"/>
                </a:cxn>
                <a:cxn ang="0">
                  <a:pos x="22" y="54"/>
                </a:cxn>
                <a:cxn ang="0">
                  <a:pos x="22" y="54"/>
                </a:cxn>
              </a:cxnLst>
              <a:rect l="0" t="0" r="r" b="b"/>
              <a:pathLst>
                <a:path w="106" h="76">
                  <a:moveTo>
                    <a:pt x="22" y="54"/>
                  </a:moveTo>
                  <a:lnTo>
                    <a:pt x="0" y="70"/>
                  </a:lnTo>
                  <a:lnTo>
                    <a:pt x="0" y="70"/>
                  </a:lnTo>
                  <a:lnTo>
                    <a:pt x="16" y="74"/>
                  </a:lnTo>
                  <a:lnTo>
                    <a:pt x="32" y="76"/>
                  </a:lnTo>
                  <a:lnTo>
                    <a:pt x="46" y="74"/>
                  </a:lnTo>
                  <a:lnTo>
                    <a:pt x="60" y="68"/>
                  </a:lnTo>
                  <a:lnTo>
                    <a:pt x="72" y="62"/>
                  </a:lnTo>
                  <a:lnTo>
                    <a:pt x="82" y="52"/>
                  </a:lnTo>
                  <a:lnTo>
                    <a:pt x="90" y="42"/>
                  </a:lnTo>
                  <a:lnTo>
                    <a:pt x="98" y="30"/>
                  </a:lnTo>
                  <a:lnTo>
                    <a:pt x="106" y="0"/>
                  </a:lnTo>
                  <a:lnTo>
                    <a:pt x="106" y="0"/>
                  </a:lnTo>
                  <a:lnTo>
                    <a:pt x="80" y="6"/>
                  </a:lnTo>
                  <a:lnTo>
                    <a:pt x="68" y="10"/>
                  </a:lnTo>
                  <a:lnTo>
                    <a:pt x="58" y="14"/>
                  </a:lnTo>
                  <a:lnTo>
                    <a:pt x="48" y="20"/>
                  </a:lnTo>
                  <a:lnTo>
                    <a:pt x="38" y="28"/>
                  </a:lnTo>
                  <a:lnTo>
                    <a:pt x="30" y="40"/>
                  </a:lnTo>
                  <a:lnTo>
                    <a:pt x="22" y="54"/>
                  </a:lnTo>
                  <a:lnTo>
                    <a:pt x="22" y="5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6" name="Freeform 65"/>
            <p:cNvSpPr>
              <a:spLocks/>
            </p:cNvSpPr>
            <p:nvPr userDrawn="1"/>
          </p:nvSpPr>
          <p:spPr bwMode="ltGray">
            <a:xfrm>
              <a:off x="2476" y="1392"/>
              <a:ext cx="85" cy="75"/>
            </a:xfrm>
            <a:custGeom>
              <a:avLst/>
              <a:gdLst/>
              <a:ahLst/>
              <a:cxnLst>
                <a:cxn ang="0">
                  <a:pos x="82" y="24"/>
                </a:cxn>
                <a:cxn ang="0">
                  <a:pos x="76" y="0"/>
                </a:cxn>
                <a:cxn ang="0">
                  <a:pos x="76" y="0"/>
                </a:cxn>
                <a:cxn ang="0">
                  <a:pos x="50" y="8"/>
                </a:cxn>
                <a:cxn ang="0">
                  <a:pos x="30" y="18"/>
                </a:cxn>
                <a:cxn ang="0">
                  <a:pos x="20" y="24"/>
                </a:cxn>
                <a:cxn ang="0">
                  <a:pos x="12" y="30"/>
                </a:cxn>
                <a:cxn ang="0">
                  <a:pos x="6" y="40"/>
                </a:cxn>
                <a:cxn ang="0">
                  <a:pos x="0" y="48"/>
                </a:cxn>
                <a:cxn ang="0">
                  <a:pos x="0" y="68"/>
                </a:cxn>
                <a:cxn ang="0">
                  <a:pos x="0" y="68"/>
                </a:cxn>
                <a:cxn ang="0">
                  <a:pos x="16" y="72"/>
                </a:cxn>
                <a:cxn ang="0">
                  <a:pos x="30" y="70"/>
                </a:cxn>
                <a:cxn ang="0">
                  <a:pos x="42" y="66"/>
                </a:cxn>
                <a:cxn ang="0">
                  <a:pos x="52" y="60"/>
                </a:cxn>
                <a:cxn ang="0">
                  <a:pos x="62" y="52"/>
                </a:cxn>
                <a:cxn ang="0">
                  <a:pos x="70" y="42"/>
                </a:cxn>
                <a:cxn ang="0">
                  <a:pos x="82" y="24"/>
                </a:cxn>
                <a:cxn ang="0">
                  <a:pos x="82" y="24"/>
                </a:cxn>
              </a:cxnLst>
              <a:rect l="0" t="0" r="r" b="b"/>
              <a:pathLst>
                <a:path w="82" h="72">
                  <a:moveTo>
                    <a:pt x="82" y="24"/>
                  </a:moveTo>
                  <a:lnTo>
                    <a:pt x="76" y="0"/>
                  </a:lnTo>
                  <a:lnTo>
                    <a:pt x="76" y="0"/>
                  </a:lnTo>
                  <a:lnTo>
                    <a:pt x="50" y="8"/>
                  </a:lnTo>
                  <a:lnTo>
                    <a:pt x="30" y="18"/>
                  </a:lnTo>
                  <a:lnTo>
                    <a:pt x="20" y="24"/>
                  </a:lnTo>
                  <a:lnTo>
                    <a:pt x="12" y="30"/>
                  </a:lnTo>
                  <a:lnTo>
                    <a:pt x="6" y="40"/>
                  </a:lnTo>
                  <a:lnTo>
                    <a:pt x="0" y="48"/>
                  </a:lnTo>
                  <a:lnTo>
                    <a:pt x="0" y="68"/>
                  </a:lnTo>
                  <a:lnTo>
                    <a:pt x="0" y="68"/>
                  </a:lnTo>
                  <a:lnTo>
                    <a:pt x="16" y="72"/>
                  </a:lnTo>
                  <a:lnTo>
                    <a:pt x="30" y="70"/>
                  </a:lnTo>
                  <a:lnTo>
                    <a:pt x="42" y="66"/>
                  </a:lnTo>
                  <a:lnTo>
                    <a:pt x="52" y="60"/>
                  </a:lnTo>
                  <a:lnTo>
                    <a:pt x="62" y="52"/>
                  </a:lnTo>
                  <a:lnTo>
                    <a:pt x="70" y="42"/>
                  </a:lnTo>
                  <a:lnTo>
                    <a:pt x="82" y="24"/>
                  </a:lnTo>
                  <a:lnTo>
                    <a:pt x="82" y="24"/>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7" name="Freeform 66"/>
            <p:cNvSpPr>
              <a:spLocks/>
            </p:cNvSpPr>
            <p:nvPr userDrawn="1"/>
          </p:nvSpPr>
          <p:spPr bwMode="ltGray">
            <a:xfrm>
              <a:off x="2448" y="1589"/>
              <a:ext cx="103" cy="65"/>
            </a:xfrm>
            <a:custGeom>
              <a:avLst/>
              <a:gdLst/>
              <a:ahLst/>
              <a:cxnLst>
                <a:cxn ang="0">
                  <a:pos x="0" y="50"/>
                </a:cxn>
                <a:cxn ang="0">
                  <a:pos x="14" y="58"/>
                </a:cxn>
                <a:cxn ang="0">
                  <a:pos x="14" y="58"/>
                </a:cxn>
                <a:cxn ang="0">
                  <a:pos x="30" y="62"/>
                </a:cxn>
                <a:cxn ang="0">
                  <a:pos x="44" y="60"/>
                </a:cxn>
                <a:cxn ang="0">
                  <a:pos x="54" y="56"/>
                </a:cxn>
                <a:cxn ang="0">
                  <a:pos x="60" y="50"/>
                </a:cxn>
                <a:cxn ang="0">
                  <a:pos x="66" y="42"/>
                </a:cxn>
                <a:cxn ang="0">
                  <a:pos x="70" y="34"/>
                </a:cxn>
                <a:cxn ang="0">
                  <a:pos x="78" y="18"/>
                </a:cxn>
                <a:cxn ang="0">
                  <a:pos x="98" y="2"/>
                </a:cxn>
                <a:cxn ang="0">
                  <a:pos x="98" y="2"/>
                </a:cxn>
                <a:cxn ang="0">
                  <a:pos x="80" y="0"/>
                </a:cxn>
                <a:cxn ang="0">
                  <a:pos x="64" y="2"/>
                </a:cxn>
                <a:cxn ang="0">
                  <a:pos x="50" y="6"/>
                </a:cxn>
                <a:cxn ang="0">
                  <a:pos x="36" y="14"/>
                </a:cxn>
                <a:cxn ang="0">
                  <a:pos x="24" y="22"/>
                </a:cxn>
                <a:cxn ang="0">
                  <a:pos x="14" y="30"/>
                </a:cxn>
                <a:cxn ang="0">
                  <a:pos x="6" y="40"/>
                </a:cxn>
                <a:cxn ang="0">
                  <a:pos x="0" y="50"/>
                </a:cxn>
                <a:cxn ang="0">
                  <a:pos x="0" y="50"/>
                </a:cxn>
              </a:cxnLst>
              <a:rect l="0" t="0" r="r" b="b"/>
              <a:pathLst>
                <a:path w="98" h="62">
                  <a:moveTo>
                    <a:pt x="0" y="50"/>
                  </a:moveTo>
                  <a:lnTo>
                    <a:pt x="14" y="58"/>
                  </a:lnTo>
                  <a:lnTo>
                    <a:pt x="14" y="58"/>
                  </a:lnTo>
                  <a:lnTo>
                    <a:pt x="30" y="62"/>
                  </a:lnTo>
                  <a:lnTo>
                    <a:pt x="44" y="60"/>
                  </a:lnTo>
                  <a:lnTo>
                    <a:pt x="54" y="56"/>
                  </a:lnTo>
                  <a:lnTo>
                    <a:pt x="60" y="50"/>
                  </a:lnTo>
                  <a:lnTo>
                    <a:pt x="66" y="42"/>
                  </a:lnTo>
                  <a:lnTo>
                    <a:pt x="70" y="34"/>
                  </a:lnTo>
                  <a:lnTo>
                    <a:pt x="78" y="18"/>
                  </a:lnTo>
                  <a:lnTo>
                    <a:pt x="98" y="2"/>
                  </a:lnTo>
                  <a:lnTo>
                    <a:pt x="98" y="2"/>
                  </a:lnTo>
                  <a:lnTo>
                    <a:pt x="80" y="0"/>
                  </a:lnTo>
                  <a:lnTo>
                    <a:pt x="64" y="2"/>
                  </a:lnTo>
                  <a:lnTo>
                    <a:pt x="50" y="6"/>
                  </a:lnTo>
                  <a:lnTo>
                    <a:pt x="36" y="14"/>
                  </a:lnTo>
                  <a:lnTo>
                    <a:pt x="24" y="22"/>
                  </a:lnTo>
                  <a:lnTo>
                    <a:pt x="14" y="30"/>
                  </a:lnTo>
                  <a:lnTo>
                    <a:pt x="6" y="40"/>
                  </a:lnTo>
                  <a:lnTo>
                    <a:pt x="0" y="50"/>
                  </a:lnTo>
                  <a:lnTo>
                    <a:pt x="0" y="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8" name="Freeform 67"/>
            <p:cNvSpPr>
              <a:spLocks/>
            </p:cNvSpPr>
            <p:nvPr userDrawn="1"/>
          </p:nvSpPr>
          <p:spPr bwMode="ltGray">
            <a:xfrm>
              <a:off x="2720" y="944"/>
              <a:ext cx="103" cy="47"/>
            </a:xfrm>
            <a:custGeom>
              <a:avLst/>
              <a:gdLst/>
              <a:ahLst/>
              <a:cxnLst>
                <a:cxn ang="0">
                  <a:pos x="18" y="0"/>
                </a:cxn>
                <a:cxn ang="0">
                  <a:pos x="0" y="8"/>
                </a:cxn>
                <a:cxn ang="0">
                  <a:pos x="0" y="8"/>
                </a:cxn>
                <a:cxn ang="0">
                  <a:pos x="2" y="14"/>
                </a:cxn>
                <a:cxn ang="0">
                  <a:pos x="4" y="20"/>
                </a:cxn>
                <a:cxn ang="0">
                  <a:pos x="14" y="32"/>
                </a:cxn>
                <a:cxn ang="0">
                  <a:pos x="26" y="42"/>
                </a:cxn>
                <a:cxn ang="0">
                  <a:pos x="42" y="50"/>
                </a:cxn>
                <a:cxn ang="0">
                  <a:pos x="58" y="56"/>
                </a:cxn>
                <a:cxn ang="0">
                  <a:pos x="72" y="58"/>
                </a:cxn>
                <a:cxn ang="0">
                  <a:pos x="78" y="58"/>
                </a:cxn>
                <a:cxn ang="0">
                  <a:pos x="84" y="56"/>
                </a:cxn>
                <a:cxn ang="0">
                  <a:pos x="90" y="54"/>
                </a:cxn>
                <a:cxn ang="0">
                  <a:pos x="94" y="50"/>
                </a:cxn>
                <a:cxn ang="0">
                  <a:pos x="96" y="20"/>
                </a:cxn>
                <a:cxn ang="0">
                  <a:pos x="96" y="20"/>
                </a:cxn>
                <a:cxn ang="0">
                  <a:pos x="78" y="10"/>
                </a:cxn>
                <a:cxn ang="0">
                  <a:pos x="60" y="4"/>
                </a:cxn>
                <a:cxn ang="0">
                  <a:pos x="40" y="0"/>
                </a:cxn>
                <a:cxn ang="0">
                  <a:pos x="18" y="0"/>
                </a:cxn>
                <a:cxn ang="0">
                  <a:pos x="18" y="0"/>
                </a:cxn>
              </a:cxnLst>
              <a:rect l="0" t="0" r="r" b="b"/>
              <a:pathLst>
                <a:path w="96" h="58">
                  <a:moveTo>
                    <a:pt x="18" y="0"/>
                  </a:moveTo>
                  <a:lnTo>
                    <a:pt x="0" y="8"/>
                  </a:lnTo>
                  <a:lnTo>
                    <a:pt x="0" y="8"/>
                  </a:lnTo>
                  <a:lnTo>
                    <a:pt x="2" y="14"/>
                  </a:lnTo>
                  <a:lnTo>
                    <a:pt x="4" y="20"/>
                  </a:lnTo>
                  <a:lnTo>
                    <a:pt x="14" y="32"/>
                  </a:lnTo>
                  <a:lnTo>
                    <a:pt x="26" y="42"/>
                  </a:lnTo>
                  <a:lnTo>
                    <a:pt x="42" y="50"/>
                  </a:lnTo>
                  <a:lnTo>
                    <a:pt x="58" y="56"/>
                  </a:lnTo>
                  <a:lnTo>
                    <a:pt x="72" y="58"/>
                  </a:lnTo>
                  <a:lnTo>
                    <a:pt x="78" y="58"/>
                  </a:lnTo>
                  <a:lnTo>
                    <a:pt x="84" y="56"/>
                  </a:lnTo>
                  <a:lnTo>
                    <a:pt x="90" y="54"/>
                  </a:lnTo>
                  <a:lnTo>
                    <a:pt x="94" y="50"/>
                  </a:lnTo>
                  <a:lnTo>
                    <a:pt x="96" y="20"/>
                  </a:lnTo>
                  <a:lnTo>
                    <a:pt x="96" y="20"/>
                  </a:lnTo>
                  <a:lnTo>
                    <a:pt x="78" y="10"/>
                  </a:lnTo>
                  <a:lnTo>
                    <a:pt x="60" y="4"/>
                  </a:lnTo>
                  <a:lnTo>
                    <a:pt x="40" y="0"/>
                  </a:lnTo>
                  <a:lnTo>
                    <a:pt x="18" y="0"/>
                  </a:lnTo>
                  <a:lnTo>
                    <a:pt x="18" y="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69" name="Freeform 68"/>
            <p:cNvSpPr>
              <a:spLocks/>
            </p:cNvSpPr>
            <p:nvPr userDrawn="1"/>
          </p:nvSpPr>
          <p:spPr bwMode="ltGray">
            <a:xfrm>
              <a:off x="2946" y="851"/>
              <a:ext cx="66" cy="103"/>
            </a:xfrm>
            <a:custGeom>
              <a:avLst/>
              <a:gdLst/>
              <a:ahLst/>
              <a:cxnLst>
                <a:cxn ang="0">
                  <a:pos x="42" y="8"/>
                </a:cxn>
                <a:cxn ang="0">
                  <a:pos x="14" y="0"/>
                </a:cxn>
                <a:cxn ang="0">
                  <a:pos x="14" y="0"/>
                </a:cxn>
                <a:cxn ang="0">
                  <a:pos x="6" y="16"/>
                </a:cxn>
                <a:cxn ang="0">
                  <a:pos x="2" y="22"/>
                </a:cxn>
                <a:cxn ang="0">
                  <a:pos x="0" y="30"/>
                </a:cxn>
                <a:cxn ang="0">
                  <a:pos x="0" y="40"/>
                </a:cxn>
                <a:cxn ang="0">
                  <a:pos x="0" y="50"/>
                </a:cxn>
                <a:cxn ang="0">
                  <a:pos x="4" y="60"/>
                </a:cxn>
                <a:cxn ang="0">
                  <a:pos x="8" y="72"/>
                </a:cxn>
                <a:cxn ang="0">
                  <a:pos x="22" y="102"/>
                </a:cxn>
                <a:cxn ang="0">
                  <a:pos x="22" y="102"/>
                </a:cxn>
                <a:cxn ang="0">
                  <a:pos x="44" y="78"/>
                </a:cxn>
                <a:cxn ang="0">
                  <a:pos x="54" y="66"/>
                </a:cxn>
                <a:cxn ang="0">
                  <a:pos x="60" y="54"/>
                </a:cxn>
                <a:cxn ang="0">
                  <a:pos x="64" y="44"/>
                </a:cxn>
                <a:cxn ang="0">
                  <a:pos x="64" y="38"/>
                </a:cxn>
                <a:cxn ang="0">
                  <a:pos x="62" y="32"/>
                </a:cxn>
                <a:cxn ang="0">
                  <a:pos x="60" y="26"/>
                </a:cxn>
                <a:cxn ang="0">
                  <a:pos x="56" y="20"/>
                </a:cxn>
                <a:cxn ang="0">
                  <a:pos x="42" y="8"/>
                </a:cxn>
                <a:cxn ang="0">
                  <a:pos x="42" y="8"/>
                </a:cxn>
              </a:cxnLst>
              <a:rect l="0" t="0" r="r" b="b"/>
              <a:pathLst>
                <a:path w="64" h="102">
                  <a:moveTo>
                    <a:pt x="42" y="8"/>
                  </a:moveTo>
                  <a:lnTo>
                    <a:pt x="14" y="0"/>
                  </a:lnTo>
                  <a:lnTo>
                    <a:pt x="14" y="0"/>
                  </a:lnTo>
                  <a:lnTo>
                    <a:pt x="6" y="16"/>
                  </a:lnTo>
                  <a:lnTo>
                    <a:pt x="2" y="22"/>
                  </a:lnTo>
                  <a:lnTo>
                    <a:pt x="0" y="30"/>
                  </a:lnTo>
                  <a:lnTo>
                    <a:pt x="0" y="40"/>
                  </a:lnTo>
                  <a:lnTo>
                    <a:pt x="0" y="50"/>
                  </a:lnTo>
                  <a:lnTo>
                    <a:pt x="4" y="60"/>
                  </a:lnTo>
                  <a:lnTo>
                    <a:pt x="8" y="72"/>
                  </a:lnTo>
                  <a:lnTo>
                    <a:pt x="22" y="102"/>
                  </a:lnTo>
                  <a:lnTo>
                    <a:pt x="22" y="102"/>
                  </a:lnTo>
                  <a:lnTo>
                    <a:pt x="44" y="78"/>
                  </a:lnTo>
                  <a:lnTo>
                    <a:pt x="54" y="66"/>
                  </a:lnTo>
                  <a:lnTo>
                    <a:pt x="60" y="54"/>
                  </a:lnTo>
                  <a:lnTo>
                    <a:pt x="64" y="44"/>
                  </a:lnTo>
                  <a:lnTo>
                    <a:pt x="64" y="38"/>
                  </a:lnTo>
                  <a:lnTo>
                    <a:pt x="62" y="32"/>
                  </a:lnTo>
                  <a:lnTo>
                    <a:pt x="60" y="26"/>
                  </a:lnTo>
                  <a:lnTo>
                    <a:pt x="56" y="20"/>
                  </a:lnTo>
                  <a:lnTo>
                    <a:pt x="42" y="8"/>
                  </a:lnTo>
                  <a:lnTo>
                    <a:pt x="42" y="8"/>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0" name="Freeform 69"/>
            <p:cNvSpPr>
              <a:spLocks noEditPoints="1"/>
            </p:cNvSpPr>
            <p:nvPr userDrawn="1"/>
          </p:nvSpPr>
          <p:spPr bwMode="ltGray">
            <a:xfrm>
              <a:off x="3171" y="664"/>
              <a:ext cx="770" cy="1981"/>
            </a:xfrm>
            <a:custGeom>
              <a:avLst/>
              <a:gdLst/>
              <a:ahLst/>
              <a:cxnLst>
                <a:cxn ang="0">
                  <a:pos x="636" y="774"/>
                </a:cxn>
                <a:cxn ang="0">
                  <a:pos x="688" y="690"/>
                </a:cxn>
                <a:cxn ang="0">
                  <a:pos x="686" y="488"/>
                </a:cxn>
                <a:cxn ang="0">
                  <a:pos x="694" y="430"/>
                </a:cxn>
                <a:cxn ang="0">
                  <a:pos x="694" y="376"/>
                </a:cxn>
                <a:cxn ang="0">
                  <a:pos x="676" y="320"/>
                </a:cxn>
                <a:cxn ang="0">
                  <a:pos x="646" y="280"/>
                </a:cxn>
                <a:cxn ang="0">
                  <a:pos x="648" y="238"/>
                </a:cxn>
                <a:cxn ang="0">
                  <a:pos x="610" y="226"/>
                </a:cxn>
                <a:cxn ang="0">
                  <a:pos x="580" y="190"/>
                </a:cxn>
                <a:cxn ang="0">
                  <a:pos x="568" y="180"/>
                </a:cxn>
                <a:cxn ang="0">
                  <a:pos x="526" y="182"/>
                </a:cxn>
                <a:cxn ang="0">
                  <a:pos x="518" y="138"/>
                </a:cxn>
                <a:cxn ang="0">
                  <a:pos x="472" y="156"/>
                </a:cxn>
                <a:cxn ang="0">
                  <a:pos x="474" y="116"/>
                </a:cxn>
                <a:cxn ang="0">
                  <a:pos x="432" y="120"/>
                </a:cxn>
                <a:cxn ang="0">
                  <a:pos x="388" y="132"/>
                </a:cxn>
                <a:cxn ang="0">
                  <a:pos x="388" y="80"/>
                </a:cxn>
                <a:cxn ang="0">
                  <a:pos x="376" y="68"/>
                </a:cxn>
                <a:cxn ang="0">
                  <a:pos x="346" y="44"/>
                </a:cxn>
                <a:cxn ang="0">
                  <a:pos x="314" y="88"/>
                </a:cxn>
                <a:cxn ang="0">
                  <a:pos x="306" y="64"/>
                </a:cxn>
                <a:cxn ang="0">
                  <a:pos x="330" y="46"/>
                </a:cxn>
                <a:cxn ang="0">
                  <a:pos x="256" y="122"/>
                </a:cxn>
                <a:cxn ang="0">
                  <a:pos x="236" y="92"/>
                </a:cxn>
                <a:cxn ang="0">
                  <a:pos x="290" y="18"/>
                </a:cxn>
                <a:cxn ang="0">
                  <a:pos x="218" y="62"/>
                </a:cxn>
                <a:cxn ang="0">
                  <a:pos x="214" y="90"/>
                </a:cxn>
                <a:cxn ang="0">
                  <a:pos x="208" y="60"/>
                </a:cxn>
                <a:cxn ang="0">
                  <a:pos x="212" y="8"/>
                </a:cxn>
                <a:cxn ang="0">
                  <a:pos x="184" y="40"/>
                </a:cxn>
                <a:cxn ang="0">
                  <a:pos x="162" y="0"/>
                </a:cxn>
                <a:cxn ang="0">
                  <a:pos x="156" y="94"/>
                </a:cxn>
                <a:cxn ang="0">
                  <a:pos x="138" y="12"/>
                </a:cxn>
                <a:cxn ang="0">
                  <a:pos x="84" y="74"/>
                </a:cxn>
                <a:cxn ang="0">
                  <a:pos x="62" y="98"/>
                </a:cxn>
                <a:cxn ang="0">
                  <a:pos x="54" y="20"/>
                </a:cxn>
                <a:cxn ang="0">
                  <a:pos x="86" y="738"/>
                </a:cxn>
                <a:cxn ang="0">
                  <a:pos x="38" y="1700"/>
                </a:cxn>
                <a:cxn ang="0">
                  <a:pos x="176" y="1954"/>
                </a:cxn>
                <a:cxn ang="0">
                  <a:pos x="576" y="1976"/>
                </a:cxn>
                <a:cxn ang="0">
                  <a:pos x="656" y="1938"/>
                </a:cxn>
                <a:cxn ang="0">
                  <a:pos x="472" y="1910"/>
                </a:cxn>
                <a:cxn ang="0">
                  <a:pos x="368" y="1874"/>
                </a:cxn>
                <a:cxn ang="0">
                  <a:pos x="266" y="1722"/>
                </a:cxn>
                <a:cxn ang="0">
                  <a:pos x="260" y="1568"/>
                </a:cxn>
                <a:cxn ang="0">
                  <a:pos x="304" y="1496"/>
                </a:cxn>
                <a:cxn ang="0">
                  <a:pos x="552" y="1494"/>
                </a:cxn>
                <a:cxn ang="0">
                  <a:pos x="682" y="1452"/>
                </a:cxn>
                <a:cxn ang="0">
                  <a:pos x="654" y="1352"/>
                </a:cxn>
                <a:cxn ang="0">
                  <a:pos x="692" y="1264"/>
                </a:cxn>
                <a:cxn ang="0">
                  <a:pos x="610" y="1220"/>
                </a:cxn>
                <a:cxn ang="0">
                  <a:pos x="694" y="1188"/>
                </a:cxn>
                <a:cxn ang="0">
                  <a:pos x="698" y="1124"/>
                </a:cxn>
                <a:cxn ang="0">
                  <a:pos x="714" y="1052"/>
                </a:cxn>
                <a:cxn ang="0">
                  <a:pos x="772" y="1002"/>
                </a:cxn>
                <a:cxn ang="0">
                  <a:pos x="492" y="850"/>
                </a:cxn>
                <a:cxn ang="0">
                  <a:pos x="362" y="826"/>
                </a:cxn>
                <a:cxn ang="0">
                  <a:pos x="424" y="782"/>
                </a:cxn>
                <a:cxn ang="0">
                  <a:pos x="532" y="794"/>
                </a:cxn>
                <a:cxn ang="0">
                  <a:pos x="516" y="846"/>
                </a:cxn>
              </a:cxnLst>
              <a:rect l="0" t="0" r="r" b="b"/>
              <a:pathLst>
                <a:path w="772" h="1976">
                  <a:moveTo>
                    <a:pt x="696" y="886"/>
                  </a:moveTo>
                  <a:lnTo>
                    <a:pt x="696" y="886"/>
                  </a:lnTo>
                  <a:lnTo>
                    <a:pt x="670" y="852"/>
                  </a:lnTo>
                  <a:lnTo>
                    <a:pt x="656" y="834"/>
                  </a:lnTo>
                  <a:lnTo>
                    <a:pt x="646" y="814"/>
                  </a:lnTo>
                  <a:lnTo>
                    <a:pt x="638" y="794"/>
                  </a:lnTo>
                  <a:lnTo>
                    <a:pt x="636" y="784"/>
                  </a:lnTo>
                  <a:lnTo>
                    <a:pt x="636" y="774"/>
                  </a:lnTo>
                  <a:lnTo>
                    <a:pt x="638" y="764"/>
                  </a:lnTo>
                  <a:lnTo>
                    <a:pt x="642" y="754"/>
                  </a:lnTo>
                  <a:lnTo>
                    <a:pt x="646" y="744"/>
                  </a:lnTo>
                  <a:lnTo>
                    <a:pt x="654" y="734"/>
                  </a:lnTo>
                  <a:lnTo>
                    <a:pt x="654" y="734"/>
                  </a:lnTo>
                  <a:lnTo>
                    <a:pt x="670" y="720"/>
                  </a:lnTo>
                  <a:lnTo>
                    <a:pt x="680" y="706"/>
                  </a:lnTo>
                  <a:lnTo>
                    <a:pt x="688" y="690"/>
                  </a:lnTo>
                  <a:lnTo>
                    <a:pt x="690" y="672"/>
                  </a:lnTo>
                  <a:lnTo>
                    <a:pt x="690" y="672"/>
                  </a:lnTo>
                  <a:lnTo>
                    <a:pt x="696" y="612"/>
                  </a:lnTo>
                  <a:lnTo>
                    <a:pt x="696" y="566"/>
                  </a:lnTo>
                  <a:lnTo>
                    <a:pt x="692" y="526"/>
                  </a:lnTo>
                  <a:lnTo>
                    <a:pt x="684" y="490"/>
                  </a:lnTo>
                  <a:lnTo>
                    <a:pt x="684" y="490"/>
                  </a:lnTo>
                  <a:lnTo>
                    <a:pt x="686" y="488"/>
                  </a:lnTo>
                  <a:lnTo>
                    <a:pt x="690" y="486"/>
                  </a:lnTo>
                  <a:lnTo>
                    <a:pt x="694" y="482"/>
                  </a:lnTo>
                  <a:lnTo>
                    <a:pt x="698" y="474"/>
                  </a:lnTo>
                  <a:lnTo>
                    <a:pt x="698" y="474"/>
                  </a:lnTo>
                  <a:lnTo>
                    <a:pt x="700" y="458"/>
                  </a:lnTo>
                  <a:lnTo>
                    <a:pt x="700" y="446"/>
                  </a:lnTo>
                  <a:lnTo>
                    <a:pt x="698" y="438"/>
                  </a:lnTo>
                  <a:lnTo>
                    <a:pt x="694" y="430"/>
                  </a:lnTo>
                  <a:lnTo>
                    <a:pt x="690" y="426"/>
                  </a:lnTo>
                  <a:lnTo>
                    <a:pt x="686" y="422"/>
                  </a:lnTo>
                  <a:lnTo>
                    <a:pt x="684" y="420"/>
                  </a:lnTo>
                  <a:lnTo>
                    <a:pt x="684" y="420"/>
                  </a:lnTo>
                  <a:lnTo>
                    <a:pt x="690" y="412"/>
                  </a:lnTo>
                  <a:lnTo>
                    <a:pt x="694" y="402"/>
                  </a:lnTo>
                  <a:lnTo>
                    <a:pt x="696" y="388"/>
                  </a:lnTo>
                  <a:lnTo>
                    <a:pt x="694" y="376"/>
                  </a:lnTo>
                  <a:lnTo>
                    <a:pt x="692" y="362"/>
                  </a:lnTo>
                  <a:lnTo>
                    <a:pt x="688" y="352"/>
                  </a:lnTo>
                  <a:lnTo>
                    <a:pt x="680" y="344"/>
                  </a:lnTo>
                  <a:lnTo>
                    <a:pt x="676" y="342"/>
                  </a:lnTo>
                  <a:lnTo>
                    <a:pt x="670" y="342"/>
                  </a:lnTo>
                  <a:lnTo>
                    <a:pt x="670" y="342"/>
                  </a:lnTo>
                  <a:lnTo>
                    <a:pt x="674" y="332"/>
                  </a:lnTo>
                  <a:lnTo>
                    <a:pt x="676" y="320"/>
                  </a:lnTo>
                  <a:lnTo>
                    <a:pt x="676" y="308"/>
                  </a:lnTo>
                  <a:lnTo>
                    <a:pt x="674" y="298"/>
                  </a:lnTo>
                  <a:lnTo>
                    <a:pt x="668" y="290"/>
                  </a:lnTo>
                  <a:lnTo>
                    <a:pt x="662" y="282"/>
                  </a:lnTo>
                  <a:lnTo>
                    <a:pt x="654" y="280"/>
                  </a:lnTo>
                  <a:lnTo>
                    <a:pt x="642" y="280"/>
                  </a:lnTo>
                  <a:lnTo>
                    <a:pt x="642" y="280"/>
                  </a:lnTo>
                  <a:lnTo>
                    <a:pt x="646" y="280"/>
                  </a:lnTo>
                  <a:lnTo>
                    <a:pt x="650" y="274"/>
                  </a:lnTo>
                  <a:lnTo>
                    <a:pt x="654" y="266"/>
                  </a:lnTo>
                  <a:lnTo>
                    <a:pt x="656" y="260"/>
                  </a:lnTo>
                  <a:lnTo>
                    <a:pt x="656" y="254"/>
                  </a:lnTo>
                  <a:lnTo>
                    <a:pt x="656" y="254"/>
                  </a:lnTo>
                  <a:lnTo>
                    <a:pt x="654" y="246"/>
                  </a:lnTo>
                  <a:lnTo>
                    <a:pt x="652" y="242"/>
                  </a:lnTo>
                  <a:lnTo>
                    <a:pt x="648" y="238"/>
                  </a:lnTo>
                  <a:lnTo>
                    <a:pt x="644" y="236"/>
                  </a:lnTo>
                  <a:lnTo>
                    <a:pt x="636" y="234"/>
                  </a:lnTo>
                  <a:lnTo>
                    <a:pt x="626" y="234"/>
                  </a:lnTo>
                  <a:lnTo>
                    <a:pt x="618" y="236"/>
                  </a:lnTo>
                  <a:lnTo>
                    <a:pt x="610" y="236"/>
                  </a:lnTo>
                  <a:lnTo>
                    <a:pt x="608" y="236"/>
                  </a:lnTo>
                  <a:lnTo>
                    <a:pt x="608" y="234"/>
                  </a:lnTo>
                  <a:lnTo>
                    <a:pt x="610" y="226"/>
                  </a:lnTo>
                  <a:lnTo>
                    <a:pt x="610" y="226"/>
                  </a:lnTo>
                  <a:lnTo>
                    <a:pt x="612" y="220"/>
                  </a:lnTo>
                  <a:lnTo>
                    <a:pt x="610" y="212"/>
                  </a:lnTo>
                  <a:lnTo>
                    <a:pt x="604" y="204"/>
                  </a:lnTo>
                  <a:lnTo>
                    <a:pt x="598" y="196"/>
                  </a:lnTo>
                  <a:lnTo>
                    <a:pt x="592" y="190"/>
                  </a:lnTo>
                  <a:lnTo>
                    <a:pt x="584" y="188"/>
                  </a:lnTo>
                  <a:lnTo>
                    <a:pt x="580" y="190"/>
                  </a:lnTo>
                  <a:lnTo>
                    <a:pt x="576" y="192"/>
                  </a:lnTo>
                  <a:lnTo>
                    <a:pt x="574" y="196"/>
                  </a:lnTo>
                  <a:lnTo>
                    <a:pt x="570" y="202"/>
                  </a:lnTo>
                  <a:lnTo>
                    <a:pt x="570" y="202"/>
                  </a:lnTo>
                  <a:lnTo>
                    <a:pt x="568" y="200"/>
                  </a:lnTo>
                  <a:lnTo>
                    <a:pt x="566" y="194"/>
                  </a:lnTo>
                  <a:lnTo>
                    <a:pt x="568" y="184"/>
                  </a:lnTo>
                  <a:lnTo>
                    <a:pt x="568" y="180"/>
                  </a:lnTo>
                  <a:lnTo>
                    <a:pt x="566" y="174"/>
                  </a:lnTo>
                  <a:lnTo>
                    <a:pt x="564" y="170"/>
                  </a:lnTo>
                  <a:lnTo>
                    <a:pt x="560" y="166"/>
                  </a:lnTo>
                  <a:lnTo>
                    <a:pt x="560" y="166"/>
                  </a:lnTo>
                  <a:lnTo>
                    <a:pt x="552" y="168"/>
                  </a:lnTo>
                  <a:lnTo>
                    <a:pt x="544" y="172"/>
                  </a:lnTo>
                  <a:lnTo>
                    <a:pt x="526" y="182"/>
                  </a:lnTo>
                  <a:lnTo>
                    <a:pt x="526" y="182"/>
                  </a:lnTo>
                  <a:lnTo>
                    <a:pt x="526" y="176"/>
                  </a:lnTo>
                  <a:lnTo>
                    <a:pt x="526" y="172"/>
                  </a:lnTo>
                  <a:lnTo>
                    <a:pt x="528" y="162"/>
                  </a:lnTo>
                  <a:lnTo>
                    <a:pt x="528" y="158"/>
                  </a:lnTo>
                  <a:lnTo>
                    <a:pt x="528" y="152"/>
                  </a:lnTo>
                  <a:lnTo>
                    <a:pt x="524" y="146"/>
                  </a:lnTo>
                  <a:lnTo>
                    <a:pt x="518" y="138"/>
                  </a:lnTo>
                  <a:lnTo>
                    <a:pt x="518" y="138"/>
                  </a:lnTo>
                  <a:lnTo>
                    <a:pt x="510" y="134"/>
                  </a:lnTo>
                  <a:lnTo>
                    <a:pt x="502" y="132"/>
                  </a:lnTo>
                  <a:lnTo>
                    <a:pt x="498" y="134"/>
                  </a:lnTo>
                  <a:lnTo>
                    <a:pt x="492" y="136"/>
                  </a:lnTo>
                  <a:lnTo>
                    <a:pt x="484" y="146"/>
                  </a:lnTo>
                  <a:lnTo>
                    <a:pt x="478" y="152"/>
                  </a:lnTo>
                  <a:lnTo>
                    <a:pt x="472" y="156"/>
                  </a:lnTo>
                  <a:lnTo>
                    <a:pt x="472" y="156"/>
                  </a:lnTo>
                  <a:lnTo>
                    <a:pt x="466" y="154"/>
                  </a:lnTo>
                  <a:lnTo>
                    <a:pt x="464" y="150"/>
                  </a:lnTo>
                  <a:lnTo>
                    <a:pt x="464" y="148"/>
                  </a:lnTo>
                  <a:lnTo>
                    <a:pt x="474" y="136"/>
                  </a:lnTo>
                  <a:lnTo>
                    <a:pt x="478" y="128"/>
                  </a:lnTo>
                  <a:lnTo>
                    <a:pt x="478" y="124"/>
                  </a:lnTo>
                  <a:lnTo>
                    <a:pt x="476" y="120"/>
                  </a:lnTo>
                  <a:lnTo>
                    <a:pt x="474" y="116"/>
                  </a:lnTo>
                  <a:lnTo>
                    <a:pt x="468" y="110"/>
                  </a:lnTo>
                  <a:lnTo>
                    <a:pt x="460" y="106"/>
                  </a:lnTo>
                  <a:lnTo>
                    <a:pt x="448" y="100"/>
                  </a:lnTo>
                  <a:lnTo>
                    <a:pt x="448" y="100"/>
                  </a:lnTo>
                  <a:lnTo>
                    <a:pt x="442" y="112"/>
                  </a:lnTo>
                  <a:lnTo>
                    <a:pt x="438" y="120"/>
                  </a:lnTo>
                  <a:lnTo>
                    <a:pt x="434" y="122"/>
                  </a:lnTo>
                  <a:lnTo>
                    <a:pt x="432" y="120"/>
                  </a:lnTo>
                  <a:lnTo>
                    <a:pt x="428" y="112"/>
                  </a:lnTo>
                  <a:lnTo>
                    <a:pt x="426" y="108"/>
                  </a:lnTo>
                  <a:lnTo>
                    <a:pt x="424" y="106"/>
                  </a:lnTo>
                  <a:lnTo>
                    <a:pt x="424" y="106"/>
                  </a:lnTo>
                  <a:lnTo>
                    <a:pt x="422" y="104"/>
                  </a:lnTo>
                  <a:lnTo>
                    <a:pt x="418" y="106"/>
                  </a:lnTo>
                  <a:lnTo>
                    <a:pt x="412" y="110"/>
                  </a:lnTo>
                  <a:lnTo>
                    <a:pt x="388" y="132"/>
                  </a:lnTo>
                  <a:lnTo>
                    <a:pt x="388" y="132"/>
                  </a:lnTo>
                  <a:lnTo>
                    <a:pt x="398" y="112"/>
                  </a:lnTo>
                  <a:lnTo>
                    <a:pt x="404" y="92"/>
                  </a:lnTo>
                  <a:lnTo>
                    <a:pt x="406" y="84"/>
                  </a:lnTo>
                  <a:lnTo>
                    <a:pt x="404" y="80"/>
                  </a:lnTo>
                  <a:lnTo>
                    <a:pt x="398" y="78"/>
                  </a:lnTo>
                  <a:lnTo>
                    <a:pt x="388" y="80"/>
                  </a:lnTo>
                  <a:lnTo>
                    <a:pt x="388" y="80"/>
                  </a:lnTo>
                  <a:lnTo>
                    <a:pt x="376" y="84"/>
                  </a:lnTo>
                  <a:lnTo>
                    <a:pt x="368" y="86"/>
                  </a:lnTo>
                  <a:lnTo>
                    <a:pt x="366" y="86"/>
                  </a:lnTo>
                  <a:lnTo>
                    <a:pt x="364" y="84"/>
                  </a:lnTo>
                  <a:lnTo>
                    <a:pt x="368" y="76"/>
                  </a:lnTo>
                  <a:lnTo>
                    <a:pt x="370" y="72"/>
                  </a:lnTo>
                  <a:lnTo>
                    <a:pt x="370" y="72"/>
                  </a:lnTo>
                  <a:lnTo>
                    <a:pt x="376" y="68"/>
                  </a:lnTo>
                  <a:lnTo>
                    <a:pt x="380" y="64"/>
                  </a:lnTo>
                  <a:lnTo>
                    <a:pt x="380" y="62"/>
                  </a:lnTo>
                  <a:lnTo>
                    <a:pt x="380" y="58"/>
                  </a:lnTo>
                  <a:lnTo>
                    <a:pt x="376" y="50"/>
                  </a:lnTo>
                  <a:lnTo>
                    <a:pt x="368" y="44"/>
                  </a:lnTo>
                  <a:lnTo>
                    <a:pt x="358" y="42"/>
                  </a:lnTo>
                  <a:lnTo>
                    <a:pt x="350" y="42"/>
                  </a:lnTo>
                  <a:lnTo>
                    <a:pt x="346" y="44"/>
                  </a:lnTo>
                  <a:lnTo>
                    <a:pt x="344" y="46"/>
                  </a:lnTo>
                  <a:lnTo>
                    <a:pt x="342" y="52"/>
                  </a:lnTo>
                  <a:lnTo>
                    <a:pt x="342" y="58"/>
                  </a:lnTo>
                  <a:lnTo>
                    <a:pt x="342" y="58"/>
                  </a:lnTo>
                  <a:lnTo>
                    <a:pt x="340" y="68"/>
                  </a:lnTo>
                  <a:lnTo>
                    <a:pt x="332" y="76"/>
                  </a:lnTo>
                  <a:lnTo>
                    <a:pt x="324" y="84"/>
                  </a:lnTo>
                  <a:lnTo>
                    <a:pt x="314" y="88"/>
                  </a:lnTo>
                  <a:lnTo>
                    <a:pt x="306" y="90"/>
                  </a:lnTo>
                  <a:lnTo>
                    <a:pt x="300" y="90"/>
                  </a:lnTo>
                  <a:lnTo>
                    <a:pt x="298" y="88"/>
                  </a:lnTo>
                  <a:lnTo>
                    <a:pt x="298" y="84"/>
                  </a:lnTo>
                  <a:lnTo>
                    <a:pt x="300" y="76"/>
                  </a:lnTo>
                  <a:lnTo>
                    <a:pt x="300" y="76"/>
                  </a:lnTo>
                  <a:lnTo>
                    <a:pt x="302" y="68"/>
                  </a:lnTo>
                  <a:lnTo>
                    <a:pt x="306" y="64"/>
                  </a:lnTo>
                  <a:lnTo>
                    <a:pt x="310" y="62"/>
                  </a:lnTo>
                  <a:lnTo>
                    <a:pt x="314" y="60"/>
                  </a:lnTo>
                  <a:lnTo>
                    <a:pt x="322" y="60"/>
                  </a:lnTo>
                  <a:lnTo>
                    <a:pt x="328" y="62"/>
                  </a:lnTo>
                  <a:lnTo>
                    <a:pt x="334" y="62"/>
                  </a:lnTo>
                  <a:lnTo>
                    <a:pt x="334" y="60"/>
                  </a:lnTo>
                  <a:lnTo>
                    <a:pt x="334" y="58"/>
                  </a:lnTo>
                  <a:lnTo>
                    <a:pt x="330" y="46"/>
                  </a:lnTo>
                  <a:lnTo>
                    <a:pt x="318" y="26"/>
                  </a:lnTo>
                  <a:lnTo>
                    <a:pt x="318" y="26"/>
                  </a:lnTo>
                  <a:lnTo>
                    <a:pt x="284" y="62"/>
                  </a:lnTo>
                  <a:lnTo>
                    <a:pt x="272" y="76"/>
                  </a:lnTo>
                  <a:lnTo>
                    <a:pt x="266" y="86"/>
                  </a:lnTo>
                  <a:lnTo>
                    <a:pt x="266" y="86"/>
                  </a:lnTo>
                  <a:lnTo>
                    <a:pt x="260" y="110"/>
                  </a:lnTo>
                  <a:lnTo>
                    <a:pt x="256" y="122"/>
                  </a:lnTo>
                  <a:lnTo>
                    <a:pt x="254" y="124"/>
                  </a:lnTo>
                  <a:lnTo>
                    <a:pt x="252" y="124"/>
                  </a:lnTo>
                  <a:lnTo>
                    <a:pt x="250" y="120"/>
                  </a:lnTo>
                  <a:lnTo>
                    <a:pt x="246" y="102"/>
                  </a:lnTo>
                  <a:lnTo>
                    <a:pt x="242" y="96"/>
                  </a:lnTo>
                  <a:lnTo>
                    <a:pt x="238" y="92"/>
                  </a:lnTo>
                  <a:lnTo>
                    <a:pt x="236" y="92"/>
                  </a:lnTo>
                  <a:lnTo>
                    <a:pt x="236" y="92"/>
                  </a:lnTo>
                  <a:lnTo>
                    <a:pt x="258" y="76"/>
                  </a:lnTo>
                  <a:lnTo>
                    <a:pt x="268" y="66"/>
                  </a:lnTo>
                  <a:lnTo>
                    <a:pt x="276" y="56"/>
                  </a:lnTo>
                  <a:lnTo>
                    <a:pt x="284" y="46"/>
                  </a:lnTo>
                  <a:lnTo>
                    <a:pt x="290" y="36"/>
                  </a:lnTo>
                  <a:lnTo>
                    <a:pt x="292" y="26"/>
                  </a:lnTo>
                  <a:lnTo>
                    <a:pt x="290" y="18"/>
                  </a:lnTo>
                  <a:lnTo>
                    <a:pt x="290" y="18"/>
                  </a:lnTo>
                  <a:lnTo>
                    <a:pt x="276" y="18"/>
                  </a:lnTo>
                  <a:lnTo>
                    <a:pt x="262" y="24"/>
                  </a:lnTo>
                  <a:lnTo>
                    <a:pt x="246" y="32"/>
                  </a:lnTo>
                  <a:lnTo>
                    <a:pt x="232" y="40"/>
                  </a:lnTo>
                  <a:lnTo>
                    <a:pt x="222" y="50"/>
                  </a:lnTo>
                  <a:lnTo>
                    <a:pt x="220" y="54"/>
                  </a:lnTo>
                  <a:lnTo>
                    <a:pt x="218" y="58"/>
                  </a:lnTo>
                  <a:lnTo>
                    <a:pt x="218" y="62"/>
                  </a:lnTo>
                  <a:lnTo>
                    <a:pt x="220" y="66"/>
                  </a:lnTo>
                  <a:lnTo>
                    <a:pt x="226" y="68"/>
                  </a:lnTo>
                  <a:lnTo>
                    <a:pt x="232" y="70"/>
                  </a:lnTo>
                  <a:lnTo>
                    <a:pt x="232" y="70"/>
                  </a:lnTo>
                  <a:lnTo>
                    <a:pt x="230" y="76"/>
                  </a:lnTo>
                  <a:lnTo>
                    <a:pt x="226" y="80"/>
                  </a:lnTo>
                  <a:lnTo>
                    <a:pt x="222" y="86"/>
                  </a:lnTo>
                  <a:lnTo>
                    <a:pt x="214" y="90"/>
                  </a:lnTo>
                  <a:lnTo>
                    <a:pt x="208" y="90"/>
                  </a:lnTo>
                  <a:lnTo>
                    <a:pt x="202" y="90"/>
                  </a:lnTo>
                  <a:lnTo>
                    <a:pt x="194" y="84"/>
                  </a:lnTo>
                  <a:lnTo>
                    <a:pt x="188" y="76"/>
                  </a:lnTo>
                  <a:lnTo>
                    <a:pt x="188" y="76"/>
                  </a:lnTo>
                  <a:lnTo>
                    <a:pt x="194" y="74"/>
                  </a:lnTo>
                  <a:lnTo>
                    <a:pt x="198" y="70"/>
                  </a:lnTo>
                  <a:lnTo>
                    <a:pt x="208" y="60"/>
                  </a:lnTo>
                  <a:lnTo>
                    <a:pt x="218" y="46"/>
                  </a:lnTo>
                  <a:lnTo>
                    <a:pt x="224" y="32"/>
                  </a:lnTo>
                  <a:lnTo>
                    <a:pt x="228" y="20"/>
                  </a:lnTo>
                  <a:lnTo>
                    <a:pt x="228" y="14"/>
                  </a:lnTo>
                  <a:lnTo>
                    <a:pt x="226" y="10"/>
                  </a:lnTo>
                  <a:lnTo>
                    <a:pt x="224" y="8"/>
                  </a:lnTo>
                  <a:lnTo>
                    <a:pt x="218" y="6"/>
                  </a:lnTo>
                  <a:lnTo>
                    <a:pt x="212" y="8"/>
                  </a:lnTo>
                  <a:lnTo>
                    <a:pt x="202" y="12"/>
                  </a:lnTo>
                  <a:lnTo>
                    <a:pt x="202" y="12"/>
                  </a:lnTo>
                  <a:lnTo>
                    <a:pt x="200" y="16"/>
                  </a:lnTo>
                  <a:lnTo>
                    <a:pt x="198" y="24"/>
                  </a:lnTo>
                  <a:lnTo>
                    <a:pt x="194" y="34"/>
                  </a:lnTo>
                  <a:lnTo>
                    <a:pt x="188" y="44"/>
                  </a:lnTo>
                  <a:lnTo>
                    <a:pt x="188" y="44"/>
                  </a:lnTo>
                  <a:lnTo>
                    <a:pt x="184" y="40"/>
                  </a:lnTo>
                  <a:lnTo>
                    <a:pt x="182" y="36"/>
                  </a:lnTo>
                  <a:lnTo>
                    <a:pt x="182" y="26"/>
                  </a:lnTo>
                  <a:lnTo>
                    <a:pt x="182" y="16"/>
                  </a:lnTo>
                  <a:lnTo>
                    <a:pt x="182" y="8"/>
                  </a:lnTo>
                  <a:lnTo>
                    <a:pt x="182" y="8"/>
                  </a:lnTo>
                  <a:lnTo>
                    <a:pt x="174" y="4"/>
                  </a:lnTo>
                  <a:lnTo>
                    <a:pt x="168" y="0"/>
                  </a:lnTo>
                  <a:lnTo>
                    <a:pt x="162" y="0"/>
                  </a:lnTo>
                  <a:lnTo>
                    <a:pt x="160" y="2"/>
                  </a:lnTo>
                  <a:lnTo>
                    <a:pt x="156" y="6"/>
                  </a:lnTo>
                  <a:lnTo>
                    <a:pt x="154" y="12"/>
                  </a:lnTo>
                  <a:lnTo>
                    <a:pt x="152" y="28"/>
                  </a:lnTo>
                  <a:lnTo>
                    <a:pt x="152" y="46"/>
                  </a:lnTo>
                  <a:lnTo>
                    <a:pt x="152" y="66"/>
                  </a:lnTo>
                  <a:lnTo>
                    <a:pt x="156" y="94"/>
                  </a:lnTo>
                  <a:lnTo>
                    <a:pt x="156" y="94"/>
                  </a:lnTo>
                  <a:lnTo>
                    <a:pt x="140" y="82"/>
                  </a:lnTo>
                  <a:lnTo>
                    <a:pt x="132" y="74"/>
                  </a:lnTo>
                  <a:lnTo>
                    <a:pt x="130" y="68"/>
                  </a:lnTo>
                  <a:lnTo>
                    <a:pt x="130" y="62"/>
                  </a:lnTo>
                  <a:lnTo>
                    <a:pt x="134" y="54"/>
                  </a:lnTo>
                  <a:lnTo>
                    <a:pt x="138" y="44"/>
                  </a:lnTo>
                  <a:lnTo>
                    <a:pt x="140" y="30"/>
                  </a:lnTo>
                  <a:lnTo>
                    <a:pt x="138" y="12"/>
                  </a:lnTo>
                  <a:lnTo>
                    <a:pt x="138" y="12"/>
                  </a:lnTo>
                  <a:lnTo>
                    <a:pt x="122" y="16"/>
                  </a:lnTo>
                  <a:lnTo>
                    <a:pt x="110" y="20"/>
                  </a:lnTo>
                  <a:lnTo>
                    <a:pt x="100" y="28"/>
                  </a:lnTo>
                  <a:lnTo>
                    <a:pt x="92" y="36"/>
                  </a:lnTo>
                  <a:lnTo>
                    <a:pt x="88" y="46"/>
                  </a:lnTo>
                  <a:lnTo>
                    <a:pt x="84" y="58"/>
                  </a:lnTo>
                  <a:lnTo>
                    <a:pt x="84" y="74"/>
                  </a:lnTo>
                  <a:lnTo>
                    <a:pt x="86" y="92"/>
                  </a:lnTo>
                  <a:lnTo>
                    <a:pt x="86" y="92"/>
                  </a:lnTo>
                  <a:lnTo>
                    <a:pt x="82" y="102"/>
                  </a:lnTo>
                  <a:lnTo>
                    <a:pt x="74" y="112"/>
                  </a:lnTo>
                  <a:lnTo>
                    <a:pt x="72" y="114"/>
                  </a:lnTo>
                  <a:lnTo>
                    <a:pt x="68" y="114"/>
                  </a:lnTo>
                  <a:lnTo>
                    <a:pt x="64" y="108"/>
                  </a:lnTo>
                  <a:lnTo>
                    <a:pt x="62" y="98"/>
                  </a:lnTo>
                  <a:lnTo>
                    <a:pt x="62" y="98"/>
                  </a:lnTo>
                  <a:lnTo>
                    <a:pt x="70" y="84"/>
                  </a:lnTo>
                  <a:lnTo>
                    <a:pt x="74" y="72"/>
                  </a:lnTo>
                  <a:lnTo>
                    <a:pt x="78" y="58"/>
                  </a:lnTo>
                  <a:lnTo>
                    <a:pt x="76" y="46"/>
                  </a:lnTo>
                  <a:lnTo>
                    <a:pt x="72" y="34"/>
                  </a:lnTo>
                  <a:lnTo>
                    <a:pt x="66" y="26"/>
                  </a:lnTo>
                  <a:lnTo>
                    <a:pt x="54" y="20"/>
                  </a:lnTo>
                  <a:lnTo>
                    <a:pt x="40" y="16"/>
                  </a:lnTo>
                  <a:lnTo>
                    <a:pt x="40" y="16"/>
                  </a:lnTo>
                  <a:lnTo>
                    <a:pt x="52" y="136"/>
                  </a:lnTo>
                  <a:lnTo>
                    <a:pt x="64" y="258"/>
                  </a:lnTo>
                  <a:lnTo>
                    <a:pt x="72" y="378"/>
                  </a:lnTo>
                  <a:lnTo>
                    <a:pt x="78" y="498"/>
                  </a:lnTo>
                  <a:lnTo>
                    <a:pt x="84" y="618"/>
                  </a:lnTo>
                  <a:lnTo>
                    <a:pt x="86" y="738"/>
                  </a:lnTo>
                  <a:lnTo>
                    <a:pt x="88" y="860"/>
                  </a:lnTo>
                  <a:lnTo>
                    <a:pt x="86" y="980"/>
                  </a:lnTo>
                  <a:lnTo>
                    <a:pt x="84" y="1100"/>
                  </a:lnTo>
                  <a:lnTo>
                    <a:pt x="78" y="1220"/>
                  </a:lnTo>
                  <a:lnTo>
                    <a:pt x="72" y="1340"/>
                  </a:lnTo>
                  <a:lnTo>
                    <a:pt x="62" y="1460"/>
                  </a:lnTo>
                  <a:lnTo>
                    <a:pt x="52" y="1580"/>
                  </a:lnTo>
                  <a:lnTo>
                    <a:pt x="38" y="1700"/>
                  </a:lnTo>
                  <a:lnTo>
                    <a:pt x="24" y="1820"/>
                  </a:lnTo>
                  <a:lnTo>
                    <a:pt x="6" y="1938"/>
                  </a:lnTo>
                  <a:lnTo>
                    <a:pt x="0" y="1972"/>
                  </a:lnTo>
                  <a:lnTo>
                    <a:pt x="0" y="1972"/>
                  </a:lnTo>
                  <a:lnTo>
                    <a:pt x="42" y="1970"/>
                  </a:lnTo>
                  <a:lnTo>
                    <a:pt x="88" y="1964"/>
                  </a:lnTo>
                  <a:lnTo>
                    <a:pt x="134" y="1958"/>
                  </a:lnTo>
                  <a:lnTo>
                    <a:pt x="176" y="1954"/>
                  </a:lnTo>
                  <a:lnTo>
                    <a:pt x="176" y="1954"/>
                  </a:lnTo>
                  <a:lnTo>
                    <a:pt x="226" y="1956"/>
                  </a:lnTo>
                  <a:lnTo>
                    <a:pt x="268" y="1960"/>
                  </a:lnTo>
                  <a:lnTo>
                    <a:pt x="338" y="1968"/>
                  </a:lnTo>
                  <a:lnTo>
                    <a:pt x="378" y="1972"/>
                  </a:lnTo>
                  <a:lnTo>
                    <a:pt x="428" y="1974"/>
                  </a:lnTo>
                  <a:lnTo>
                    <a:pt x="492" y="1976"/>
                  </a:lnTo>
                  <a:lnTo>
                    <a:pt x="576" y="1976"/>
                  </a:lnTo>
                  <a:lnTo>
                    <a:pt x="576" y="1976"/>
                  </a:lnTo>
                  <a:lnTo>
                    <a:pt x="612" y="1972"/>
                  </a:lnTo>
                  <a:lnTo>
                    <a:pt x="636" y="1966"/>
                  </a:lnTo>
                  <a:lnTo>
                    <a:pt x="654" y="1962"/>
                  </a:lnTo>
                  <a:lnTo>
                    <a:pt x="668" y="1962"/>
                  </a:lnTo>
                  <a:lnTo>
                    <a:pt x="668" y="1962"/>
                  </a:lnTo>
                  <a:lnTo>
                    <a:pt x="664" y="1948"/>
                  </a:lnTo>
                  <a:lnTo>
                    <a:pt x="656" y="1938"/>
                  </a:lnTo>
                  <a:lnTo>
                    <a:pt x="648" y="1930"/>
                  </a:lnTo>
                  <a:lnTo>
                    <a:pt x="638" y="1924"/>
                  </a:lnTo>
                  <a:lnTo>
                    <a:pt x="624" y="1918"/>
                  </a:lnTo>
                  <a:lnTo>
                    <a:pt x="612" y="1916"/>
                  </a:lnTo>
                  <a:lnTo>
                    <a:pt x="582" y="1912"/>
                  </a:lnTo>
                  <a:lnTo>
                    <a:pt x="516" y="1912"/>
                  </a:lnTo>
                  <a:lnTo>
                    <a:pt x="486" y="1912"/>
                  </a:lnTo>
                  <a:lnTo>
                    <a:pt x="472" y="1910"/>
                  </a:lnTo>
                  <a:lnTo>
                    <a:pt x="458" y="1906"/>
                  </a:lnTo>
                  <a:lnTo>
                    <a:pt x="458" y="1906"/>
                  </a:lnTo>
                  <a:lnTo>
                    <a:pt x="440" y="1904"/>
                  </a:lnTo>
                  <a:lnTo>
                    <a:pt x="422" y="1900"/>
                  </a:lnTo>
                  <a:lnTo>
                    <a:pt x="406" y="1894"/>
                  </a:lnTo>
                  <a:lnTo>
                    <a:pt x="392" y="1888"/>
                  </a:lnTo>
                  <a:lnTo>
                    <a:pt x="380" y="1882"/>
                  </a:lnTo>
                  <a:lnTo>
                    <a:pt x="368" y="1874"/>
                  </a:lnTo>
                  <a:lnTo>
                    <a:pt x="350" y="1858"/>
                  </a:lnTo>
                  <a:lnTo>
                    <a:pt x="334" y="1840"/>
                  </a:lnTo>
                  <a:lnTo>
                    <a:pt x="322" y="1820"/>
                  </a:lnTo>
                  <a:lnTo>
                    <a:pt x="296" y="1782"/>
                  </a:lnTo>
                  <a:lnTo>
                    <a:pt x="296" y="1782"/>
                  </a:lnTo>
                  <a:lnTo>
                    <a:pt x="284" y="1760"/>
                  </a:lnTo>
                  <a:lnTo>
                    <a:pt x="272" y="1734"/>
                  </a:lnTo>
                  <a:lnTo>
                    <a:pt x="266" y="1722"/>
                  </a:lnTo>
                  <a:lnTo>
                    <a:pt x="262" y="1706"/>
                  </a:lnTo>
                  <a:lnTo>
                    <a:pt x="260" y="1692"/>
                  </a:lnTo>
                  <a:lnTo>
                    <a:pt x="258" y="1676"/>
                  </a:lnTo>
                  <a:lnTo>
                    <a:pt x="258" y="1676"/>
                  </a:lnTo>
                  <a:lnTo>
                    <a:pt x="256" y="1654"/>
                  </a:lnTo>
                  <a:lnTo>
                    <a:pt x="256" y="1636"/>
                  </a:lnTo>
                  <a:lnTo>
                    <a:pt x="256" y="1602"/>
                  </a:lnTo>
                  <a:lnTo>
                    <a:pt x="260" y="1568"/>
                  </a:lnTo>
                  <a:lnTo>
                    <a:pt x="260" y="1528"/>
                  </a:lnTo>
                  <a:lnTo>
                    <a:pt x="260" y="1528"/>
                  </a:lnTo>
                  <a:lnTo>
                    <a:pt x="262" y="1522"/>
                  </a:lnTo>
                  <a:lnTo>
                    <a:pt x="264" y="1516"/>
                  </a:lnTo>
                  <a:lnTo>
                    <a:pt x="272" y="1506"/>
                  </a:lnTo>
                  <a:lnTo>
                    <a:pt x="280" y="1500"/>
                  </a:lnTo>
                  <a:lnTo>
                    <a:pt x="292" y="1496"/>
                  </a:lnTo>
                  <a:lnTo>
                    <a:pt x="304" y="1496"/>
                  </a:lnTo>
                  <a:lnTo>
                    <a:pt x="318" y="1496"/>
                  </a:lnTo>
                  <a:lnTo>
                    <a:pt x="342" y="1498"/>
                  </a:lnTo>
                  <a:lnTo>
                    <a:pt x="342" y="1498"/>
                  </a:lnTo>
                  <a:lnTo>
                    <a:pt x="380" y="1502"/>
                  </a:lnTo>
                  <a:lnTo>
                    <a:pt x="422" y="1502"/>
                  </a:lnTo>
                  <a:lnTo>
                    <a:pt x="466" y="1500"/>
                  </a:lnTo>
                  <a:lnTo>
                    <a:pt x="510" y="1498"/>
                  </a:lnTo>
                  <a:lnTo>
                    <a:pt x="552" y="1494"/>
                  </a:lnTo>
                  <a:lnTo>
                    <a:pt x="588" y="1490"/>
                  </a:lnTo>
                  <a:lnTo>
                    <a:pt x="618" y="1486"/>
                  </a:lnTo>
                  <a:lnTo>
                    <a:pt x="638" y="1480"/>
                  </a:lnTo>
                  <a:lnTo>
                    <a:pt x="638" y="1480"/>
                  </a:lnTo>
                  <a:lnTo>
                    <a:pt x="658" y="1472"/>
                  </a:lnTo>
                  <a:lnTo>
                    <a:pt x="672" y="1464"/>
                  </a:lnTo>
                  <a:lnTo>
                    <a:pt x="678" y="1458"/>
                  </a:lnTo>
                  <a:lnTo>
                    <a:pt x="682" y="1452"/>
                  </a:lnTo>
                  <a:lnTo>
                    <a:pt x="684" y="1446"/>
                  </a:lnTo>
                  <a:lnTo>
                    <a:pt x="686" y="1440"/>
                  </a:lnTo>
                  <a:lnTo>
                    <a:pt x="686" y="1424"/>
                  </a:lnTo>
                  <a:lnTo>
                    <a:pt x="680" y="1408"/>
                  </a:lnTo>
                  <a:lnTo>
                    <a:pt x="672" y="1390"/>
                  </a:lnTo>
                  <a:lnTo>
                    <a:pt x="658" y="1370"/>
                  </a:lnTo>
                  <a:lnTo>
                    <a:pt x="658" y="1370"/>
                  </a:lnTo>
                  <a:lnTo>
                    <a:pt x="654" y="1352"/>
                  </a:lnTo>
                  <a:lnTo>
                    <a:pt x="654" y="1334"/>
                  </a:lnTo>
                  <a:lnTo>
                    <a:pt x="656" y="1318"/>
                  </a:lnTo>
                  <a:lnTo>
                    <a:pt x="664" y="1302"/>
                  </a:lnTo>
                  <a:lnTo>
                    <a:pt x="664" y="1302"/>
                  </a:lnTo>
                  <a:lnTo>
                    <a:pt x="676" y="1288"/>
                  </a:lnTo>
                  <a:lnTo>
                    <a:pt x="686" y="1276"/>
                  </a:lnTo>
                  <a:lnTo>
                    <a:pt x="690" y="1270"/>
                  </a:lnTo>
                  <a:lnTo>
                    <a:pt x="692" y="1264"/>
                  </a:lnTo>
                  <a:lnTo>
                    <a:pt x="690" y="1256"/>
                  </a:lnTo>
                  <a:lnTo>
                    <a:pt x="686" y="1248"/>
                  </a:lnTo>
                  <a:lnTo>
                    <a:pt x="686" y="1248"/>
                  </a:lnTo>
                  <a:lnTo>
                    <a:pt x="666" y="1244"/>
                  </a:lnTo>
                  <a:lnTo>
                    <a:pt x="648" y="1238"/>
                  </a:lnTo>
                  <a:lnTo>
                    <a:pt x="628" y="1232"/>
                  </a:lnTo>
                  <a:lnTo>
                    <a:pt x="614" y="1224"/>
                  </a:lnTo>
                  <a:lnTo>
                    <a:pt x="610" y="1220"/>
                  </a:lnTo>
                  <a:lnTo>
                    <a:pt x="610" y="1216"/>
                  </a:lnTo>
                  <a:lnTo>
                    <a:pt x="612" y="1214"/>
                  </a:lnTo>
                  <a:lnTo>
                    <a:pt x="618" y="1210"/>
                  </a:lnTo>
                  <a:lnTo>
                    <a:pt x="628" y="1206"/>
                  </a:lnTo>
                  <a:lnTo>
                    <a:pt x="642" y="1204"/>
                  </a:lnTo>
                  <a:lnTo>
                    <a:pt x="642" y="1204"/>
                  </a:lnTo>
                  <a:lnTo>
                    <a:pt x="674" y="1196"/>
                  </a:lnTo>
                  <a:lnTo>
                    <a:pt x="694" y="1188"/>
                  </a:lnTo>
                  <a:lnTo>
                    <a:pt x="700" y="1184"/>
                  </a:lnTo>
                  <a:lnTo>
                    <a:pt x="706" y="1178"/>
                  </a:lnTo>
                  <a:lnTo>
                    <a:pt x="712" y="1170"/>
                  </a:lnTo>
                  <a:lnTo>
                    <a:pt x="712" y="1160"/>
                  </a:lnTo>
                  <a:lnTo>
                    <a:pt x="710" y="1154"/>
                  </a:lnTo>
                  <a:lnTo>
                    <a:pt x="708" y="1148"/>
                  </a:lnTo>
                  <a:lnTo>
                    <a:pt x="708" y="1148"/>
                  </a:lnTo>
                  <a:lnTo>
                    <a:pt x="698" y="1124"/>
                  </a:lnTo>
                  <a:lnTo>
                    <a:pt x="676" y="1078"/>
                  </a:lnTo>
                  <a:lnTo>
                    <a:pt x="676" y="1078"/>
                  </a:lnTo>
                  <a:lnTo>
                    <a:pt x="676" y="1074"/>
                  </a:lnTo>
                  <a:lnTo>
                    <a:pt x="676" y="1070"/>
                  </a:lnTo>
                  <a:lnTo>
                    <a:pt x="680" y="1068"/>
                  </a:lnTo>
                  <a:lnTo>
                    <a:pt x="684" y="1064"/>
                  </a:lnTo>
                  <a:lnTo>
                    <a:pt x="698" y="1058"/>
                  </a:lnTo>
                  <a:lnTo>
                    <a:pt x="714" y="1052"/>
                  </a:lnTo>
                  <a:lnTo>
                    <a:pt x="732" y="1044"/>
                  </a:lnTo>
                  <a:lnTo>
                    <a:pt x="748" y="1036"/>
                  </a:lnTo>
                  <a:lnTo>
                    <a:pt x="760" y="1026"/>
                  </a:lnTo>
                  <a:lnTo>
                    <a:pt x="764" y="1020"/>
                  </a:lnTo>
                  <a:lnTo>
                    <a:pt x="768" y="1014"/>
                  </a:lnTo>
                  <a:lnTo>
                    <a:pt x="768" y="1014"/>
                  </a:lnTo>
                  <a:lnTo>
                    <a:pt x="770" y="1008"/>
                  </a:lnTo>
                  <a:lnTo>
                    <a:pt x="772" y="1002"/>
                  </a:lnTo>
                  <a:lnTo>
                    <a:pt x="770" y="994"/>
                  </a:lnTo>
                  <a:lnTo>
                    <a:pt x="768" y="986"/>
                  </a:lnTo>
                  <a:lnTo>
                    <a:pt x="760" y="970"/>
                  </a:lnTo>
                  <a:lnTo>
                    <a:pt x="748" y="952"/>
                  </a:lnTo>
                  <a:lnTo>
                    <a:pt x="720" y="916"/>
                  </a:lnTo>
                  <a:lnTo>
                    <a:pt x="696" y="886"/>
                  </a:lnTo>
                  <a:lnTo>
                    <a:pt x="696" y="886"/>
                  </a:lnTo>
                  <a:close/>
                  <a:moveTo>
                    <a:pt x="492" y="850"/>
                  </a:moveTo>
                  <a:lnTo>
                    <a:pt x="492" y="850"/>
                  </a:lnTo>
                  <a:lnTo>
                    <a:pt x="480" y="852"/>
                  </a:lnTo>
                  <a:lnTo>
                    <a:pt x="468" y="852"/>
                  </a:lnTo>
                  <a:lnTo>
                    <a:pt x="444" y="850"/>
                  </a:lnTo>
                  <a:lnTo>
                    <a:pt x="420" y="846"/>
                  </a:lnTo>
                  <a:lnTo>
                    <a:pt x="396" y="840"/>
                  </a:lnTo>
                  <a:lnTo>
                    <a:pt x="378" y="832"/>
                  </a:lnTo>
                  <a:lnTo>
                    <a:pt x="362" y="826"/>
                  </a:lnTo>
                  <a:lnTo>
                    <a:pt x="354" y="818"/>
                  </a:lnTo>
                  <a:lnTo>
                    <a:pt x="354" y="816"/>
                  </a:lnTo>
                  <a:lnTo>
                    <a:pt x="354" y="814"/>
                  </a:lnTo>
                  <a:lnTo>
                    <a:pt x="354" y="814"/>
                  </a:lnTo>
                  <a:lnTo>
                    <a:pt x="368" y="806"/>
                  </a:lnTo>
                  <a:lnTo>
                    <a:pt x="384" y="798"/>
                  </a:lnTo>
                  <a:lnTo>
                    <a:pt x="402" y="790"/>
                  </a:lnTo>
                  <a:lnTo>
                    <a:pt x="424" y="782"/>
                  </a:lnTo>
                  <a:lnTo>
                    <a:pt x="446" y="776"/>
                  </a:lnTo>
                  <a:lnTo>
                    <a:pt x="470" y="774"/>
                  </a:lnTo>
                  <a:lnTo>
                    <a:pt x="494" y="776"/>
                  </a:lnTo>
                  <a:lnTo>
                    <a:pt x="508" y="778"/>
                  </a:lnTo>
                  <a:lnTo>
                    <a:pt x="520" y="782"/>
                  </a:lnTo>
                  <a:lnTo>
                    <a:pt x="520" y="782"/>
                  </a:lnTo>
                  <a:lnTo>
                    <a:pt x="528" y="786"/>
                  </a:lnTo>
                  <a:lnTo>
                    <a:pt x="532" y="794"/>
                  </a:lnTo>
                  <a:lnTo>
                    <a:pt x="536" y="802"/>
                  </a:lnTo>
                  <a:lnTo>
                    <a:pt x="536" y="812"/>
                  </a:lnTo>
                  <a:lnTo>
                    <a:pt x="536" y="812"/>
                  </a:lnTo>
                  <a:lnTo>
                    <a:pt x="536" y="824"/>
                  </a:lnTo>
                  <a:lnTo>
                    <a:pt x="534" y="832"/>
                  </a:lnTo>
                  <a:lnTo>
                    <a:pt x="530" y="838"/>
                  </a:lnTo>
                  <a:lnTo>
                    <a:pt x="524" y="842"/>
                  </a:lnTo>
                  <a:lnTo>
                    <a:pt x="516" y="846"/>
                  </a:lnTo>
                  <a:lnTo>
                    <a:pt x="508" y="848"/>
                  </a:lnTo>
                  <a:lnTo>
                    <a:pt x="492" y="850"/>
                  </a:lnTo>
                  <a:lnTo>
                    <a:pt x="492" y="850"/>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1" name="Freeform 70"/>
            <p:cNvSpPr>
              <a:spLocks/>
            </p:cNvSpPr>
            <p:nvPr userDrawn="1"/>
          </p:nvSpPr>
          <p:spPr bwMode="ltGray">
            <a:xfrm>
              <a:off x="1020" y="346"/>
              <a:ext cx="2189" cy="3756"/>
            </a:xfrm>
            <a:custGeom>
              <a:avLst/>
              <a:gdLst/>
              <a:ahLst/>
              <a:cxnLst>
                <a:cxn ang="0">
                  <a:pos x="1908" y="3290"/>
                </a:cxn>
                <a:cxn ang="0">
                  <a:pos x="2188" y="336"/>
                </a:cxn>
                <a:cxn ang="0">
                  <a:pos x="2158" y="426"/>
                </a:cxn>
                <a:cxn ang="0">
                  <a:pos x="2088" y="368"/>
                </a:cxn>
                <a:cxn ang="0">
                  <a:pos x="2080" y="432"/>
                </a:cxn>
                <a:cxn ang="0">
                  <a:pos x="2032" y="374"/>
                </a:cxn>
                <a:cxn ang="0">
                  <a:pos x="1992" y="446"/>
                </a:cxn>
                <a:cxn ang="0">
                  <a:pos x="1962" y="396"/>
                </a:cxn>
                <a:cxn ang="0">
                  <a:pos x="1916" y="472"/>
                </a:cxn>
                <a:cxn ang="0">
                  <a:pos x="1882" y="416"/>
                </a:cxn>
                <a:cxn ang="0">
                  <a:pos x="1852" y="538"/>
                </a:cxn>
                <a:cxn ang="0">
                  <a:pos x="1828" y="458"/>
                </a:cxn>
                <a:cxn ang="0">
                  <a:pos x="1772" y="502"/>
                </a:cxn>
                <a:cxn ang="0">
                  <a:pos x="1750" y="544"/>
                </a:cxn>
                <a:cxn ang="0">
                  <a:pos x="1664" y="534"/>
                </a:cxn>
                <a:cxn ang="0">
                  <a:pos x="1670" y="594"/>
                </a:cxn>
                <a:cxn ang="0">
                  <a:pos x="1558" y="570"/>
                </a:cxn>
                <a:cxn ang="0">
                  <a:pos x="1620" y="638"/>
                </a:cxn>
                <a:cxn ang="0">
                  <a:pos x="1632" y="668"/>
                </a:cxn>
                <a:cxn ang="0">
                  <a:pos x="1540" y="638"/>
                </a:cxn>
                <a:cxn ang="0">
                  <a:pos x="1546" y="702"/>
                </a:cxn>
                <a:cxn ang="0">
                  <a:pos x="1594" y="762"/>
                </a:cxn>
                <a:cxn ang="0">
                  <a:pos x="1422" y="704"/>
                </a:cxn>
                <a:cxn ang="0">
                  <a:pos x="1514" y="784"/>
                </a:cxn>
                <a:cxn ang="0">
                  <a:pos x="1534" y="848"/>
                </a:cxn>
                <a:cxn ang="0">
                  <a:pos x="1504" y="890"/>
                </a:cxn>
                <a:cxn ang="0">
                  <a:pos x="1426" y="844"/>
                </a:cxn>
                <a:cxn ang="0">
                  <a:pos x="1362" y="830"/>
                </a:cxn>
                <a:cxn ang="0">
                  <a:pos x="1310" y="904"/>
                </a:cxn>
                <a:cxn ang="0">
                  <a:pos x="1472" y="920"/>
                </a:cxn>
                <a:cxn ang="0">
                  <a:pos x="1386" y="982"/>
                </a:cxn>
                <a:cxn ang="0">
                  <a:pos x="1422" y="1038"/>
                </a:cxn>
                <a:cxn ang="0">
                  <a:pos x="1454" y="1058"/>
                </a:cxn>
                <a:cxn ang="0">
                  <a:pos x="1436" y="1156"/>
                </a:cxn>
                <a:cxn ang="0">
                  <a:pos x="1368" y="1182"/>
                </a:cxn>
                <a:cxn ang="0">
                  <a:pos x="1374" y="1242"/>
                </a:cxn>
                <a:cxn ang="0">
                  <a:pos x="1396" y="1290"/>
                </a:cxn>
                <a:cxn ang="0">
                  <a:pos x="1392" y="1342"/>
                </a:cxn>
                <a:cxn ang="0">
                  <a:pos x="1410" y="1384"/>
                </a:cxn>
                <a:cxn ang="0">
                  <a:pos x="1438" y="1404"/>
                </a:cxn>
                <a:cxn ang="0">
                  <a:pos x="1484" y="1472"/>
                </a:cxn>
                <a:cxn ang="0">
                  <a:pos x="1540" y="1486"/>
                </a:cxn>
                <a:cxn ang="0">
                  <a:pos x="1576" y="1588"/>
                </a:cxn>
                <a:cxn ang="0">
                  <a:pos x="1632" y="1496"/>
                </a:cxn>
                <a:cxn ang="0">
                  <a:pos x="1644" y="1570"/>
                </a:cxn>
                <a:cxn ang="0">
                  <a:pos x="1732" y="1560"/>
                </a:cxn>
                <a:cxn ang="0">
                  <a:pos x="1720" y="1614"/>
                </a:cxn>
                <a:cxn ang="0">
                  <a:pos x="1724" y="1660"/>
                </a:cxn>
                <a:cxn ang="0">
                  <a:pos x="1760" y="1698"/>
                </a:cxn>
                <a:cxn ang="0">
                  <a:pos x="1796" y="1742"/>
                </a:cxn>
                <a:cxn ang="0">
                  <a:pos x="1852" y="1692"/>
                </a:cxn>
                <a:cxn ang="0">
                  <a:pos x="1886" y="1682"/>
                </a:cxn>
                <a:cxn ang="0">
                  <a:pos x="1916" y="1748"/>
                </a:cxn>
                <a:cxn ang="0">
                  <a:pos x="1936" y="1794"/>
                </a:cxn>
                <a:cxn ang="0">
                  <a:pos x="1966" y="1864"/>
                </a:cxn>
                <a:cxn ang="0">
                  <a:pos x="2032" y="1936"/>
                </a:cxn>
                <a:cxn ang="0">
                  <a:pos x="1960" y="2136"/>
                </a:cxn>
                <a:cxn ang="0">
                  <a:pos x="1752" y="2224"/>
                </a:cxn>
                <a:cxn ang="0">
                  <a:pos x="1624" y="2286"/>
                </a:cxn>
                <a:cxn ang="0">
                  <a:pos x="1820" y="2290"/>
                </a:cxn>
              </a:cxnLst>
              <a:rect l="0" t="0" r="r" b="b"/>
              <a:pathLst>
                <a:path w="2188" h="3756">
                  <a:moveTo>
                    <a:pt x="2148" y="2292"/>
                  </a:moveTo>
                  <a:lnTo>
                    <a:pt x="2148" y="2292"/>
                  </a:lnTo>
                  <a:lnTo>
                    <a:pt x="2132" y="2382"/>
                  </a:lnTo>
                  <a:lnTo>
                    <a:pt x="2116" y="2472"/>
                  </a:lnTo>
                  <a:lnTo>
                    <a:pt x="2098" y="2562"/>
                  </a:lnTo>
                  <a:lnTo>
                    <a:pt x="2080" y="2652"/>
                  </a:lnTo>
                  <a:lnTo>
                    <a:pt x="2060" y="2742"/>
                  </a:lnTo>
                  <a:lnTo>
                    <a:pt x="2038" y="2832"/>
                  </a:lnTo>
                  <a:lnTo>
                    <a:pt x="2014" y="2922"/>
                  </a:lnTo>
                  <a:lnTo>
                    <a:pt x="1990" y="3014"/>
                  </a:lnTo>
                  <a:lnTo>
                    <a:pt x="1964" y="3106"/>
                  </a:lnTo>
                  <a:lnTo>
                    <a:pt x="1936" y="3198"/>
                  </a:lnTo>
                  <a:lnTo>
                    <a:pt x="1908" y="3290"/>
                  </a:lnTo>
                  <a:lnTo>
                    <a:pt x="1878" y="3382"/>
                  </a:lnTo>
                  <a:lnTo>
                    <a:pt x="1846" y="3474"/>
                  </a:lnTo>
                  <a:lnTo>
                    <a:pt x="1814" y="3568"/>
                  </a:lnTo>
                  <a:lnTo>
                    <a:pt x="1780" y="3662"/>
                  </a:lnTo>
                  <a:lnTo>
                    <a:pt x="1744" y="3756"/>
                  </a:lnTo>
                  <a:lnTo>
                    <a:pt x="1744" y="3756"/>
                  </a:lnTo>
                  <a:lnTo>
                    <a:pt x="0" y="3756"/>
                  </a:lnTo>
                  <a:lnTo>
                    <a:pt x="0" y="0"/>
                  </a:lnTo>
                  <a:lnTo>
                    <a:pt x="2146" y="0"/>
                  </a:lnTo>
                  <a:lnTo>
                    <a:pt x="2146" y="0"/>
                  </a:lnTo>
                  <a:lnTo>
                    <a:pt x="2168" y="170"/>
                  </a:lnTo>
                  <a:lnTo>
                    <a:pt x="2188" y="336"/>
                  </a:lnTo>
                  <a:lnTo>
                    <a:pt x="2188" y="336"/>
                  </a:lnTo>
                  <a:lnTo>
                    <a:pt x="2182" y="340"/>
                  </a:lnTo>
                  <a:lnTo>
                    <a:pt x="2170" y="346"/>
                  </a:lnTo>
                  <a:lnTo>
                    <a:pt x="2164" y="352"/>
                  </a:lnTo>
                  <a:lnTo>
                    <a:pt x="2158" y="360"/>
                  </a:lnTo>
                  <a:lnTo>
                    <a:pt x="2156" y="368"/>
                  </a:lnTo>
                  <a:lnTo>
                    <a:pt x="2154" y="378"/>
                  </a:lnTo>
                  <a:lnTo>
                    <a:pt x="2154" y="378"/>
                  </a:lnTo>
                  <a:lnTo>
                    <a:pt x="2156" y="390"/>
                  </a:lnTo>
                  <a:lnTo>
                    <a:pt x="2160" y="398"/>
                  </a:lnTo>
                  <a:lnTo>
                    <a:pt x="2166" y="412"/>
                  </a:lnTo>
                  <a:lnTo>
                    <a:pt x="2170" y="418"/>
                  </a:lnTo>
                  <a:lnTo>
                    <a:pt x="2174" y="420"/>
                  </a:lnTo>
                  <a:lnTo>
                    <a:pt x="2158" y="426"/>
                  </a:lnTo>
                  <a:lnTo>
                    <a:pt x="2158" y="426"/>
                  </a:lnTo>
                  <a:lnTo>
                    <a:pt x="2140" y="402"/>
                  </a:lnTo>
                  <a:lnTo>
                    <a:pt x="2140" y="402"/>
                  </a:lnTo>
                  <a:lnTo>
                    <a:pt x="2140" y="382"/>
                  </a:lnTo>
                  <a:lnTo>
                    <a:pt x="2140" y="372"/>
                  </a:lnTo>
                  <a:lnTo>
                    <a:pt x="2138" y="362"/>
                  </a:lnTo>
                  <a:lnTo>
                    <a:pt x="2132" y="356"/>
                  </a:lnTo>
                  <a:lnTo>
                    <a:pt x="2124" y="352"/>
                  </a:lnTo>
                  <a:lnTo>
                    <a:pt x="2110" y="350"/>
                  </a:lnTo>
                  <a:lnTo>
                    <a:pt x="2092" y="354"/>
                  </a:lnTo>
                  <a:lnTo>
                    <a:pt x="2092" y="354"/>
                  </a:lnTo>
                  <a:lnTo>
                    <a:pt x="2090" y="360"/>
                  </a:lnTo>
                  <a:lnTo>
                    <a:pt x="2088" y="368"/>
                  </a:lnTo>
                  <a:lnTo>
                    <a:pt x="2088" y="380"/>
                  </a:lnTo>
                  <a:lnTo>
                    <a:pt x="2092" y="392"/>
                  </a:lnTo>
                  <a:lnTo>
                    <a:pt x="2098" y="400"/>
                  </a:lnTo>
                  <a:lnTo>
                    <a:pt x="2106" y="408"/>
                  </a:lnTo>
                  <a:lnTo>
                    <a:pt x="2110" y="418"/>
                  </a:lnTo>
                  <a:lnTo>
                    <a:pt x="2112" y="426"/>
                  </a:lnTo>
                  <a:lnTo>
                    <a:pt x="2112" y="432"/>
                  </a:lnTo>
                  <a:lnTo>
                    <a:pt x="2110" y="438"/>
                  </a:lnTo>
                  <a:lnTo>
                    <a:pt x="2110" y="438"/>
                  </a:lnTo>
                  <a:lnTo>
                    <a:pt x="2100" y="438"/>
                  </a:lnTo>
                  <a:lnTo>
                    <a:pt x="2092" y="436"/>
                  </a:lnTo>
                  <a:lnTo>
                    <a:pt x="2086" y="434"/>
                  </a:lnTo>
                  <a:lnTo>
                    <a:pt x="2080" y="432"/>
                  </a:lnTo>
                  <a:lnTo>
                    <a:pt x="2076" y="426"/>
                  </a:lnTo>
                  <a:lnTo>
                    <a:pt x="2072" y="418"/>
                  </a:lnTo>
                  <a:lnTo>
                    <a:pt x="2070" y="414"/>
                  </a:lnTo>
                  <a:lnTo>
                    <a:pt x="2068" y="412"/>
                  </a:lnTo>
                  <a:lnTo>
                    <a:pt x="2066" y="410"/>
                  </a:lnTo>
                  <a:lnTo>
                    <a:pt x="2058" y="412"/>
                  </a:lnTo>
                  <a:lnTo>
                    <a:pt x="2044" y="418"/>
                  </a:lnTo>
                  <a:lnTo>
                    <a:pt x="2044" y="418"/>
                  </a:lnTo>
                  <a:lnTo>
                    <a:pt x="2044" y="412"/>
                  </a:lnTo>
                  <a:lnTo>
                    <a:pt x="2044" y="404"/>
                  </a:lnTo>
                  <a:lnTo>
                    <a:pt x="2038" y="388"/>
                  </a:lnTo>
                  <a:lnTo>
                    <a:pt x="2036" y="380"/>
                  </a:lnTo>
                  <a:lnTo>
                    <a:pt x="2032" y="374"/>
                  </a:lnTo>
                  <a:lnTo>
                    <a:pt x="2026" y="370"/>
                  </a:lnTo>
                  <a:lnTo>
                    <a:pt x="2020" y="368"/>
                  </a:lnTo>
                  <a:lnTo>
                    <a:pt x="2020" y="368"/>
                  </a:lnTo>
                  <a:lnTo>
                    <a:pt x="2014" y="388"/>
                  </a:lnTo>
                  <a:lnTo>
                    <a:pt x="2010" y="408"/>
                  </a:lnTo>
                  <a:lnTo>
                    <a:pt x="2010" y="420"/>
                  </a:lnTo>
                  <a:lnTo>
                    <a:pt x="2010" y="430"/>
                  </a:lnTo>
                  <a:lnTo>
                    <a:pt x="2014" y="440"/>
                  </a:lnTo>
                  <a:lnTo>
                    <a:pt x="2022" y="448"/>
                  </a:lnTo>
                  <a:lnTo>
                    <a:pt x="2022" y="448"/>
                  </a:lnTo>
                  <a:lnTo>
                    <a:pt x="2014" y="450"/>
                  </a:lnTo>
                  <a:lnTo>
                    <a:pt x="2004" y="450"/>
                  </a:lnTo>
                  <a:lnTo>
                    <a:pt x="1992" y="446"/>
                  </a:lnTo>
                  <a:lnTo>
                    <a:pt x="1986" y="442"/>
                  </a:lnTo>
                  <a:lnTo>
                    <a:pt x="1986" y="442"/>
                  </a:lnTo>
                  <a:lnTo>
                    <a:pt x="1984" y="438"/>
                  </a:lnTo>
                  <a:lnTo>
                    <a:pt x="1986" y="432"/>
                  </a:lnTo>
                  <a:lnTo>
                    <a:pt x="1990" y="420"/>
                  </a:lnTo>
                  <a:lnTo>
                    <a:pt x="1990" y="412"/>
                  </a:lnTo>
                  <a:lnTo>
                    <a:pt x="1990" y="402"/>
                  </a:lnTo>
                  <a:lnTo>
                    <a:pt x="1988" y="392"/>
                  </a:lnTo>
                  <a:lnTo>
                    <a:pt x="1984" y="380"/>
                  </a:lnTo>
                  <a:lnTo>
                    <a:pt x="1984" y="380"/>
                  </a:lnTo>
                  <a:lnTo>
                    <a:pt x="1974" y="384"/>
                  </a:lnTo>
                  <a:lnTo>
                    <a:pt x="1968" y="390"/>
                  </a:lnTo>
                  <a:lnTo>
                    <a:pt x="1962" y="396"/>
                  </a:lnTo>
                  <a:lnTo>
                    <a:pt x="1958" y="402"/>
                  </a:lnTo>
                  <a:lnTo>
                    <a:pt x="1954" y="416"/>
                  </a:lnTo>
                  <a:lnTo>
                    <a:pt x="1954" y="432"/>
                  </a:lnTo>
                  <a:lnTo>
                    <a:pt x="1954" y="446"/>
                  </a:lnTo>
                  <a:lnTo>
                    <a:pt x="1952" y="458"/>
                  </a:lnTo>
                  <a:lnTo>
                    <a:pt x="1950" y="464"/>
                  </a:lnTo>
                  <a:lnTo>
                    <a:pt x="1946" y="470"/>
                  </a:lnTo>
                  <a:lnTo>
                    <a:pt x="1940" y="476"/>
                  </a:lnTo>
                  <a:lnTo>
                    <a:pt x="1932" y="480"/>
                  </a:lnTo>
                  <a:lnTo>
                    <a:pt x="1932" y="480"/>
                  </a:lnTo>
                  <a:lnTo>
                    <a:pt x="1924" y="478"/>
                  </a:lnTo>
                  <a:lnTo>
                    <a:pt x="1918" y="476"/>
                  </a:lnTo>
                  <a:lnTo>
                    <a:pt x="1916" y="472"/>
                  </a:lnTo>
                  <a:lnTo>
                    <a:pt x="1914" y="468"/>
                  </a:lnTo>
                  <a:lnTo>
                    <a:pt x="1918" y="458"/>
                  </a:lnTo>
                  <a:lnTo>
                    <a:pt x="1922" y="448"/>
                  </a:lnTo>
                  <a:lnTo>
                    <a:pt x="1930" y="434"/>
                  </a:lnTo>
                  <a:lnTo>
                    <a:pt x="1934" y="420"/>
                  </a:lnTo>
                  <a:lnTo>
                    <a:pt x="1934" y="414"/>
                  </a:lnTo>
                  <a:lnTo>
                    <a:pt x="1932" y="406"/>
                  </a:lnTo>
                  <a:lnTo>
                    <a:pt x="1928" y="398"/>
                  </a:lnTo>
                  <a:lnTo>
                    <a:pt x="1922" y="392"/>
                  </a:lnTo>
                  <a:lnTo>
                    <a:pt x="1922" y="392"/>
                  </a:lnTo>
                  <a:lnTo>
                    <a:pt x="1906" y="398"/>
                  </a:lnTo>
                  <a:lnTo>
                    <a:pt x="1892" y="406"/>
                  </a:lnTo>
                  <a:lnTo>
                    <a:pt x="1882" y="416"/>
                  </a:lnTo>
                  <a:lnTo>
                    <a:pt x="1874" y="428"/>
                  </a:lnTo>
                  <a:lnTo>
                    <a:pt x="1870" y="442"/>
                  </a:lnTo>
                  <a:lnTo>
                    <a:pt x="1868" y="454"/>
                  </a:lnTo>
                  <a:lnTo>
                    <a:pt x="1870" y="468"/>
                  </a:lnTo>
                  <a:lnTo>
                    <a:pt x="1876" y="478"/>
                  </a:lnTo>
                  <a:lnTo>
                    <a:pt x="1876" y="478"/>
                  </a:lnTo>
                  <a:lnTo>
                    <a:pt x="1874" y="488"/>
                  </a:lnTo>
                  <a:lnTo>
                    <a:pt x="1872" y="496"/>
                  </a:lnTo>
                  <a:lnTo>
                    <a:pt x="1864" y="510"/>
                  </a:lnTo>
                  <a:lnTo>
                    <a:pt x="1858" y="524"/>
                  </a:lnTo>
                  <a:lnTo>
                    <a:pt x="1854" y="530"/>
                  </a:lnTo>
                  <a:lnTo>
                    <a:pt x="1852" y="538"/>
                  </a:lnTo>
                  <a:lnTo>
                    <a:pt x="1852" y="538"/>
                  </a:lnTo>
                  <a:lnTo>
                    <a:pt x="1838" y="534"/>
                  </a:lnTo>
                  <a:lnTo>
                    <a:pt x="1826" y="530"/>
                  </a:lnTo>
                  <a:lnTo>
                    <a:pt x="1820" y="524"/>
                  </a:lnTo>
                  <a:lnTo>
                    <a:pt x="1816" y="518"/>
                  </a:lnTo>
                  <a:lnTo>
                    <a:pt x="1816" y="518"/>
                  </a:lnTo>
                  <a:lnTo>
                    <a:pt x="1818" y="512"/>
                  </a:lnTo>
                  <a:lnTo>
                    <a:pt x="1822" y="506"/>
                  </a:lnTo>
                  <a:lnTo>
                    <a:pt x="1832" y="494"/>
                  </a:lnTo>
                  <a:lnTo>
                    <a:pt x="1838" y="488"/>
                  </a:lnTo>
                  <a:lnTo>
                    <a:pt x="1838" y="480"/>
                  </a:lnTo>
                  <a:lnTo>
                    <a:pt x="1836" y="470"/>
                  </a:lnTo>
                  <a:lnTo>
                    <a:pt x="1828" y="458"/>
                  </a:lnTo>
                  <a:lnTo>
                    <a:pt x="1828" y="458"/>
                  </a:lnTo>
                  <a:lnTo>
                    <a:pt x="1820" y="460"/>
                  </a:lnTo>
                  <a:lnTo>
                    <a:pt x="1814" y="464"/>
                  </a:lnTo>
                  <a:lnTo>
                    <a:pt x="1808" y="468"/>
                  </a:lnTo>
                  <a:lnTo>
                    <a:pt x="1804" y="474"/>
                  </a:lnTo>
                  <a:lnTo>
                    <a:pt x="1800" y="486"/>
                  </a:lnTo>
                  <a:lnTo>
                    <a:pt x="1796" y="498"/>
                  </a:lnTo>
                  <a:lnTo>
                    <a:pt x="1794" y="508"/>
                  </a:lnTo>
                  <a:lnTo>
                    <a:pt x="1794" y="512"/>
                  </a:lnTo>
                  <a:lnTo>
                    <a:pt x="1792" y="514"/>
                  </a:lnTo>
                  <a:lnTo>
                    <a:pt x="1788" y="514"/>
                  </a:lnTo>
                  <a:lnTo>
                    <a:pt x="1784" y="512"/>
                  </a:lnTo>
                  <a:lnTo>
                    <a:pt x="1772" y="502"/>
                  </a:lnTo>
                  <a:lnTo>
                    <a:pt x="1772" y="502"/>
                  </a:lnTo>
                  <a:lnTo>
                    <a:pt x="1768" y="488"/>
                  </a:lnTo>
                  <a:lnTo>
                    <a:pt x="1762" y="478"/>
                  </a:lnTo>
                  <a:lnTo>
                    <a:pt x="1754" y="470"/>
                  </a:lnTo>
                  <a:lnTo>
                    <a:pt x="1746" y="466"/>
                  </a:lnTo>
                  <a:lnTo>
                    <a:pt x="1746" y="466"/>
                  </a:lnTo>
                  <a:lnTo>
                    <a:pt x="1734" y="476"/>
                  </a:lnTo>
                  <a:lnTo>
                    <a:pt x="1730" y="484"/>
                  </a:lnTo>
                  <a:lnTo>
                    <a:pt x="1728" y="490"/>
                  </a:lnTo>
                  <a:lnTo>
                    <a:pt x="1726" y="496"/>
                  </a:lnTo>
                  <a:lnTo>
                    <a:pt x="1726" y="504"/>
                  </a:lnTo>
                  <a:lnTo>
                    <a:pt x="1728" y="512"/>
                  </a:lnTo>
                  <a:lnTo>
                    <a:pt x="1732" y="518"/>
                  </a:lnTo>
                  <a:lnTo>
                    <a:pt x="1750" y="544"/>
                  </a:lnTo>
                  <a:lnTo>
                    <a:pt x="1750" y="544"/>
                  </a:lnTo>
                  <a:lnTo>
                    <a:pt x="1752" y="546"/>
                  </a:lnTo>
                  <a:lnTo>
                    <a:pt x="1754" y="550"/>
                  </a:lnTo>
                  <a:lnTo>
                    <a:pt x="1756" y="556"/>
                  </a:lnTo>
                  <a:lnTo>
                    <a:pt x="1756" y="558"/>
                  </a:lnTo>
                  <a:lnTo>
                    <a:pt x="1756" y="558"/>
                  </a:lnTo>
                  <a:lnTo>
                    <a:pt x="1744" y="548"/>
                  </a:lnTo>
                  <a:lnTo>
                    <a:pt x="1730" y="540"/>
                  </a:lnTo>
                  <a:lnTo>
                    <a:pt x="1718" y="534"/>
                  </a:lnTo>
                  <a:lnTo>
                    <a:pt x="1704" y="530"/>
                  </a:lnTo>
                  <a:lnTo>
                    <a:pt x="1690" y="528"/>
                  </a:lnTo>
                  <a:lnTo>
                    <a:pt x="1676" y="530"/>
                  </a:lnTo>
                  <a:lnTo>
                    <a:pt x="1664" y="534"/>
                  </a:lnTo>
                  <a:lnTo>
                    <a:pt x="1654" y="542"/>
                  </a:lnTo>
                  <a:lnTo>
                    <a:pt x="1654" y="542"/>
                  </a:lnTo>
                  <a:lnTo>
                    <a:pt x="1656" y="552"/>
                  </a:lnTo>
                  <a:lnTo>
                    <a:pt x="1660" y="560"/>
                  </a:lnTo>
                  <a:lnTo>
                    <a:pt x="1666" y="564"/>
                  </a:lnTo>
                  <a:lnTo>
                    <a:pt x="1672" y="568"/>
                  </a:lnTo>
                  <a:lnTo>
                    <a:pt x="1692" y="574"/>
                  </a:lnTo>
                  <a:lnTo>
                    <a:pt x="1718" y="580"/>
                  </a:lnTo>
                  <a:lnTo>
                    <a:pt x="1718" y="580"/>
                  </a:lnTo>
                  <a:lnTo>
                    <a:pt x="1702" y="582"/>
                  </a:lnTo>
                  <a:lnTo>
                    <a:pt x="1688" y="586"/>
                  </a:lnTo>
                  <a:lnTo>
                    <a:pt x="1678" y="590"/>
                  </a:lnTo>
                  <a:lnTo>
                    <a:pt x="1670" y="594"/>
                  </a:lnTo>
                  <a:lnTo>
                    <a:pt x="1658" y="602"/>
                  </a:lnTo>
                  <a:lnTo>
                    <a:pt x="1646" y="610"/>
                  </a:lnTo>
                  <a:lnTo>
                    <a:pt x="1646" y="610"/>
                  </a:lnTo>
                  <a:lnTo>
                    <a:pt x="1644" y="600"/>
                  </a:lnTo>
                  <a:lnTo>
                    <a:pt x="1638" y="592"/>
                  </a:lnTo>
                  <a:lnTo>
                    <a:pt x="1630" y="586"/>
                  </a:lnTo>
                  <a:lnTo>
                    <a:pt x="1620" y="580"/>
                  </a:lnTo>
                  <a:lnTo>
                    <a:pt x="1608" y="576"/>
                  </a:lnTo>
                  <a:lnTo>
                    <a:pt x="1596" y="574"/>
                  </a:lnTo>
                  <a:lnTo>
                    <a:pt x="1570" y="570"/>
                  </a:lnTo>
                  <a:lnTo>
                    <a:pt x="1570" y="570"/>
                  </a:lnTo>
                  <a:lnTo>
                    <a:pt x="1564" y="570"/>
                  </a:lnTo>
                  <a:lnTo>
                    <a:pt x="1558" y="570"/>
                  </a:lnTo>
                  <a:lnTo>
                    <a:pt x="1546" y="568"/>
                  </a:lnTo>
                  <a:lnTo>
                    <a:pt x="1538" y="566"/>
                  </a:lnTo>
                  <a:lnTo>
                    <a:pt x="1534" y="566"/>
                  </a:lnTo>
                  <a:lnTo>
                    <a:pt x="1530" y="568"/>
                  </a:lnTo>
                  <a:lnTo>
                    <a:pt x="1530" y="568"/>
                  </a:lnTo>
                  <a:lnTo>
                    <a:pt x="1536" y="580"/>
                  </a:lnTo>
                  <a:lnTo>
                    <a:pt x="1544" y="592"/>
                  </a:lnTo>
                  <a:lnTo>
                    <a:pt x="1554" y="604"/>
                  </a:lnTo>
                  <a:lnTo>
                    <a:pt x="1566" y="612"/>
                  </a:lnTo>
                  <a:lnTo>
                    <a:pt x="1578" y="622"/>
                  </a:lnTo>
                  <a:lnTo>
                    <a:pt x="1592" y="628"/>
                  </a:lnTo>
                  <a:lnTo>
                    <a:pt x="1606" y="634"/>
                  </a:lnTo>
                  <a:lnTo>
                    <a:pt x="1620" y="638"/>
                  </a:lnTo>
                  <a:lnTo>
                    <a:pt x="1620" y="638"/>
                  </a:lnTo>
                  <a:lnTo>
                    <a:pt x="1640" y="636"/>
                  </a:lnTo>
                  <a:lnTo>
                    <a:pt x="1656" y="630"/>
                  </a:lnTo>
                  <a:lnTo>
                    <a:pt x="1656" y="630"/>
                  </a:lnTo>
                  <a:lnTo>
                    <a:pt x="1670" y="636"/>
                  </a:lnTo>
                  <a:lnTo>
                    <a:pt x="1676" y="644"/>
                  </a:lnTo>
                  <a:lnTo>
                    <a:pt x="1680" y="652"/>
                  </a:lnTo>
                  <a:lnTo>
                    <a:pt x="1684" y="662"/>
                  </a:lnTo>
                  <a:lnTo>
                    <a:pt x="1684" y="662"/>
                  </a:lnTo>
                  <a:lnTo>
                    <a:pt x="1670" y="666"/>
                  </a:lnTo>
                  <a:lnTo>
                    <a:pt x="1658" y="668"/>
                  </a:lnTo>
                  <a:lnTo>
                    <a:pt x="1644" y="668"/>
                  </a:lnTo>
                  <a:lnTo>
                    <a:pt x="1632" y="668"/>
                  </a:lnTo>
                  <a:lnTo>
                    <a:pt x="1608" y="664"/>
                  </a:lnTo>
                  <a:lnTo>
                    <a:pt x="1594" y="664"/>
                  </a:lnTo>
                  <a:lnTo>
                    <a:pt x="1582" y="668"/>
                  </a:lnTo>
                  <a:lnTo>
                    <a:pt x="1582" y="668"/>
                  </a:lnTo>
                  <a:lnTo>
                    <a:pt x="1576" y="668"/>
                  </a:lnTo>
                  <a:lnTo>
                    <a:pt x="1572" y="668"/>
                  </a:lnTo>
                  <a:lnTo>
                    <a:pt x="1572" y="666"/>
                  </a:lnTo>
                  <a:lnTo>
                    <a:pt x="1572" y="666"/>
                  </a:lnTo>
                  <a:lnTo>
                    <a:pt x="1568" y="656"/>
                  </a:lnTo>
                  <a:lnTo>
                    <a:pt x="1568" y="656"/>
                  </a:lnTo>
                  <a:lnTo>
                    <a:pt x="1560" y="648"/>
                  </a:lnTo>
                  <a:lnTo>
                    <a:pt x="1552" y="642"/>
                  </a:lnTo>
                  <a:lnTo>
                    <a:pt x="1540" y="638"/>
                  </a:lnTo>
                  <a:lnTo>
                    <a:pt x="1530" y="636"/>
                  </a:lnTo>
                  <a:lnTo>
                    <a:pt x="1518" y="638"/>
                  </a:lnTo>
                  <a:lnTo>
                    <a:pt x="1506" y="640"/>
                  </a:lnTo>
                  <a:lnTo>
                    <a:pt x="1486" y="644"/>
                  </a:lnTo>
                  <a:lnTo>
                    <a:pt x="1486" y="644"/>
                  </a:lnTo>
                  <a:lnTo>
                    <a:pt x="1486" y="654"/>
                  </a:lnTo>
                  <a:lnTo>
                    <a:pt x="1488" y="662"/>
                  </a:lnTo>
                  <a:lnTo>
                    <a:pt x="1492" y="670"/>
                  </a:lnTo>
                  <a:lnTo>
                    <a:pt x="1498" y="676"/>
                  </a:lnTo>
                  <a:lnTo>
                    <a:pt x="1512" y="688"/>
                  </a:lnTo>
                  <a:lnTo>
                    <a:pt x="1528" y="696"/>
                  </a:lnTo>
                  <a:lnTo>
                    <a:pt x="1528" y="696"/>
                  </a:lnTo>
                  <a:lnTo>
                    <a:pt x="1546" y="702"/>
                  </a:lnTo>
                  <a:lnTo>
                    <a:pt x="1556" y="702"/>
                  </a:lnTo>
                  <a:lnTo>
                    <a:pt x="1562" y="700"/>
                  </a:lnTo>
                  <a:lnTo>
                    <a:pt x="1564" y="698"/>
                  </a:lnTo>
                  <a:lnTo>
                    <a:pt x="1576" y="688"/>
                  </a:lnTo>
                  <a:lnTo>
                    <a:pt x="1576" y="688"/>
                  </a:lnTo>
                  <a:lnTo>
                    <a:pt x="1580" y="702"/>
                  </a:lnTo>
                  <a:lnTo>
                    <a:pt x="1584" y="714"/>
                  </a:lnTo>
                  <a:lnTo>
                    <a:pt x="1590" y="722"/>
                  </a:lnTo>
                  <a:lnTo>
                    <a:pt x="1596" y="730"/>
                  </a:lnTo>
                  <a:lnTo>
                    <a:pt x="1610" y="740"/>
                  </a:lnTo>
                  <a:lnTo>
                    <a:pt x="1626" y="752"/>
                  </a:lnTo>
                  <a:lnTo>
                    <a:pt x="1626" y="752"/>
                  </a:lnTo>
                  <a:lnTo>
                    <a:pt x="1594" y="762"/>
                  </a:lnTo>
                  <a:lnTo>
                    <a:pt x="1580" y="766"/>
                  </a:lnTo>
                  <a:lnTo>
                    <a:pt x="1560" y="766"/>
                  </a:lnTo>
                  <a:lnTo>
                    <a:pt x="1560" y="766"/>
                  </a:lnTo>
                  <a:lnTo>
                    <a:pt x="1552" y="756"/>
                  </a:lnTo>
                  <a:lnTo>
                    <a:pt x="1542" y="746"/>
                  </a:lnTo>
                  <a:lnTo>
                    <a:pt x="1532" y="738"/>
                  </a:lnTo>
                  <a:lnTo>
                    <a:pt x="1522" y="730"/>
                  </a:lnTo>
                  <a:lnTo>
                    <a:pt x="1498" y="718"/>
                  </a:lnTo>
                  <a:lnTo>
                    <a:pt x="1474" y="708"/>
                  </a:lnTo>
                  <a:lnTo>
                    <a:pt x="1452" y="704"/>
                  </a:lnTo>
                  <a:lnTo>
                    <a:pt x="1434" y="702"/>
                  </a:lnTo>
                  <a:lnTo>
                    <a:pt x="1428" y="702"/>
                  </a:lnTo>
                  <a:lnTo>
                    <a:pt x="1422" y="704"/>
                  </a:lnTo>
                  <a:lnTo>
                    <a:pt x="1420" y="708"/>
                  </a:lnTo>
                  <a:lnTo>
                    <a:pt x="1420" y="712"/>
                  </a:lnTo>
                  <a:lnTo>
                    <a:pt x="1420" y="712"/>
                  </a:lnTo>
                  <a:lnTo>
                    <a:pt x="1424" y="722"/>
                  </a:lnTo>
                  <a:lnTo>
                    <a:pt x="1428" y="732"/>
                  </a:lnTo>
                  <a:lnTo>
                    <a:pt x="1434" y="740"/>
                  </a:lnTo>
                  <a:lnTo>
                    <a:pt x="1440" y="748"/>
                  </a:lnTo>
                  <a:lnTo>
                    <a:pt x="1456" y="760"/>
                  </a:lnTo>
                  <a:lnTo>
                    <a:pt x="1472" y="770"/>
                  </a:lnTo>
                  <a:lnTo>
                    <a:pt x="1488" y="776"/>
                  </a:lnTo>
                  <a:lnTo>
                    <a:pt x="1502" y="780"/>
                  </a:lnTo>
                  <a:lnTo>
                    <a:pt x="1514" y="784"/>
                  </a:lnTo>
                  <a:lnTo>
                    <a:pt x="1514" y="784"/>
                  </a:lnTo>
                  <a:lnTo>
                    <a:pt x="1508" y="786"/>
                  </a:lnTo>
                  <a:lnTo>
                    <a:pt x="1494" y="792"/>
                  </a:lnTo>
                  <a:lnTo>
                    <a:pt x="1488" y="798"/>
                  </a:lnTo>
                  <a:lnTo>
                    <a:pt x="1482" y="802"/>
                  </a:lnTo>
                  <a:lnTo>
                    <a:pt x="1480" y="806"/>
                  </a:lnTo>
                  <a:lnTo>
                    <a:pt x="1480" y="812"/>
                  </a:lnTo>
                  <a:lnTo>
                    <a:pt x="1480" y="812"/>
                  </a:lnTo>
                  <a:lnTo>
                    <a:pt x="1484" y="816"/>
                  </a:lnTo>
                  <a:lnTo>
                    <a:pt x="1492" y="822"/>
                  </a:lnTo>
                  <a:lnTo>
                    <a:pt x="1512" y="830"/>
                  </a:lnTo>
                  <a:lnTo>
                    <a:pt x="1522" y="836"/>
                  </a:lnTo>
                  <a:lnTo>
                    <a:pt x="1530" y="842"/>
                  </a:lnTo>
                  <a:lnTo>
                    <a:pt x="1534" y="848"/>
                  </a:lnTo>
                  <a:lnTo>
                    <a:pt x="1534" y="852"/>
                  </a:lnTo>
                  <a:lnTo>
                    <a:pt x="1534" y="854"/>
                  </a:lnTo>
                  <a:lnTo>
                    <a:pt x="1534" y="854"/>
                  </a:lnTo>
                  <a:lnTo>
                    <a:pt x="1514" y="848"/>
                  </a:lnTo>
                  <a:lnTo>
                    <a:pt x="1500" y="842"/>
                  </a:lnTo>
                  <a:lnTo>
                    <a:pt x="1490" y="842"/>
                  </a:lnTo>
                  <a:lnTo>
                    <a:pt x="1486" y="842"/>
                  </a:lnTo>
                  <a:lnTo>
                    <a:pt x="1484" y="844"/>
                  </a:lnTo>
                  <a:lnTo>
                    <a:pt x="1482" y="846"/>
                  </a:lnTo>
                  <a:lnTo>
                    <a:pt x="1482" y="850"/>
                  </a:lnTo>
                  <a:lnTo>
                    <a:pt x="1484" y="860"/>
                  </a:lnTo>
                  <a:lnTo>
                    <a:pt x="1492" y="872"/>
                  </a:lnTo>
                  <a:lnTo>
                    <a:pt x="1504" y="890"/>
                  </a:lnTo>
                  <a:lnTo>
                    <a:pt x="1504" y="890"/>
                  </a:lnTo>
                  <a:lnTo>
                    <a:pt x="1496" y="890"/>
                  </a:lnTo>
                  <a:lnTo>
                    <a:pt x="1490" y="888"/>
                  </a:lnTo>
                  <a:lnTo>
                    <a:pt x="1484" y="886"/>
                  </a:lnTo>
                  <a:lnTo>
                    <a:pt x="1478" y="882"/>
                  </a:lnTo>
                  <a:lnTo>
                    <a:pt x="1470" y="874"/>
                  </a:lnTo>
                  <a:lnTo>
                    <a:pt x="1464" y="864"/>
                  </a:lnTo>
                  <a:lnTo>
                    <a:pt x="1454" y="844"/>
                  </a:lnTo>
                  <a:lnTo>
                    <a:pt x="1446" y="834"/>
                  </a:lnTo>
                  <a:lnTo>
                    <a:pt x="1438" y="828"/>
                  </a:lnTo>
                  <a:lnTo>
                    <a:pt x="1438" y="828"/>
                  </a:lnTo>
                  <a:lnTo>
                    <a:pt x="1430" y="836"/>
                  </a:lnTo>
                  <a:lnTo>
                    <a:pt x="1426" y="844"/>
                  </a:lnTo>
                  <a:lnTo>
                    <a:pt x="1424" y="852"/>
                  </a:lnTo>
                  <a:lnTo>
                    <a:pt x="1424" y="860"/>
                  </a:lnTo>
                  <a:lnTo>
                    <a:pt x="1426" y="872"/>
                  </a:lnTo>
                  <a:lnTo>
                    <a:pt x="1428" y="878"/>
                  </a:lnTo>
                  <a:lnTo>
                    <a:pt x="1428" y="878"/>
                  </a:lnTo>
                  <a:lnTo>
                    <a:pt x="1418" y="866"/>
                  </a:lnTo>
                  <a:lnTo>
                    <a:pt x="1402" y="848"/>
                  </a:lnTo>
                  <a:lnTo>
                    <a:pt x="1392" y="838"/>
                  </a:lnTo>
                  <a:lnTo>
                    <a:pt x="1384" y="832"/>
                  </a:lnTo>
                  <a:lnTo>
                    <a:pt x="1374" y="828"/>
                  </a:lnTo>
                  <a:lnTo>
                    <a:pt x="1366" y="828"/>
                  </a:lnTo>
                  <a:lnTo>
                    <a:pt x="1366" y="828"/>
                  </a:lnTo>
                  <a:lnTo>
                    <a:pt x="1362" y="830"/>
                  </a:lnTo>
                  <a:lnTo>
                    <a:pt x="1362" y="836"/>
                  </a:lnTo>
                  <a:lnTo>
                    <a:pt x="1360" y="848"/>
                  </a:lnTo>
                  <a:lnTo>
                    <a:pt x="1362" y="856"/>
                  </a:lnTo>
                  <a:lnTo>
                    <a:pt x="1366" y="862"/>
                  </a:lnTo>
                  <a:lnTo>
                    <a:pt x="1370" y="870"/>
                  </a:lnTo>
                  <a:lnTo>
                    <a:pt x="1376" y="876"/>
                  </a:lnTo>
                  <a:lnTo>
                    <a:pt x="1376" y="876"/>
                  </a:lnTo>
                  <a:lnTo>
                    <a:pt x="1358" y="880"/>
                  </a:lnTo>
                  <a:lnTo>
                    <a:pt x="1338" y="882"/>
                  </a:lnTo>
                  <a:lnTo>
                    <a:pt x="1328" y="886"/>
                  </a:lnTo>
                  <a:lnTo>
                    <a:pt x="1320" y="890"/>
                  </a:lnTo>
                  <a:lnTo>
                    <a:pt x="1314" y="896"/>
                  </a:lnTo>
                  <a:lnTo>
                    <a:pt x="1310" y="904"/>
                  </a:lnTo>
                  <a:lnTo>
                    <a:pt x="1310" y="904"/>
                  </a:lnTo>
                  <a:lnTo>
                    <a:pt x="1324" y="912"/>
                  </a:lnTo>
                  <a:lnTo>
                    <a:pt x="1340" y="920"/>
                  </a:lnTo>
                  <a:lnTo>
                    <a:pt x="1354" y="924"/>
                  </a:lnTo>
                  <a:lnTo>
                    <a:pt x="1370" y="928"/>
                  </a:lnTo>
                  <a:lnTo>
                    <a:pt x="1388" y="928"/>
                  </a:lnTo>
                  <a:lnTo>
                    <a:pt x="1406" y="928"/>
                  </a:lnTo>
                  <a:lnTo>
                    <a:pt x="1446" y="924"/>
                  </a:lnTo>
                  <a:lnTo>
                    <a:pt x="1446" y="924"/>
                  </a:lnTo>
                  <a:lnTo>
                    <a:pt x="1454" y="924"/>
                  </a:lnTo>
                  <a:lnTo>
                    <a:pt x="1468" y="920"/>
                  </a:lnTo>
                  <a:lnTo>
                    <a:pt x="1468" y="920"/>
                  </a:lnTo>
                  <a:lnTo>
                    <a:pt x="1472" y="920"/>
                  </a:lnTo>
                  <a:lnTo>
                    <a:pt x="1478" y="920"/>
                  </a:lnTo>
                  <a:lnTo>
                    <a:pt x="1486" y="924"/>
                  </a:lnTo>
                  <a:lnTo>
                    <a:pt x="1496" y="932"/>
                  </a:lnTo>
                  <a:lnTo>
                    <a:pt x="1496" y="932"/>
                  </a:lnTo>
                  <a:lnTo>
                    <a:pt x="1486" y="934"/>
                  </a:lnTo>
                  <a:lnTo>
                    <a:pt x="1480" y="938"/>
                  </a:lnTo>
                  <a:lnTo>
                    <a:pt x="1470" y="944"/>
                  </a:lnTo>
                  <a:lnTo>
                    <a:pt x="1454" y="952"/>
                  </a:lnTo>
                  <a:lnTo>
                    <a:pt x="1440" y="956"/>
                  </a:lnTo>
                  <a:lnTo>
                    <a:pt x="1422" y="960"/>
                  </a:lnTo>
                  <a:lnTo>
                    <a:pt x="1422" y="960"/>
                  </a:lnTo>
                  <a:lnTo>
                    <a:pt x="1396" y="974"/>
                  </a:lnTo>
                  <a:lnTo>
                    <a:pt x="1386" y="982"/>
                  </a:lnTo>
                  <a:lnTo>
                    <a:pt x="1376" y="992"/>
                  </a:lnTo>
                  <a:lnTo>
                    <a:pt x="1368" y="1002"/>
                  </a:lnTo>
                  <a:lnTo>
                    <a:pt x="1362" y="1012"/>
                  </a:lnTo>
                  <a:lnTo>
                    <a:pt x="1358" y="1024"/>
                  </a:lnTo>
                  <a:lnTo>
                    <a:pt x="1356" y="1038"/>
                  </a:lnTo>
                  <a:lnTo>
                    <a:pt x="1356" y="1038"/>
                  </a:lnTo>
                  <a:lnTo>
                    <a:pt x="1374" y="1046"/>
                  </a:lnTo>
                  <a:lnTo>
                    <a:pt x="1384" y="1048"/>
                  </a:lnTo>
                  <a:lnTo>
                    <a:pt x="1392" y="1050"/>
                  </a:lnTo>
                  <a:lnTo>
                    <a:pt x="1400" y="1050"/>
                  </a:lnTo>
                  <a:lnTo>
                    <a:pt x="1410" y="1048"/>
                  </a:lnTo>
                  <a:lnTo>
                    <a:pt x="1416" y="1044"/>
                  </a:lnTo>
                  <a:lnTo>
                    <a:pt x="1422" y="1038"/>
                  </a:lnTo>
                  <a:lnTo>
                    <a:pt x="1422" y="1038"/>
                  </a:lnTo>
                  <a:lnTo>
                    <a:pt x="1430" y="1028"/>
                  </a:lnTo>
                  <a:lnTo>
                    <a:pt x="1436" y="1022"/>
                  </a:lnTo>
                  <a:lnTo>
                    <a:pt x="1440" y="1020"/>
                  </a:lnTo>
                  <a:lnTo>
                    <a:pt x="1444" y="1020"/>
                  </a:lnTo>
                  <a:lnTo>
                    <a:pt x="1448" y="1026"/>
                  </a:lnTo>
                  <a:lnTo>
                    <a:pt x="1452" y="1028"/>
                  </a:lnTo>
                  <a:lnTo>
                    <a:pt x="1458" y="1030"/>
                  </a:lnTo>
                  <a:lnTo>
                    <a:pt x="1478" y="1036"/>
                  </a:lnTo>
                  <a:lnTo>
                    <a:pt x="1478" y="1036"/>
                  </a:lnTo>
                  <a:lnTo>
                    <a:pt x="1474" y="1042"/>
                  </a:lnTo>
                  <a:lnTo>
                    <a:pt x="1468" y="1048"/>
                  </a:lnTo>
                  <a:lnTo>
                    <a:pt x="1454" y="1058"/>
                  </a:lnTo>
                  <a:lnTo>
                    <a:pt x="1438" y="1066"/>
                  </a:lnTo>
                  <a:lnTo>
                    <a:pt x="1422" y="1072"/>
                  </a:lnTo>
                  <a:lnTo>
                    <a:pt x="1408" y="1078"/>
                  </a:lnTo>
                  <a:lnTo>
                    <a:pt x="1396" y="1084"/>
                  </a:lnTo>
                  <a:lnTo>
                    <a:pt x="1392" y="1088"/>
                  </a:lnTo>
                  <a:lnTo>
                    <a:pt x="1390" y="1092"/>
                  </a:lnTo>
                  <a:lnTo>
                    <a:pt x="1390" y="1096"/>
                  </a:lnTo>
                  <a:lnTo>
                    <a:pt x="1392" y="1100"/>
                  </a:lnTo>
                  <a:lnTo>
                    <a:pt x="1392" y="1100"/>
                  </a:lnTo>
                  <a:lnTo>
                    <a:pt x="1406" y="1120"/>
                  </a:lnTo>
                  <a:lnTo>
                    <a:pt x="1420" y="1138"/>
                  </a:lnTo>
                  <a:lnTo>
                    <a:pt x="1436" y="1156"/>
                  </a:lnTo>
                  <a:lnTo>
                    <a:pt x="1436" y="1156"/>
                  </a:lnTo>
                  <a:lnTo>
                    <a:pt x="1426" y="1150"/>
                  </a:lnTo>
                  <a:lnTo>
                    <a:pt x="1402" y="1142"/>
                  </a:lnTo>
                  <a:lnTo>
                    <a:pt x="1388" y="1140"/>
                  </a:lnTo>
                  <a:lnTo>
                    <a:pt x="1376" y="1138"/>
                  </a:lnTo>
                  <a:lnTo>
                    <a:pt x="1364" y="1140"/>
                  </a:lnTo>
                  <a:lnTo>
                    <a:pt x="1360" y="1142"/>
                  </a:lnTo>
                  <a:lnTo>
                    <a:pt x="1356" y="1146"/>
                  </a:lnTo>
                  <a:lnTo>
                    <a:pt x="1356" y="1146"/>
                  </a:lnTo>
                  <a:lnTo>
                    <a:pt x="1354" y="1150"/>
                  </a:lnTo>
                  <a:lnTo>
                    <a:pt x="1352" y="1154"/>
                  </a:lnTo>
                  <a:lnTo>
                    <a:pt x="1354" y="1164"/>
                  </a:lnTo>
                  <a:lnTo>
                    <a:pt x="1358" y="1174"/>
                  </a:lnTo>
                  <a:lnTo>
                    <a:pt x="1368" y="1182"/>
                  </a:lnTo>
                  <a:lnTo>
                    <a:pt x="1382" y="1192"/>
                  </a:lnTo>
                  <a:lnTo>
                    <a:pt x="1398" y="1200"/>
                  </a:lnTo>
                  <a:lnTo>
                    <a:pt x="1418" y="1208"/>
                  </a:lnTo>
                  <a:lnTo>
                    <a:pt x="1440" y="1214"/>
                  </a:lnTo>
                  <a:lnTo>
                    <a:pt x="1440" y="1214"/>
                  </a:lnTo>
                  <a:lnTo>
                    <a:pt x="1430" y="1218"/>
                  </a:lnTo>
                  <a:lnTo>
                    <a:pt x="1416" y="1220"/>
                  </a:lnTo>
                  <a:lnTo>
                    <a:pt x="1402" y="1222"/>
                  </a:lnTo>
                  <a:lnTo>
                    <a:pt x="1388" y="1226"/>
                  </a:lnTo>
                  <a:lnTo>
                    <a:pt x="1378" y="1230"/>
                  </a:lnTo>
                  <a:lnTo>
                    <a:pt x="1376" y="1232"/>
                  </a:lnTo>
                  <a:lnTo>
                    <a:pt x="1374" y="1236"/>
                  </a:lnTo>
                  <a:lnTo>
                    <a:pt x="1374" y="1242"/>
                  </a:lnTo>
                  <a:lnTo>
                    <a:pt x="1376" y="1248"/>
                  </a:lnTo>
                  <a:lnTo>
                    <a:pt x="1380" y="1254"/>
                  </a:lnTo>
                  <a:lnTo>
                    <a:pt x="1388" y="1262"/>
                  </a:lnTo>
                  <a:lnTo>
                    <a:pt x="1388" y="1262"/>
                  </a:lnTo>
                  <a:lnTo>
                    <a:pt x="1370" y="1272"/>
                  </a:lnTo>
                  <a:lnTo>
                    <a:pt x="1360" y="1278"/>
                  </a:lnTo>
                  <a:lnTo>
                    <a:pt x="1354" y="1286"/>
                  </a:lnTo>
                  <a:lnTo>
                    <a:pt x="1354" y="1288"/>
                  </a:lnTo>
                  <a:lnTo>
                    <a:pt x="1354" y="1290"/>
                  </a:lnTo>
                  <a:lnTo>
                    <a:pt x="1360" y="1294"/>
                  </a:lnTo>
                  <a:lnTo>
                    <a:pt x="1368" y="1294"/>
                  </a:lnTo>
                  <a:lnTo>
                    <a:pt x="1380" y="1294"/>
                  </a:lnTo>
                  <a:lnTo>
                    <a:pt x="1396" y="1290"/>
                  </a:lnTo>
                  <a:lnTo>
                    <a:pt x="1418" y="1294"/>
                  </a:lnTo>
                  <a:lnTo>
                    <a:pt x="1418" y="1294"/>
                  </a:lnTo>
                  <a:lnTo>
                    <a:pt x="1386" y="1312"/>
                  </a:lnTo>
                  <a:lnTo>
                    <a:pt x="1378" y="1318"/>
                  </a:lnTo>
                  <a:lnTo>
                    <a:pt x="1372" y="1324"/>
                  </a:lnTo>
                  <a:lnTo>
                    <a:pt x="1368" y="1330"/>
                  </a:lnTo>
                  <a:lnTo>
                    <a:pt x="1368" y="1336"/>
                  </a:lnTo>
                  <a:lnTo>
                    <a:pt x="1368" y="1336"/>
                  </a:lnTo>
                  <a:lnTo>
                    <a:pt x="1368" y="1338"/>
                  </a:lnTo>
                  <a:lnTo>
                    <a:pt x="1370" y="1340"/>
                  </a:lnTo>
                  <a:lnTo>
                    <a:pt x="1376" y="1342"/>
                  </a:lnTo>
                  <a:lnTo>
                    <a:pt x="1384" y="1342"/>
                  </a:lnTo>
                  <a:lnTo>
                    <a:pt x="1392" y="1342"/>
                  </a:lnTo>
                  <a:lnTo>
                    <a:pt x="1410" y="1340"/>
                  </a:lnTo>
                  <a:lnTo>
                    <a:pt x="1418" y="1340"/>
                  </a:lnTo>
                  <a:lnTo>
                    <a:pt x="1422" y="1344"/>
                  </a:lnTo>
                  <a:lnTo>
                    <a:pt x="1422" y="1344"/>
                  </a:lnTo>
                  <a:lnTo>
                    <a:pt x="1422" y="1352"/>
                  </a:lnTo>
                  <a:lnTo>
                    <a:pt x="1420" y="1358"/>
                  </a:lnTo>
                  <a:lnTo>
                    <a:pt x="1416" y="1364"/>
                  </a:lnTo>
                  <a:lnTo>
                    <a:pt x="1412" y="1368"/>
                  </a:lnTo>
                  <a:lnTo>
                    <a:pt x="1404" y="1374"/>
                  </a:lnTo>
                  <a:lnTo>
                    <a:pt x="1398" y="1380"/>
                  </a:lnTo>
                  <a:lnTo>
                    <a:pt x="1398" y="1380"/>
                  </a:lnTo>
                  <a:lnTo>
                    <a:pt x="1404" y="1382"/>
                  </a:lnTo>
                  <a:lnTo>
                    <a:pt x="1410" y="1384"/>
                  </a:lnTo>
                  <a:lnTo>
                    <a:pt x="1420" y="1384"/>
                  </a:lnTo>
                  <a:lnTo>
                    <a:pt x="1430" y="1382"/>
                  </a:lnTo>
                  <a:lnTo>
                    <a:pt x="1438" y="1376"/>
                  </a:lnTo>
                  <a:lnTo>
                    <a:pt x="1448" y="1372"/>
                  </a:lnTo>
                  <a:lnTo>
                    <a:pt x="1458" y="1370"/>
                  </a:lnTo>
                  <a:lnTo>
                    <a:pt x="1466" y="1372"/>
                  </a:lnTo>
                  <a:lnTo>
                    <a:pt x="1472" y="1376"/>
                  </a:lnTo>
                  <a:lnTo>
                    <a:pt x="1478" y="1380"/>
                  </a:lnTo>
                  <a:lnTo>
                    <a:pt x="1478" y="1380"/>
                  </a:lnTo>
                  <a:lnTo>
                    <a:pt x="1472" y="1386"/>
                  </a:lnTo>
                  <a:lnTo>
                    <a:pt x="1464" y="1392"/>
                  </a:lnTo>
                  <a:lnTo>
                    <a:pt x="1446" y="1400"/>
                  </a:lnTo>
                  <a:lnTo>
                    <a:pt x="1438" y="1404"/>
                  </a:lnTo>
                  <a:lnTo>
                    <a:pt x="1432" y="1410"/>
                  </a:lnTo>
                  <a:lnTo>
                    <a:pt x="1428" y="1418"/>
                  </a:lnTo>
                  <a:lnTo>
                    <a:pt x="1430" y="1428"/>
                  </a:lnTo>
                  <a:lnTo>
                    <a:pt x="1430" y="1428"/>
                  </a:lnTo>
                  <a:lnTo>
                    <a:pt x="1436" y="1432"/>
                  </a:lnTo>
                  <a:lnTo>
                    <a:pt x="1444" y="1434"/>
                  </a:lnTo>
                  <a:lnTo>
                    <a:pt x="1462" y="1438"/>
                  </a:lnTo>
                  <a:lnTo>
                    <a:pt x="1478" y="1442"/>
                  </a:lnTo>
                  <a:lnTo>
                    <a:pt x="1486" y="1444"/>
                  </a:lnTo>
                  <a:lnTo>
                    <a:pt x="1494" y="1448"/>
                  </a:lnTo>
                  <a:lnTo>
                    <a:pt x="1494" y="1448"/>
                  </a:lnTo>
                  <a:lnTo>
                    <a:pt x="1490" y="1454"/>
                  </a:lnTo>
                  <a:lnTo>
                    <a:pt x="1484" y="1472"/>
                  </a:lnTo>
                  <a:lnTo>
                    <a:pt x="1478" y="1488"/>
                  </a:lnTo>
                  <a:lnTo>
                    <a:pt x="1480" y="1494"/>
                  </a:lnTo>
                  <a:lnTo>
                    <a:pt x="1482" y="1498"/>
                  </a:lnTo>
                  <a:lnTo>
                    <a:pt x="1482" y="1498"/>
                  </a:lnTo>
                  <a:lnTo>
                    <a:pt x="1492" y="1502"/>
                  </a:lnTo>
                  <a:lnTo>
                    <a:pt x="1500" y="1500"/>
                  </a:lnTo>
                  <a:lnTo>
                    <a:pt x="1510" y="1496"/>
                  </a:lnTo>
                  <a:lnTo>
                    <a:pt x="1518" y="1490"/>
                  </a:lnTo>
                  <a:lnTo>
                    <a:pt x="1532" y="1476"/>
                  </a:lnTo>
                  <a:lnTo>
                    <a:pt x="1536" y="1472"/>
                  </a:lnTo>
                  <a:lnTo>
                    <a:pt x="1540" y="1468"/>
                  </a:lnTo>
                  <a:lnTo>
                    <a:pt x="1540" y="1468"/>
                  </a:lnTo>
                  <a:lnTo>
                    <a:pt x="1540" y="1486"/>
                  </a:lnTo>
                  <a:lnTo>
                    <a:pt x="1544" y="1496"/>
                  </a:lnTo>
                  <a:lnTo>
                    <a:pt x="1548" y="1504"/>
                  </a:lnTo>
                  <a:lnTo>
                    <a:pt x="1554" y="1510"/>
                  </a:lnTo>
                  <a:lnTo>
                    <a:pt x="1560" y="1514"/>
                  </a:lnTo>
                  <a:lnTo>
                    <a:pt x="1566" y="1520"/>
                  </a:lnTo>
                  <a:lnTo>
                    <a:pt x="1568" y="1528"/>
                  </a:lnTo>
                  <a:lnTo>
                    <a:pt x="1564" y="1538"/>
                  </a:lnTo>
                  <a:lnTo>
                    <a:pt x="1564" y="1538"/>
                  </a:lnTo>
                  <a:lnTo>
                    <a:pt x="1564" y="1554"/>
                  </a:lnTo>
                  <a:lnTo>
                    <a:pt x="1566" y="1570"/>
                  </a:lnTo>
                  <a:lnTo>
                    <a:pt x="1568" y="1576"/>
                  </a:lnTo>
                  <a:lnTo>
                    <a:pt x="1572" y="1584"/>
                  </a:lnTo>
                  <a:lnTo>
                    <a:pt x="1576" y="1588"/>
                  </a:lnTo>
                  <a:lnTo>
                    <a:pt x="1582" y="1594"/>
                  </a:lnTo>
                  <a:lnTo>
                    <a:pt x="1582" y="1594"/>
                  </a:lnTo>
                  <a:lnTo>
                    <a:pt x="1596" y="1588"/>
                  </a:lnTo>
                  <a:lnTo>
                    <a:pt x="1606" y="1580"/>
                  </a:lnTo>
                  <a:lnTo>
                    <a:pt x="1614" y="1572"/>
                  </a:lnTo>
                  <a:lnTo>
                    <a:pt x="1620" y="1560"/>
                  </a:lnTo>
                  <a:lnTo>
                    <a:pt x="1622" y="1548"/>
                  </a:lnTo>
                  <a:lnTo>
                    <a:pt x="1624" y="1534"/>
                  </a:lnTo>
                  <a:lnTo>
                    <a:pt x="1626" y="1502"/>
                  </a:lnTo>
                  <a:lnTo>
                    <a:pt x="1626" y="1502"/>
                  </a:lnTo>
                  <a:lnTo>
                    <a:pt x="1626" y="1500"/>
                  </a:lnTo>
                  <a:lnTo>
                    <a:pt x="1628" y="1498"/>
                  </a:lnTo>
                  <a:lnTo>
                    <a:pt x="1632" y="1496"/>
                  </a:lnTo>
                  <a:lnTo>
                    <a:pt x="1640" y="1498"/>
                  </a:lnTo>
                  <a:lnTo>
                    <a:pt x="1648" y="1500"/>
                  </a:lnTo>
                  <a:lnTo>
                    <a:pt x="1664" y="1508"/>
                  </a:lnTo>
                  <a:lnTo>
                    <a:pt x="1672" y="1512"/>
                  </a:lnTo>
                  <a:lnTo>
                    <a:pt x="1672" y="1512"/>
                  </a:lnTo>
                  <a:lnTo>
                    <a:pt x="1676" y="1516"/>
                  </a:lnTo>
                  <a:lnTo>
                    <a:pt x="1678" y="1520"/>
                  </a:lnTo>
                  <a:lnTo>
                    <a:pt x="1678" y="1526"/>
                  </a:lnTo>
                  <a:lnTo>
                    <a:pt x="1676" y="1530"/>
                  </a:lnTo>
                  <a:lnTo>
                    <a:pt x="1670" y="1538"/>
                  </a:lnTo>
                  <a:lnTo>
                    <a:pt x="1662" y="1548"/>
                  </a:lnTo>
                  <a:lnTo>
                    <a:pt x="1652" y="1558"/>
                  </a:lnTo>
                  <a:lnTo>
                    <a:pt x="1644" y="1570"/>
                  </a:lnTo>
                  <a:lnTo>
                    <a:pt x="1642" y="1578"/>
                  </a:lnTo>
                  <a:lnTo>
                    <a:pt x="1642" y="1584"/>
                  </a:lnTo>
                  <a:lnTo>
                    <a:pt x="1644" y="1592"/>
                  </a:lnTo>
                  <a:lnTo>
                    <a:pt x="1646" y="1602"/>
                  </a:lnTo>
                  <a:lnTo>
                    <a:pt x="1646" y="1602"/>
                  </a:lnTo>
                  <a:lnTo>
                    <a:pt x="1658" y="1602"/>
                  </a:lnTo>
                  <a:lnTo>
                    <a:pt x="1668" y="1602"/>
                  </a:lnTo>
                  <a:lnTo>
                    <a:pt x="1676" y="1600"/>
                  </a:lnTo>
                  <a:lnTo>
                    <a:pt x="1684" y="1598"/>
                  </a:lnTo>
                  <a:lnTo>
                    <a:pt x="1698" y="1590"/>
                  </a:lnTo>
                  <a:lnTo>
                    <a:pt x="1710" y="1580"/>
                  </a:lnTo>
                  <a:lnTo>
                    <a:pt x="1720" y="1570"/>
                  </a:lnTo>
                  <a:lnTo>
                    <a:pt x="1732" y="1560"/>
                  </a:lnTo>
                  <a:lnTo>
                    <a:pt x="1746" y="1550"/>
                  </a:lnTo>
                  <a:lnTo>
                    <a:pt x="1754" y="1548"/>
                  </a:lnTo>
                  <a:lnTo>
                    <a:pt x="1764" y="1544"/>
                  </a:lnTo>
                  <a:lnTo>
                    <a:pt x="1764" y="1544"/>
                  </a:lnTo>
                  <a:lnTo>
                    <a:pt x="1770" y="1552"/>
                  </a:lnTo>
                  <a:lnTo>
                    <a:pt x="1772" y="1558"/>
                  </a:lnTo>
                  <a:lnTo>
                    <a:pt x="1770" y="1566"/>
                  </a:lnTo>
                  <a:lnTo>
                    <a:pt x="1766" y="1574"/>
                  </a:lnTo>
                  <a:lnTo>
                    <a:pt x="1756" y="1590"/>
                  </a:lnTo>
                  <a:lnTo>
                    <a:pt x="1746" y="1606"/>
                  </a:lnTo>
                  <a:lnTo>
                    <a:pt x="1746" y="1606"/>
                  </a:lnTo>
                  <a:lnTo>
                    <a:pt x="1734" y="1610"/>
                  </a:lnTo>
                  <a:lnTo>
                    <a:pt x="1720" y="1614"/>
                  </a:lnTo>
                  <a:lnTo>
                    <a:pt x="1694" y="1618"/>
                  </a:lnTo>
                  <a:lnTo>
                    <a:pt x="1680" y="1624"/>
                  </a:lnTo>
                  <a:lnTo>
                    <a:pt x="1666" y="1632"/>
                  </a:lnTo>
                  <a:lnTo>
                    <a:pt x="1654" y="1646"/>
                  </a:lnTo>
                  <a:lnTo>
                    <a:pt x="1642" y="1666"/>
                  </a:lnTo>
                  <a:lnTo>
                    <a:pt x="1642" y="1666"/>
                  </a:lnTo>
                  <a:lnTo>
                    <a:pt x="1658" y="1670"/>
                  </a:lnTo>
                  <a:lnTo>
                    <a:pt x="1672" y="1674"/>
                  </a:lnTo>
                  <a:lnTo>
                    <a:pt x="1684" y="1674"/>
                  </a:lnTo>
                  <a:lnTo>
                    <a:pt x="1694" y="1674"/>
                  </a:lnTo>
                  <a:lnTo>
                    <a:pt x="1704" y="1670"/>
                  </a:lnTo>
                  <a:lnTo>
                    <a:pt x="1710" y="1668"/>
                  </a:lnTo>
                  <a:lnTo>
                    <a:pt x="1724" y="1660"/>
                  </a:lnTo>
                  <a:lnTo>
                    <a:pt x="1724" y="1660"/>
                  </a:lnTo>
                  <a:lnTo>
                    <a:pt x="1732" y="1654"/>
                  </a:lnTo>
                  <a:lnTo>
                    <a:pt x="1736" y="1648"/>
                  </a:lnTo>
                  <a:lnTo>
                    <a:pt x="1742" y="1644"/>
                  </a:lnTo>
                  <a:lnTo>
                    <a:pt x="1748" y="1642"/>
                  </a:lnTo>
                  <a:lnTo>
                    <a:pt x="1748" y="1642"/>
                  </a:lnTo>
                  <a:lnTo>
                    <a:pt x="1748" y="1656"/>
                  </a:lnTo>
                  <a:lnTo>
                    <a:pt x="1748" y="1674"/>
                  </a:lnTo>
                  <a:lnTo>
                    <a:pt x="1750" y="1682"/>
                  </a:lnTo>
                  <a:lnTo>
                    <a:pt x="1752" y="1688"/>
                  </a:lnTo>
                  <a:lnTo>
                    <a:pt x="1756" y="1694"/>
                  </a:lnTo>
                  <a:lnTo>
                    <a:pt x="1760" y="1698"/>
                  </a:lnTo>
                  <a:lnTo>
                    <a:pt x="1760" y="1698"/>
                  </a:lnTo>
                  <a:lnTo>
                    <a:pt x="1770" y="1696"/>
                  </a:lnTo>
                  <a:lnTo>
                    <a:pt x="1776" y="1694"/>
                  </a:lnTo>
                  <a:lnTo>
                    <a:pt x="1790" y="1684"/>
                  </a:lnTo>
                  <a:lnTo>
                    <a:pt x="1790" y="1684"/>
                  </a:lnTo>
                  <a:lnTo>
                    <a:pt x="1792" y="1690"/>
                  </a:lnTo>
                  <a:lnTo>
                    <a:pt x="1792" y="1696"/>
                  </a:lnTo>
                  <a:lnTo>
                    <a:pt x="1786" y="1714"/>
                  </a:lnTo>
                  <a:lnTo>
                    <a:pt x="1784" y="1722"/>
                  </a:lnTo>
                  <a:lnTo>
                    <a:pt x="1782" y="1730"/>
                  </a:lnTo>
                  <a:lnTo>
                    <a:pt x="1784" y="1738"/>
                  </a:lnTo>
                  <a:lnTo>
                    <a:pt x="1788" y="1744"/>
                  </a:lnTo>
                  <a:lnTo>
                    <a:pt x="1788" y="1744"/>
                  </a:lnTo>
                  <a:lnTo>
                    <a:pt x="1796" y="1742"/>
                  </a:lnTo>
                  <a:lnTo>
                    <a:pt x="1800" y="1740"/>
                  </a:lnTo>
                  <a:lnTo>
                    <a:pt x="1808" y="1732"/>
                  </a:lnTo>
                  <a:lnTo>
                    <a:pt x="1812" y="1726"/>
                  </a:lnTo>
                  <a:lnTo>
                    <a:pt x="1814" y="1724"/>
                  </a:lnTo>
                  <a:lnTo>
                    <a:pt x="1814" y="1724"/>
                  </a:lnTo>
                  <a:lnTo>
                    <a:pt x="1822" y="1732"/>
                  </a:lnTo>
                  <a:lnTo>
                    <a:pt x="1832" y="1738"/>
                  </a:lnTo>
                  <a:lnTo>
                    <a:pt x="1840" y="1738"/>
                  </a:lnTo>
                  <a:lnTo>
                    <a:pt x="1850" y="1736"/>
                  </a:lnTo>
                  <a:lnTo>
                    <a:pt x="1850" y="1736"/>
                  </a:lnTo>
                  <a:lnTo>
                    <a:pt x="1854" y="1720"/>
                  </a:lnTo>
                  <a:lnTo>
                    <a:pt x="1854" y="1702"/>
                  </a:lnTo>
                  <a:lnTo>
                    <a:pt x="1852" y="1692"/>
                  </a:lnTo>
                  <a:lnTo>
                    <a:pt x="1848" y="1682"/>
                  </a:lnTo>
                  <a:lnTo>
                    <a:pt x="1844" y="1676"/>
                  </a:lnTo>
                  <a:lnTo>
                    <a:pt x="1836" y="1670"/>
                  </a:lnTo>
                  <a:lnTo>
                    <a:pt x="1836" y="1670"/>
                  </a:lnTo>
                  <a:lnTo>
                    <a:pt x="1842" y="1666"/>
                  </a:lnTo>
                  <a:lnTo>
                    <a:pt x="1846" y="1666"/>
                  </a:lnTo>
                  <a:lnTo>
                    <a:pt x="1858" y="1670"/>
                  </a:lnTo>
                  <a:lnTo>
                    <a:pt x="1872" y="1674"/>
                  </a:lnTo>
                  <a:lnTo>
                    <a:pt x="1878" y="1674"/>
                  </a:lnTo>
                  <a:lnTo>
                    <a:pt x="1882" y="1672"/>
                  </a:lnTo>
                  <a:lnTo>
                    <a:pt x="1882" y="1672"/>
                  </a:lnTo>
                  <a:lnTo>
                    <a:pt x="1884" y="1676"/>
                  </a:lnTo>
                  <a:lnTo>
                    <a:pt x="1886" y="1682"/>
                  </a:lnTo>
                  <a:lnTo>
                    <a:pt x="1886" y="1694"/>
                  </a:lnTo>
                  <a:lnTo>
                    <a:pt x="1884" y="1706"/>
                  </a:lnTo>
                  <a:lnTo>
                    <a:pt x="1880" y="1718"/>
                  </a:lnTo>
                  <a:lnTo>
                    <a:pt x="1878" y="1732"/>
                  </a:lnTo>
                  <a:lnTo>
                    <a:pt x="1878" y="1744"/>
                  </a:lnTo>
                  <a:lnTo>
                    <a:pt x="1878" y="1748"/>
                  </a:lnTo>
                  <a:lnTo>
                    <a:pt x="1880" y="1754"/>
                  </a:lnTo>
                  <a:lnTo>
                    <a:pt x="1884" y="1758"/>
                  </a:lnTo>
                  <a:lnTo>
                    <a:pt x="1890" y="1762"/>
                  </a:lnTo>
                  <a:lnTo>
                    <a:pt x="1890" y="1762"/>
                  </a:lnTo>
                  <a:lnTo>
                    <a:pt x="1900" y="1760"/>
                  </a:lnTo>
                  <a:lnTo>
                    <a:pt x="1908" y="1756"/>
                  </a:lnTo>
                  <a:lnTo>
                    <a:pt x="1916" y="1748"/>
                  </a:lnTo>
                  <a:lnTo>
                    <a:pt x="1922" y="1742"/>
                  </a:lnTo>
                  <a:lnTo>
                    <a:pt x="1934" y="1726"/>
                  </a:lnTo>
                  <a:lnTo>
                    <a:pt x="1942" y="1720"/>
                  </a:lnTo>
                  <a:lnTo>
                    <a:pt x="1952" y="1714"/>
                  </a:lnTo>
                  <a:lnTo>
                    <a:pt x="1952" y="1714"/>
                  </a:lnTo>
                  <a:lnTo>
                    <a:pt x="1952" y="1726"/>
                  </a:lnTo>
                  <a:lnTo>
                    <a:pt x="1954" y="1736"/>
                  </a:lnTo>
                  <a:lnTo>
                    <a:pt x="1960" y="1758"/>
                  </a:lnTo>
                  <a:lnTo>
                    <a:pt x="1962" y="1766"/>
                  </a:lnTo>
                  <a:lnTo>
                    <a:pt x="1958" y="1776"/>
                  </a:lnTo>
                  <a:lnTo>
                    <a:pt x="1950" y="1786"/>
                  </a:lnTo>
                  <a:lnTo>
                    <a:pt x="1936" y="1794"/>
                  </a:lnTo>
                  <a:lnTo>
                    <a:pt x="1936" y="1794"/>
                  </a:lnTo>
                  <a:lnTo>
                    <a:pt x="1936" y="1800"/>
                  </a:lnTo>
                  <a:lnTo>
                    <a:pt x="1938" y="1804"/>
                  </a:lnTo>
                  <a:lnTo>
                    <a:pt x="1944" y="1812"/>
                  </a:lnTo>
                  <a:lnTo>
                    <a:pt x="1954" y="1818"/>
                  </a:lnTo>
                  <a:lnTo>
                    <a:pt x="1962" y="1824"/>
                  </a:lnTo>
                  <a:lnTo>
                    <a:pt x="1970" y="1830"/>
                  </a:lnTo>
                  <a:lnTo>
                    <a:pt x="1972" y="1834"/>
                  </a:lnTo>
                  <a:lnTo>
                    <a:pt x="1974" y="1838"/>
                  </a:lnTo>
                  <a:lnTo>
                    <a:pt x="1974" y="1842"/>
                  </a:lnTo>
                  <a:lnTo>
                    <a:pt x="1974" y="1848"/>
                  </a:lnTo>
                  <a:lnTo>
                    <a:pt x="1972" y="1856"/>
                  </a:lnTo>
                  <a:lnTo>
                    <a:pt x="1966" y="1864"/>
                  </a:lnTo>
                  <a:lnTo>
                    <a:pt x="1966" y="1864"/>
                  </a:lnTo>
                  <a:lnTo>
                    <a:pt x="1972" y="1868"/>
                  </a:lnTo>
                  <a:lnTo>
                    <a:pt x="1976" y="1872"/>
                  </a:lnTo>
                  <a:lnTo>
                    <a:pt x="1980" y="1874"/>
                  </a:lnTo>
                  <a:lnTo>
                    <a:pt x="1986" y="1874"/>
                  </a:lnTo>
                  <a:lnTo>
                    <a:pt x="1996" y="1874"/>
                  </a:lnTo>
                  <a:lnTo>
                    <a:pt x="2006" y="1870"/>
                  </a:lnTo>
                  <a:lnTo>
                    <a:pt x="2034" y="1838"/>
                  </a:lnTo>
                  <a:lnTo>
                    <a:pt x="2034" y="1838"/>
                  </a:lnTo>
                  <a:lnTo>
                    <a:pt x="2030" y="1860"/>
                  </a:lnTo>
                  <a:lnTo>
                    <a:pt x="2028" y="1886"/>
                  </a:lnTo>
                  <a:lnTo>
                    <a:pt x="2028" y="1912"/>
                  </a:lnTo>
                  <a:lnTo>
                    <a:pt x="2032" y="1936"/>
                  </a:lnTo>
                  <a:lnTo>
                    <a:pt x="2032" y="1936"/>
                  </a:lnTo>
                  <a:lnTo>
                    <a:pt x="2030" y="1944"/>
                  </a:lnTo>
                  <a:lnTo>
                    <a:pt x="2028" y="1954"/>
                  </a:lnTo>
                  <a:lnTo>
                    <a:pt x="2030" y="1974"/>
                  </a:lnTo>
                  <a:lnTo>
                    <a:pt x="2028" y="1982"/>
                  </a:lnTo>
                  <a:lnTo>
                    <a:pt x="2022" y="1992"/>
                  </a:lnTo>
                  <a:lnTo>
                    <a:pt x="2014" y="2000"/>
                  </a:lnTo>
                  <a:lnTo>
                    <a:pt x="2000" y="2008"/>
                  </a:lnTo>
                  <a:lnTo>
                    <a:pt x="2000" y="2008"/>
                  </a:lnTo>
                  <a:lnTo>
                    <a:pt x="1992" y="2054"/>
                  </a:lnTo>
                  <a:lnTo>
                    <a:pt x="1988" y="2076"/>
                  </a:lnTo>
                  <a:lnTo>
                    <a:pt x="1982" y="2096"/>
                  </a:lnTo>
                  <a:lnTo>
                    <a:pt x="1972" y="2116"/>
                  </a:lnTo>
                  <a:lnTo>
                    <a:pt x="1960" y="2136"/>
                  </a:lnTo>
                  <a:lnTo>
                    <a:pt x="1950" y="2144"/>
                  </a:lnTo>
                  <a:lnTo>
                    <a:pt x="1942" y="2154"/>
                  </a:lnTo>
                  <a:lnTo>
                    <a:pt x="1930" y="2162"/>
                  </a:lnTo>
                  <a:lnTo>
                    <a:pt x="1918" y="2168"/>
                  </a:lnTo>
                  <a:lnTo>
                    <a:pt x="1918" y="2168"/>
                  </a:lnTo>
                  <a:lnTo>
                    <a:pt x="1914" y="2176"/>
                  </a:lnTo>
                  <a:lnTo>
                    <a:pt x="1908" y="2182"/>
                  </a:lnTo>
                  <a:lnTo>
                    <a:pt x="1894" y="2192"/>
                  </a:lnTo>
                  <a:lnTo>
                    <a:pt x="1876" y="2200"/>
                  </a:lnTo>
                  <a:lnTo>
                    <a:pt x="1856" y="2206"/>
                  </a:lnTo>
                  <a:lnTo>
                    <a:pt x="1832" y="2212"/>
                  </a:lnTo>
                  <a:lnTo>
                    <a:pt x="1806" y="2216"/>
                  </a:lnTo>
                  <a:lnTo>
                    <a:pt x="1752" y="2224"/>
                  </a:lnTo>
                  <a:lnTo>
                    <a:pt x="1696" y="2230"/>
                  </a:lnTo>
                  <a:lnTo>
                    <a:pt x="1670" y="2234"/>
                  </a:lnTo>
                  <a:lnTo>
                    <a:pt x="1646" y="2240"/>
                  </a:lnTo>
                  <a:lnTo>
                    <a:pt x="1622" y="2246"/>
                  </a:lnTo>
                  <a:lnTo>
                    <a:pt x="1602" y="2254"/>
                  </a:lnTo>
                  <a:lnTo>
                    <a:pt x="1586" y="2266"/>
                  </a:lnTo>
                  <a:lnTo>
                    <a:pt x="1580" y="2272"/>
                  </a:lnTo>
                  <a:lnTo>
                    <a:pt x="1574" y="2278"/>
                  </a:lnTo>
                  <a:lnTo>
                    <a:pt x="1574" y="2278"/>
                  </a:lnTo>
                  <a:lnTo>
                    <a:pt x="1578" y="2280"/>
                  </a:lnTo>
                  <a:lnTo>
                    <a:pt x="1584" y="2282"/>
                  </a:lnTo>
                  <a:lnTo>
                    <a:pt x="1602" y="2284"/>
                  </a:lnTo>
                  <a:lnTo>
                    <a:pt x="1624" y="2286"/>
                  </a:lnTo>
                  <a:lnTo>
                    <a:pt x="1652" y="2286"/>
                  </a:lnTo>
                  <a:lnTo>
                    <a:pt x="1702" y="2286"/>
                  </a:lnTo>
                  <a:lnTo>
                    <a:pt x="1732" y="2282"/>
                  </a:lnTo>
                  <a:lnTo>
                    <a:pt x="1732" y="2282"/>
                  </a:lnTo>
                  <a:lnTo>
                    <a:pt x="1740" y="2278"/>
                  </a:lnTo>
                  <a:lnTo>
                    <a:pt x="1748" y="2278"/>
                  </a:lnTo>
                  <a:lnTo>
                    <a:pt x="1756" y="2280"/>
                  </a:lnTo>
                  <a:lnTo>
                    <a:pt x="1764" y="2282"/>
                  </a:lnTo>
                  <a:lnTo>
                    <a:pt x="1782" y="2288"/>
                  </a:lnTo>
                  <a:lnTo>
                    <a:pt x="1790" y="2290"/>
                  </a:lnTo>
                  <a:lnTo>
                    <a:pt x="1800" y="2290"/>
                  </a:lnTo>
                  <a:lnTo>
                    <a:pt x="1800" y="2290"/>
                  </a:lnTo>
                  <a:lnTo>
                    <a:pt x="1820" y="2290"/>
                  </a:lnTo>
                  <a:lnTo>
                    <a:pt x="1844" y="2288"/>
                  </a:lnTo>
                  <a:lnTo>
                    <a:pt x="1888" y="2284"/>
                  </a:lnTo>
                  <a:lnTo>
                    <a:pt x="1910" y="2282"/>
                  </a:lnTo>
                  <a:lnTo>
                    <a:pt x="1930" y="2282"/>
                  </a:lnTo>
                  <a:lnTo>
                    <a:pt x="1950" y="2284"/>
                  </a:lnTo>
                  <a:lnTo>
                    <a:pt x="1968" y="2290"/>
                  </a:lnTo>
                  <a:lnTo>
                    <a:pt x="1968" y="2290"/>
                  </a:lnTo>
                  <a:lnTo>
                    <a:pt x="2060" y="2290"/>
                  </a:lnTo>
                  <a:lnTo>
                    <a:pt x="2148" y="2292"/>
                  </a:lnTo>
                  <a:lnTo>
                    <a:pt x="2148" y="2292"/>
                  </a:lnTo>
                  <a:close/>
                </a:path>
              </a:pathLst>
            </a:custGeom>
            <a:solidFill>
              <a:srgbClr val="2F4594"/>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2" name="Freeform 71"/>
            <p:cNvSpPr>
              <a:spLocks noEditPoints="1"/>
            </p:cNvSpPr>
            <p:nvPr userDrawn="1"/>
          </p:nvSpPr>
          <p:spPr bwMode="ltGray">
            <a:xfrm>
              <a:off x="3265" y="2813"/>
              <a:ext cx="695" cy="682"/>
            </a:xfrm>
            <a:custGeom>
              <a:avLst/>
              <a:gdLst/>
              <a:ahLst/>
              <a:cxnLst>
                <a:cxn ang="0">
                  <a:pos x="176" y="312"/>
                </a:cxn>
                <a:cxn ang="0">
                  <a:pos x="186" y="252"/>
                </a:cxn>
                <a:cxn ang="0">
                  <a:pos x="208" y="204"/>
                </a:cxn>
                <a:cxn ang="0">
                  <a:pos x="242" y="168"/>
                </a:cxn>
                <a:cxn ang="0">
                  <a:pos x="290" y="144"/>
                </a:cxn>
                <a:cxn ang="0">
                  <a:pos x="348" y="136"/>
                </a:cxn>
                <a:cxn ang="0">
                  <a:pos x="388" y="140"/>
                </a:cxn>
                <a:cxn ang="0">
                  <a:pos x="438" y="158"/>
                </a:cxn>
                <a:cxn ang="0">
                  <a:pos x="476" y="188"/>
                </a:cxn>
                <a:cxn ang="0">
                  <a:pos x="502" y="232"/>
                </a:cxn>
                <a:cxn ang="0">
                  <a:pos x="516" y="290"/>
                </a:cxn>
                <a:cxn ang="0">
                  <a:pos x="518" y="334"/>
                </a:cxn>
                <a:cxn ang="0">
                  <a:pos x="512" y="396"/>
                </a:cxn>
                <a:cxn ang="0">
                  <a:pos x="494" y="450"/>
                </a:cxn>
                <a:cxn ang="0">
                  <a:pos x="466" y="492"/>
                </a:cxn>
                <a:cxn ang="0">
                  <a:pos x="424" y="522"/>
                </a:cxn>
                <a:cxn ang="0">
                  <a:pos x="370" y="538"/>
                </a:cxn>
                <a:cxn ang="0">
                  <a:pos x="328" y="538"/>
                </a:cxn>
                <a:cxn ang="0">
                  <a:pos x="276" y="524"/>
                </a:cxn>
                <a:cxn ang="0">
                  <a:pos x="232" y="494"/>
                </a:cxn>
                <a:cxn ang="0">
                  <a:pos x="202" y="450"/>
                </a:cxn>
                <a:cxn ang="0">
                  <a:pos x="182" y="396"/>
                </a:cxn>
                <a:cxn ang="0">
                  <a:pos x="176" y="334"/>
                </a:cxn>
                <a:cxn ang="0">
                  <a:pos x="348" y="676"/>
                </a:cxn>
                <a:cxn ang="0">
                  <a:pos x="458" y="660"/>
                </a:cxn>
                <a:cxn ang="0">
                  <a:pos x="550" y="618"/>
                </a:cxn>
                <a:cxn ang="0">
                  <a:pos x="622" y="552"/>
                </a:cxn>
                <a:cxn ang="0">
                  <a:pos x="670" y="466"/>
                </a:cxn>
                <a:cxn ang="0">
                  <a:pos x="694" y="368"/>
                </a:cxn>
                <a:cxn ang="0">
                  <a:pos x="694" y="298"/>
                </a:cxn>
                <a:cxn ang="0">
                  <a:pos x="670" y="198"/>
                </a:cxn>
                <a:cxn ang="0">
                  <a:pos x="620" y="116"/>
                </a:cxn>
                <a:cxn ang="0">
                  <a:pos x="548" y="52"/>
                </a:cxn>
                <a:cxn ang="0">
                  <a:pos x="458" y="14"/>
                </a:cxn>
                <a:cxn ang="0">
                  <a:pos x="348" y="0"/>
                </a:cxn>
                <a:cxn ang="0">
                  <a:pos x="274" y="6"/>
                </a:cxn>
                <a:cxn ang="0">
                  <a:pos x="176" y="36"/>
                </a:cxn>
                <a:cxn ang="0">
                  <a:pos x="96" y="90"/>
                </a:cxn>
                <a:cxn ang="0">
                  <a:pos x="38" y="166"/>
                </a:cxn>
                <a:cxn ang="0">
                  <a:pos x="6" y="262"/>
                </a:cxn>
                <a:cxn ang="0">
                  <a:pos x="0" y="334"/>
                </a:cxn>
                <a:cxn ang="0">
                  <a:pos x="14" y="438"/>
                </a:cxn>
                <a:cxn ang="0">
                  <a:pos x="56" y="530"/>
                </a:cxn>
                <a:cxn ang="0">
                  <a:pos x="122" y="600"/>
                </a:cxn>
                <a:cxn ang="0">
                  <a:pos x="208" y="650"/>
                </a:cxn>
                <a:cxn ang="0">
                  <a:pos x="310" y="674"/>
                </a:cxn>
              </a:cxnLst>
              <a:rect l="0" t="0" r="r" b="b"/>
              <a:pathLst>
                <a:path w="696" h="676">
                  <a:moveTo>
                    <a:pt x="176" y="334"/>
                  </a:moveTo>
                  <a:lnTo>
                    <a:pt x="176" y="334"/>
                  </a:lnTo>
                  <a:lnTo>
                    <a:pt x="176" y="312"/>
                  </a:lnTo>
                  <a:lnTo>
                    <a:pt x="178" y="292"/>
                  </a:lnTo>
                  <a:lnTo>
                    <a:pt x="182" y="272"/>
                  </a:lnTo>
                  <a:lnTo>
                    <a:pt x="186" y="252"/>
                  </a:lnTo>
                  <a:lnTo>
                    <a:pt x="192" y="236"/>
                  </a:lnTo>
                  <a:lnTo>
                    <a:pt x="200" y="220"/>
                  </a:lnTo>
                  <a:lnTo>
                    <a:pt x="208" y="204"/>
                  </a:lnTo>
                  <a:lnTo>
                    <a:pt x="218" y="190"/>
                  </a:lnTo>
                  <a:lnTo>
                    <a:pt x="230" y="178"/>
                  </a:lnTo>
                  <a:lnTo>
                    <a:pt x="242" y="168"/>
                  </a:lnTo>
                  <a:lnTo>
                    <a:pt x="256" y="158"/>
                  </a:lnTo>
                  <a:lnTo>
                    <a:pt x="272" y="150"/>
                  </a:lnTo>
                  <a:lnTo>
                    <a:pt x="290" y="144"/>
                  </a:lnTo>
                  <a:lnTo>
                    <a:pt x="308" y="140"/>
                  </a:lnTo>
                  <a:lnTo>
                    <a:pt x="328" y="138"/>
                  </a:lnTo>
                  <a:lnTo>
                    <a:pt x="348" y="136"/>
                  </a:lnTo>
                  <a:lnTo>
                    <a:pt x="348" y="136"/>
                  </a:lnTo>
                  <a:lnTo>
                    <a:pt x="370" y="138"/>
                  </a:lnTo>
                  <a:lnTo>
                    <a:pt x="388" y="140"/>
                  </a:lnTo>
                  <a:lnTo>
                    <a:pt x="406" y="144"/>
                  </a:lnTo>
                  <a:lnTo>
                    <a:pt x="422" y="150"/>
                  </a:lnTo>
                  <a:lnTo>
                    <a:pt x="438" y="158"/>
                  </a:lnTo>
                  <a:lnTo>
                    <a:pt x="452" y="166"/>
                  </a:lnTo>
                  <a:lnTo>
                    <a:pt x="464" y="176"/>
                  </a:lnTo>
                  <a:lnTo>
                    <a:pt x="476" y="188"/>
                  </a:lnTo>
                  <a:lnTo>
                    <a:pt x="486" y="202"/>
                  </a:lnTo>
                  <a:lnTo>
                    <a:pt x="494" y="216"/>
                  </a:lnTo>
                  <a:lnTo>
                    <a:pt x="502" y="232"/>
                  </a:lnTo>
                  <a:lnTo>
                    <a:pt x="508" y="250"/>
                  </a:lnTo>
                  <a:lnTo>
                    <a:pt x="512" y="270"/>
                  </a:lnTo>
                  <a:lnTo>
                    <a:pt x="516" y="290"/>
                  </a:lnTo>
                  <a:lnTo>
                    <a:pt x="518" y="310"/>
                  </a:lnTo>
                  <a:lnTo>
                    <a:pt x="518" y="334"/>
                  </a:lnTo>
                  <a:lnTo>
                    <a:pt x="518" y="334"/>
                  </a:lnTo>
                  <a:lnTo>
                    <a:pt x="518" y="356"/>
                  </a:lnTo>
                  <a:lnTo>
                    <a:pt x="516" y="376"/>
                  </a:lnTo>
                  <a:lnTo>
                    <a:pt x="512" y="396"/>
                  </a:lnTo>
                  <a:lnTo>
                    <a:pt x="508" y="414"/>
                  </a:lnTo>
                  <a:lnTo>
                    <a:pt x="502" y="432"/>
                  </a:lnTo>
                  <a:lnTo>
                    <a:pt x="494" y="450"/>
                  </a:lnTo>
                  <a:lnTo>
                    <a:pt x="486" y="466"/>
                  </a:lnTo>
                  <a:lnTo>
                    <a:pt x="476" y="480"/>
                  </a:lnTo>
                  <a:lnTo>
                    <a:pt x="466" y="492"/>
                  </a:lnTo>
                  <a:lnTo>
                    <a:pt x="452" y="504"/>
                  </a:lnTo>
                  <a:lnTo>
                    <a:pt x="438" y="514"/>
                  </a:lnTo>
                  <a:lnTo>
                    <a:pt x="424" y="522"/>
                  </a:lnTo>
                  <a:lnTo>
                    <a:pt x="406" y="530"/>
                  </a:lnTo>
                  <a:lnTo>
                    <a:pt x="388" y="534"/>
                  </a:lnTo>
                  <a:lnTo>
                    <a:pt x="370" y="538"/>
                  </a:lnTo>
                  <a:lnTo>
                    <a:pt x="348" y="538"/>
                  </a:lnTo>
                  <a:lnTo>
                    <a:pt x="348" y="538"/>
                  </a:lnTo>
                  <a:lnTo>
                    <a:pt x="328" y="538"/>
                  </a:lnTo>
                  <a:lnTo>
                    <a:pt x="310" y="534"/>
                  </a:lnTo>
                  <a:lnTo>
                    <a:pt x="292" y="530"/>
                  </a:lnTo>
                  <a:lnTo>
                    <a:pt x="276" y="524"/>
                  </a:lnTo>
                  <a:lnTo>
                    <a:pt x="260" y="514"/>
                  </a:lnTo>
                  <a:lnTo>
                    <a:pt x="246" y="504"/>
                  </a:lnTo>
                  <a:lnTo>
                    <a:pt x="232" y="494"/>
                  </a:lnTo>
                  <a:lnTo>
                    <a:pt x="220" y="480"/>
                  </a:lnTo>
                  <a:lnTo>
                    <a:pt x="210" y="466"/>
                  </a:lnTo>
                  <a:lnTo>
                    <a:pt x="202" y="450"/>
                  </a:lnTo>
                  <a:lnTo>
                    <a:pt x="194" y="434"/>
                  </a:lnTo>
                  <a:lnTo>
                    <a:pt x="188" y="416"/>
                  </a:lnTo>
                  <a:lnTo>
                    <a:pt x="182" y="396"/>
                  </a:lnTo>
                  <a:lnTo>
                    <a:pt x="178" y="376"/>
                  </a:lnTo>
                  <a:lnTo>
                    <a:pt x="176" y="356"/>
                  </a:lnTo>
                  <a:lnTo>
                    <a:pt x="176" y="334"/>
                  </a:lnTo>
                  <a:lnTo>
                    <a:pt x="176" y="334"/>
                  </a:lnTo>
                  <a:close/>
                  <a:moveTo>
                    <a:pt x="348" y="676"/>
                  </a:moveTo>
                  <a:lnTo>
                    <a:pt x="348" y="676"/>
                  </a:lnTo>
                  <a:lnTo>
                    <a:pt x="386" y="674"/>
                  </a:lnTo>
                  <a:lnTo>
                    <a:pt x="424" y="668"/>
                  </a:lnTo>
                  <a:lnTo>
                    <a:pt x="458" y="660"/>
                  </a:lnTo>
                  <a:lnTo>
                    <a:pt x="490" y="648"/>
                  </a:lnTo>
                  <a:lnTo>
                    <a:pt x="520" y="634"/>
                  </a:lnTo>
                  <a:lnTo>
                    <a:pt x="550" y="618"/>
                  </a:lnTo>
                  <a:lnTo>
                    <a:pt x="576" y="598"/>
                  </a:lnTo>
                  <a:lnTo>
                    <a:pt x="600" y="576"/>
                  </a:lnTo>
                  <a:lnTo>
                    <a:pt x="622" y="552"/>
                  </a:lnTo>
                  <a:lnTo>
                    <a:pt x="640" y="524"/>
                  </a:lnTo>
                  <a:lnTo>
                    <a:pt x="656" y="496"/>
                  </a:lnTo>
                  <a:lnTo>
                    <a:pt x="670" y="466"/>
                  </a:lnTo>
                  <a:lnTo>
                    <a:pt x="680" y="436"/>
                  </a:lnTo>
                  <a:lnTo>
                    <a:pt x="688" y="402"/>
                  </a:lnTo>
                  <a:lnTo>
                    <a:pt x="694" y="368"/>
                  </a:lnTo>
                  <a:lnTo>
                    <a:pt x="696" y="334"/>
                  </a:lnTo>
                  <a:lnTo>
                    <a:pt x="696" y="334"/>
                  </a:lnTo>
                  <a:lnTo>
                    <a:pt x="694" y="298"/>
                  </a:lnTo>
                  <a:lnTo>
                    <a:pt x="688" y="262"/>
                  </a:lnTo>
                  <a:lnTo>
                    <a:pt x="680" y="230"/>
                  </a:lnTo>
                  <a:lnTo>
                    <a:pt x="670" y="198"/>
                  </a:lnTo>
                  <a:lnTo>
                    <a:pt x="656" y="168"/>
                  </a:lnTo>
                  <a:lnTo>
                    <a:pt x="640" y="140"/>
                  </a:lnTo>
                  <a:lnTo>
                    <a:pt x="620" y="116"/>
                  </a:lnTo>
                  <a:lnTo>
                    <a:pt x="600" y="92"/>
                  </a:lnTo>
                  <a:lnTo>
                    <a:pt x="576" y="72"/>
                  </a:lnTo>
                  <a:lnTo>
                    <a:pt x="548" y="52"/>
                  </a:lnTo>
                  <a:lnTo>
                    <a:pt x="520" y="36"/>
                  </a:lnTo>
                  <a:lnTo>
                    <a:pt x="490" y="24"/>
                  </a:lnTo>
                  <a:lnTo>
                    <a:pt x="458" y="14"/>
                  </a:lnTo>
                  <a:lnTo>
                    <a:pt x="422" y="6"/>
                  </a:lnTo>
                  <a:lnTo>
                    <a:pt x="386" y="0"/>
                  </a:lnTo>
                  <a:lnTo>
                    <a:pt x="348" y="0"/>
                  </a:lnTo>
                  <a:lnTo>
                    <a:pt x="348" y="0"/>
                  </a:lnTo>
                  <a:lnTo>
                    <a:pt x="310" y="0"/>
                  </a:lnTo>
                  <a:lnTo>
                    <a:pt x="274" y="6"/>
                  </a:lnTo>
                  <a:lnTo>
                    <a:pt x="238" y="12"/>
                  </a:lnTo>
                  <a:lnTo>
                    <a:pt x="206" y="24"/>
                  </a:lnTo>
                  <a:lnTo>
                    <a:pt x="176" y="36"/>
                  </a:lnTo>
                  <a:lnTo>
                    <a:pt x="146" y="52"/>
                  </a:lnTo>
                  <a:lnTo>
                    <a:pt x="120" y="70"/>
                  </a:lnTo>
                  <a:lnTo>
                    <a:pt x="96" y="90"/>
                  </a:lnTo>
                  <a:lnTo>
                    <a:pt x="74" y="114"/>
                  </a:lnTo>
                  <a:lnTo>
                    <a:pt x="54" y="140"/>
                  </a:lnTo>
                  <a:lnTo>
                    <a:pt x="38" y="166"/>
                  </a:lnTo>
                  <a:lnTo>
                    <a:pt x="24" y="196"/>
                  </a:lnTo>
                  <a:lnTo>
                    <a:pt x="14" y="228"/>
                  </a:lnTo>
                  <a:lnTo>
                    <a:pt x="6" y="262"/>
                  </a:lnTo>
                  <a:lnTo>
                    <a:pt x="0" y="296"/>
                  </a:lnTo>
                  <a:lnTo>
                    <a:pt x="0" y="334"/>
                  </a:lnTo>
                  <a:lnTo>
                    <a:pt x="0" y="334"/>
                  </a:lnTo>
                  <a:lnTo>
                    <a:pt x="0" y="370"/>
                  </a:lnTo>
                  <a:lnTo>
                    <a:pt x="6" y="406"/>
                  </a:lnTo>
                  <a:lnTo>
                    <a:pt x="14" y="438"/>
                  </a:lnTo>
                  <a:lnTo>
                    <a:pt x="24" y="470"/>
                  </a:lnTo>
                  <a:lnTo>
                    <a:pt x="38" y="500"/>
                  </a:lnTo>
                  <a:lnTo>
                    <a:pt x="56" y="530"/>
                  </a:lnTo>
                  <a:lnTo>
                    <a:pt x="74" y="556"/>
                  </a:lnTo>
                  <a:lnTo>
                    <a:pt x="96" y="580"/>
                  </a:lnTo>
                  <a:lnTo>
                    <a:pt x="122" y="600"/>
                  </a:lnTo>
                  <a:lnTo>
                    <a:pt x="148" y="620"/>
                  </a:lnTo>
                  <a:lnTo>
                    <a:pt x="176" y="636"/>
                  </a:lnTo>
                  <a:lnTo>
                    <a:pt x="208" y="650"/>
                  </a:lnTo>
                  <a:lnTo>
                    <a:pt x="240" y="662"/>
                  </a:lnTo>
                  <a:lnTo>
                    <a:pt x="274" y="670"/>
                  </a:lnTo>
                  <a:lnTo>
                    <a:pt x="310" y="674"/>
                  </a:lnTo>
                  <a:lnTo>
                    <a:pt x="348" y="676"/>
                  </a:lnTo>
                  <a:lnTo>
                    <a:pt x="348" y="67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3" name="Freeform 72"/>
            <p:cNvSpPr>
              <a:spLocks/>
            </p:cNvSpPr>
            <p:nvPr userDrawn="1"/>
          </p:nvSpPr>
          <p:spPr bwMode="ltGray">
            <a:xfrm>
              <a:off x="4054" y="2813"/>
              <a:ext cx="479" cy="682"/>
            </a:xfrm>
            <a:custGeom>
              <a:avLst/>
              <a:gdLst/>
              <a:ahLst/>
              <a:cxnLst>
                <a:cxn ang="0">
                  <a:pos x="412" y="138"/>
                </a:cxn>
                <a:cxn ang="0">
                  <a:pos x="324" y="126"/>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8"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38" y="2"/>
                </a:cxn>
                <a:cxn ang="0">
                  <a:pos x="412" y="138"/>
                </a:cxn>
              </a:cxnLst>
              <a:rect l="0" t="0" r="r" b="b"/>
              <a:pathLst>
                <a:path w="480" h="676">
                  <a:moveTo>
                    <a:pt x="412" y="138"/>
                  </a:moveTo>
                  <a:lnTo>
                    <a:pt x="412" y="138"/>
                  </a:lnTo>
                  <a:lnTo>
                    <a:pt x="352" y="128"/>
                  </a:lnTo>
                  <a:lnTo>
                    <a:pt x="324" y="126"/>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4"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8" y="380"/>
                  </a:lnTo>
                  <a:lnTo>
                    <a:pt x="168"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2" y="0"/>
                  </a:lnTo>
                  <a:lnTo>
                    <a:pt x="338" y="2"/>
                  </a:lnTo>
                  <a:lnTo>
                    <a:pt x="412" y="10"/>
                  </a:lnTo>
                  <a:lnTo>
                    <a:pt x="412" y="138"/>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4" name="Freeform 73"/>
            <p:cNvSpPr>
              <a:spLocks/>
            </p:cNvSpPr>
            <p:nvPr userDrawn="1"/>
          </p:nvSpPr>
          <p:spPr bwMode="ltGray">
            <a:xfrm>
              <a:off x="1527" y="2579"/>
              <a:ext cx="244" cy="888"/>
            </a:xfrm>
            <a:custGeom>
              <a:avLst/>
              <a:gdLst/>
              <a:ahLst/>
              <a:cxnLst>
                <a:cxn ang="0">
                  <a:pos x="20" y="890"/>
                </a:cxn>
                <a:cxn ang="0">
                  <a:pos x="20" y="890"/>
                </a:cxn>
                <a:cxn ang="0">
                  <a:pos x="26" y="786"/>
                </a:cxn>
                <a:cxn ang="0">
                  <a:pos x="28" y="660"/>
                </a:cxn>
                <a:cxn ang="0">
                  <a:pos x="28" y="314"/>
                </a:cxn>
                <a:cxn ang="0">
                  <a:pos x="28" y="314"/>
                </a:cxn>
                <a:cxn ang="0">
                  <a:pos x="26" y="224"/>
                </a:cxn>
                <a:cxn ang="0">
                  <a:pos x="20" y="144"/>
                </a:cxn>
                <a:cxn ang="0">
                  <a:pos x="12" y="72"/>
                </a:cxn>
                <a:cxn ang="0">
                  <a:pos x="0" y="0"/>
                </a:cxn>
                <a:cxn ang="0">
                  <a:pos x="230" y="0"/>
                </a:cxn>
                <a:cxn ang="0">
                  <a:pos x="230" y="0"/>
                </a:cxn>
                <a:cxn ang="0">
                  <a:pos x="230" y="54"/>
                </a:cxn>
                <a:cxn ang="0">
                  <a:pos x="226" y="114"/>
                </a:cxn>
                <a:cxn ang="0">
                  <a:pos x="224" y="180"/>
                </a:cxn>
                <a:cxn ang="0">
                  <a:pos x="224" y="254"/>
                </a:cxn>
                <a:cxn ang="0">
                  <a:pos x="224" y="578"/>
                </a:cxn>
                <a:cxn ang="0">
                  <a:pos x="224" y="578"/>
                </a:cxn>
                <a:cxn ang="0">
                  <a:pos x="226" y="654"/>
                </a:cxn>
                <a:cxn ang="0">
                  <a:pos x="232" y="736"/>
                </a:cxn>
                <a:cxn ang="0">
                  <a:pos x="240" y="818"/>
                </a:cxn>
                <a:cxn ang="0">
                  <a:pos x="250" y="890"/>
                </a:cxn>
                <a:cxn ang="0">
                  <a:pos x="20" y="890"/>
                </a:cxn>
              </a:cxnLst>
              <a:rect l="0" t="0" r="r" b="b"/>
              <a:pathLst>
                <a:path w="250" h="890">
                  <a:moveTo>
                    <a:pt x="20" y="890"/>
                  </a:moveTo>
                  <a:lnTo>
                    <a:pt x="20" y="890"/>
                  </a:lnTo>
                  <a:lnTo>
                    <a:pt x="26" y="786"/>
                  </a:lnTo>
                  <a:lnTo>
                    <a:pt x="28" y="660"/>
                  </a:lnTo>
                  <a:lnTo>
                    <a:pt x="28" y="314"/>
                  </a:lnTo>
                  <a:lnTo>
                    <a:pt x="28" y="314"/>
                  </a:lnTo>
                  <a:lnTo>
                    <a:pt x="26" y="224"/>
                  </a:lnTo>
                  <a:lnTo>
                    <a:pt x="20" y="144"/>
                  </a:lnTo>
                  <a:lnTo>
                    <a:pt x="12" y="72"/>
                  </a:lnTo>
                  <a:lnTo>
                    <a:pt x="0" y="0"/>
                  </a:lnTo>
                  <a:lnTo>
                    <a:pt x="230" y="0"/>
                  </a:lnTo>
                  <a:lnTo>
                    <a:pt x="230" y="0"/>
                  </a:lnTo>
                  <a:lnTo>
                    <a:pt x="230" y="54"/>
                  </a:lnTo>
                  <a:lnTo>
                    <a:pt x="226" y="114"/>
                  </a:lnTo>
                  <a:lnTo>
                    <a:pt x="224" y="180"/>
                  </a:lnTo>
                  <a:lnTo>
                    <a:pt x="224" y="254"/>
                  </a:lnTo>
                  <a:lnTo>
                    <a:pt x="224" y="578"/>
                  </a:lnTo>
                  <a:lnTo>
                    <a:pt x="224" y="578"/>
                  </a:lnTo>
                  <a:lnTo>
                    <a:pt x="226" y="654"/>
                  </a:lnTo>
                  <a:lnTo>
                    <a:pt x="232" y="736"/>
                  </a:lnTo>
                  <a:lnTo>
                    <a:pt x="240" y="818"/>
                  </a:lnTo>
                  <a:lnTo>
                    <a:pt x="250" y="890"/>
                  </a:lnTo>
                  <a:lnTo>
                    <a:pt x="20" y="890"/>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5" name="Freeform 74"/>
            <p:cNvSpPr>
              <a:spLocks noEditPoints="1"/>
            </p:cNvSpPr>
            <p:nvPr userDrawn="1"/>
          </p:nvSpPr>
          <p:spPr bwMode="ltGray">
            <a:xfrm>
              <a:off x="1903" y="2813"/>
              <a:ext cx="723" cy="944"/>
            </a:xfrm>
            <a:custGeom>
              <a:avLst/>
              <a:gdLst/>
              <a:ahLst/>
              <a:cxnLst>
                <a:cxn ang="0">
                  <a:pos x="204" y="328"/>
                </a:cxn>
                <a:cxn ang="0">
                  <a:pos x="214" y="264"/>
                </a:cxn>
                <a:cxn ang="0">
                  <a:pos x="236" y="212"/>
                </a:cxn>
                <a:cxn ang="0">
                  <a:pos x="268" y="170"/>
                </a:cxn>
                <a:cxn ang="0">
                  <a:pos x="312" y="146"/>
                </a:cxn>
                <a:cxn ang="0">
                  <a:pos x="370" y="136"/>
                </a:cxn>
                <a:cxn ang="0">
                  <a:pos x="406" y="140"/>
                </a:cxn>
                <a:cxn ang="0">
                  <a:pos x="456" y="160"/>
                </a:cxn>
                <a:cxn ang="0">
                  <a:pos x="496" y="196"/>
                </a:cxn>
                <a:cxn ang="0">
                  <a:pos x="526" y="246"/>
                </a:cxn>
                <a:cxn ang="0">
                  <a:pos x="542" y="306"/>
                </a:cxn>
                <a:cxn ang="0">
                  <a:pos x="546" y="352"/>
                </a:cxn>
                <a:cxn ang="0">
                  <a:pos x="540" y="410"/>
                </a:cxn>
                <a:cxn ang="0">
                  <a:pos x="522" y="460"/>
                </a:cxn>
                <a:cxn ang="0">
                  <a:pos x="492" y="498"/>
                </a:cxn>
                <a:cxn ang="0">
                  <a:pos x="450" y="526"/>
                </a:cxn>
                <a:cxn ang="0">
                  <a:pos x="398" y="538"/>
                </a:cxn>
                <a:cxn ang="0">
                  <a:pos x="358" y="538"/>
                </a:cxn>
                <a:cxn ang="0">
                  <a:pos x="304" y="526"/>
                </a:cxn>
                <a:cxn ang="0">
                  <a:pos x="260" y="502"/>
                </a:cxn>
                <a:cxn ang="0">
                  <a:pos x="230" y="466"/>
                </a:cxn>
                <a:cxn ang="0">
                  <a:pos x="210" y="414"/>
                </a:cxn>
                <a:cxn ang="0">
                  <a:pos x="204" y="352"/>
                </a:cxn>
                <a:cxn ang="0">
                  <a:pos x="230" y="926"/>
                </a:cxn>
                <a:cxn ang="0">
                  <a:pos x="218" y="726"/>
                </a:cxn>
                <a:cxn ang="0">
                  <a:pos x="218" y="614"/>
                </a:cxn>
                <a:cxn ang="0">
                  <a:pos x="296" y="654"/>
                </a:cxn>
                <a:cxn ang="0">
                  <a:pos x="384" y="674"/>
                </a:cxn>
                <a:cxn ang="0">
                  <a:pos x="454" y="674"/>
                </a:cxn>
                <a:cxn ang="0">
                  <a:pos x="544" y="652"/>
                </a:cxn>
                <a:cxn ang="0">
                  <a:pos x="618" y="604"/>
                </a:cxn>
                <a:cxn ang="0">
                  <a:pos x="674" y="536"/>
                </a:cxn>
                <a:cxn ang="0">
                  <a:pos x="710" y="450"/>
                </a:cxn>
                <a:cxn ang="0">
                  <a:pos x="722" y="350"/>
                </a:cxn>
                <a:cxn ang="0">
                  <a:pos x="716" y="276"/>
                </a:cxn>
                <a:cxn ang="0">
                  <a:pos x="686" y="178"/>
                </a:cxn>
                <a:cxn ang="0">
                  <a:pos x="636" y="98"/>
                </a:cxn>
                <a:cxn ang="0">
                  <a:pos x="566" y="40"/>
                </a:cxn>
                <a:cxn ang="0">
                  <a:pos x="478" y="6"/>
                </a:cxn>
                <a:cxn ang="0">
                  <a:pos x="412" y="0"/>
                </a:cxn>
                <a:cxn ang="0">
                  <a:pos x="348" y="6"/>
                </a:cxn>
                <a:cxn ang="0">
                  <a:pos x="298" y="22"/>
                </a:cxn>
                <a:cxn ang="0">
                  <a:pos x="226" y="70"/>
                </a:cxn>
                <a:cxn ang="0">
                  <a:pos x="190" y="106"/>
                </a:cxn>
                <a:cxn ang="0">
                  <a:pos x="168" y="16"/>
                </a:cxn>
                <a:cxn ang="0">
                  <a:pos x="16" y="110"/>
                </a:cxn>
                <a:cxn ang="0">
                  <a:pos x="38" y="270"/>
                </a:cxn>
                <a:cxn ang="0">
                  <a:pos x="40" y="614"/>
                </a:cxn>
                <a:cxn ang="0">
                  <a:pos x="38" y="694"/>
                </a:cxn>
                <a:cxn ang="0">
                  <a:pos x="230" y="926"/>
                </a:cxn>
              </a:cxnLst>
              <a:rect l="0" t="0" r="r" b="b"/>
              <a:pathLst>
                <a:path w="722" h="938">
                  <a:moveTo>
                    <a:pt x="204" y="352"/>
                  </a:moveTo>
                  <a:lnTo>
                    <a:pt x="204" y="352"/>
                  </a:lnTo>
                  <a:lnTo>
                    <a:pt x="204" y="328"/>
                  </a:lnTo>
                  <a:lnTo>
                    <a:pt x="206" y="306"/>
                  </a:lnTo>
                  <a:lnTo>
                    <a:pt x="210" y="284"/>
                  </a:lnTo>
                  <a:lnTo>
                    <a:pt x="214" y="264"/>
                  </a:lnTo>
                  <a:lnTo>
                    <a:pt x="220" y="246"/>
                  </a:lnTo>
                  <a:lnTo>
                    <a:pt x="226" y="228"/>
                  </a:lnTo>
                  <a:lnTo>
                    <a:pt x="236" y="212"/>
                  </a:lnTo>
                  <a:lnTo>
                    <a:pt x="244" y="196"/>
                  </a:lnTo>
                  <a:lnTo>
                    <a:pt x="256" y="182"/>
                  </a:lnTo>
                  <a:lnTo>
                    <a:pt x="268" y="170"/>
                  </a:lnTo>
                  <a:lnTo>
                    <a:pt x="282" y="160"/>
                  </a:lnTo>
                  <a:lnTo>
                    <a:pt x="296" y="152"/>
                  </a:lnTo>
                  <a:lnTo>
                    <a:pt x="312" y="146"/>
                  </a:lnTo>
                  <a:lnTo>
                    <a:pt x="330" y="140"/>
                  </a:lnTo>
                  <a:lnTo>
                    <a:pt x="350" y="138"/>
                  </a:lnTo>
                  <a:lnTo>
                    <a:pt x="370" y="136"/>
                  </a:lnTo>
                  <a:lnTo>
                    <a:pt x="370" y="136"/>
                  </a:lnTo>
                  <a:lnTo>
                    <a:pt x="388" y="138"/>
                  </a:lnTo>
                  <a:lnTo>
                    <a:pt x="406" y="140"/>
                  </a:lnTo>
                  <a:lnTo>
                    <a:pt x="424" y="146"/>
                  </a:lnTo>
                  <a:lnTo>
                    <a:pt x="440" y="152"/>
                  </a:lnTo>
                  <a:lnTo>
                    <a:pt x="456" y="160"/>
                  </a:lnTo>
                  <a:lnTo>
                    <a:pt x="470" y="172"/>
                  </a:lnTo>
                  <a:lnTo>
                    <a:pt x="484" y="184"/>
                  </a:lnTo>
                  <a:lnTo>
                    <a:pt x="496" y="196"/>
                  </a:lnTo>
                  <a:lnTo>
                    <a:pt x="506" y="212"/>
                  </a:lnTo>
                  <a:lnTo>
                    <a:pt x="516" y="228"/>
                  </a:lnTo>
                  <a:lnTo>
                    <a:pt x="526" y="246"/>
                  </a:lnTo>
                  <a:lnTo>
                    <a:pt x="532" y="264"/>
                  </a:lnTo>
                  <a:lnTo>
                    <a:pt x="538" y="284"/>
                  </a:lnTo>
                  <a:lnTo>
                    <a:pt x="542" y="306"/>
                  </a:lnTo>
                  <a:lnTo>
                    <a:pt x="544" y="328"/>
                  </a:lnTo>
                  <a:lnTo>
                    <a:pt x="546" y="352"/>
                  </a:lnTo>
                  <a:lnTo>
                    <a:pt x="546" y="352"/>
                  </a:lnTo>
                  <a:lnTo>
                    <a:pt x="544" y="372"/>
                  </a:lnTo>
                  <a:lnTo>
                    <a:pt x="542" y="392"/>
                  </a:lnTo>
                  <a:lnTo>
                    <a:pt x="540" y="410"/>
                  </a:lnTo>
                  <a:lnTo>
                    <a:pt x="534" y="428"/>
                  </a:lnTo>
                  <a:lnTo>
                    <a:pt x="528" y="444"/>
                  </a:lnTo>
                  <a:lnTo>
                    <a:pt x="522" y="460"/>
                  </a:lnTo>
                  <a:lnTo>
                    <a:pt x="512" y="474"/>
                  </a:lnTo>
                  <a:lnTo>
                    <a:pt x="502" y="488"/>
                  </a:lnTo>
                  <a:lnTo>
                    <a:pt x="492" y="498"/>
                  </a:lnTo>
                  <a:lnTo>
                    <a:pt x="480" y="508"/>
                  </a:lnTo>
                  <a:lnTo>
                    <a:pt x="466" y="518"/>
                  </a:lnTo>
                  <a:lnTo>
                    <a:pt x="450" y="526"/>
                  </a:lnTo>
                  <a:lnTo>
                    <a:pt x="434" y="530"/>
                  </a:lnTo>
                  <a:lnTo>
                    <a:pt x="416" y="536"/>
                  </a:lnTo>
                  <a:lnTo>
                    <a:pt x="398" y="538"/>
                  </a:lnTo>
                  <a:lnTo>
                    <a:pt x="378" y="538"/>
                  </a:lnTo>
                  <a:lnTo>
                    <a:pt x="378" y="538"/>
                  </a:lnTo>
                  <a:lnTo>
                    <a:pt x="358" y="538"/>
                  </a:lnTo>
                  <a:lnTo>
                    <a:pt x="338" y="536"/>
                  </a:lnTo>
                  <a:lnTo>
                    <a:pt x="320" y="532"/>
                  </a:lnTo>
                  <a:lnTo>
                    <a:pt x="304" y="526"/>
                  </a:lnTo>
                  <a:lnTo>
                    <a:pt x="288" y="520"/>
                  </a:lnTo>
                  <a:lnTo>
                    <a:pt x="274" y="512"/>
                  </a:lnTo>
                  <a:lnTo>
                    <a:pt x="260" y="502"/>
                  </a:lnTo>
                  <a:lnTo>
                    <a:pt x="250" y="492"/>
                  </a:lnTo>
                  <a:lnTo>
                    <a:pt x="238" y="478"/>
                  </a:lnTo>
                  <a:lnTo>
                    <a:pt x="230" y="466"/>
                  </a:lnTo>
                  <a:lnTo>
                    <a:pt x="222" y="450"/>
                  </a:lnTo>
                  <a:lnTo>
                    <a:pt x="216" y="432"/>
                  </a:lnTo>
                  <a:lnTo>
                    <a:pt x="210" y="414"/>
                  </a:lnTo>
                  <a:lnTo>
                    <a:pt x="206" y="396"/>
                  </a:lnTo>
                  <a:lnTo>
                    <a:pt x="204" y="374"/>
                  </a:lnTo>
                  <a:lnTo>
                    <a:pt x="204" y="352"/>
                  </a:lnTo>
                  <a:lnTo>
                    <a:pt x="204" y="352"/>
                  </a:lnTo>
                  <a:close/>
                  <a:moveTo>
                    <a:pt x="230" y="926"/>
                  </a:moveTo>
                  <a:lnTo>
                    <a:pt x="230" y="926"/>
                  </a:lnTo>
                  <a:lnTo>
                    <a:pt x="222" y="854"/>
                  </a:lnTo>
                  <a:lnTo>
                    <a:pt x="218" y="784"/>
                  </a:lnTo>
                  <a:lnTo>
                    <a:pt x="218" y="726"/>
                  </a:lnTo>
                  <a:lnTo>
                    <a:pt x="218" y="688"/>
                  </a:lnTo>
                  <a:lnTo>
                    <a:pt x="218" y="614"/>
                  </a:lnTo>
                  <a:lnTo>
                    <a:pt x="218" y="614"/>
                  </a:lnTo>
                  <a:lnTo>
                    <a:pt x="254" y="634"/>
                  </a:lnTo>
                  <a:lnTo>
                    <a:pt x="274" y="646"/>
                  </a:lnTo>
                  <a:lnTo>
                    <a:pt x="296" y="654"/>
                  </a:lnTo>
                  <a:lnTo>
                    <a:pt x="322" y="664"/>
                  </a:lnTo>
                  <a:lnTo>
                    <a:pt x="350" y="670"/>
                  </a:lnTo>
                  <a:lnTo>
                    <a:pt x="384" y="674"/>
                  </a:lnTo>
                  <a:lnTo>
                    <a:pt x="420" y="676"/>
                  </a:lnTo>
                  <a:lnTo>
                    <a:pt x="420" y="676"/>
                  </a:lnTo>
                  <a:lnTo>
                    <a:pt x="454" y="674"/>
                  </a:lnTo>
                  <a:lnTo>
                    <a:pt x="484" y="670"/>
                  </a:lnTo>
                  <a:lnTo>
                    <a:pt x="514" y="662"/>
                  </a:lnTo>
                  <a:lnTo>
                    <a:pt x="544" y="652"/>
                  </a:lnTo>
                  <a:lnTo>
                    <a:pt x="570" y="638"/>
                  </a:lnTo>
                  <a:lnTo>
                    <a:pt x="594" y="622"/>
                  </a:lnTo>
                  <a:lnTo>
                    <a:pt x="618" y="604"/>
                  </a:lnTo>
                  <a:lnTo>
                    <a:pt x="638" y="584"/>
                  </a:lnTo>
                  <a:lnTo>
                    <a:pt x="658" y="560"/>
                  </a:lnTo>
                  <a:lnTo>
                    <a:pt x="674" y="536"/>
                  </a:lnTo>
                  <a:lnTo>
                    <a:pt x="688" y="510"/>
                  </a:lnTo>
                  <a:lnTo>
                    <a:pt x="700" y="480"/>
                  </a:lnTo>
                  <a:lnTo>
                    <a:pt x="710" y="450"/>
                  </a:lnTo>
                  <a:lnTo>
                    <a:pt x="716" y="418"/>
                  </a:lnTo>
                  <a:lnTo>
                    <a:pt x="720" y="384"/>
                  </a:lnTo>
                  <a:lnTo>
                    <a:pt x="722" y="350"/>
                  </a:lnTo>
                  <a:lnTo>
                    <a:pt x="722" y="350"/>
                  </a:lnTo>
                  <a:lnTo>
                    <a:pt x="720" y="312"/>
                  </a:lnTo>
                  <a:lnTo>
                    <a:pt x="716" y="276"/>
                  </a:lnTo>
                  <a:lnTo>
                    <a:pt x="708" y="242"/>
                  </a:lnTo>
                  <a:lnTo>
                    <a:pt x="700" y="208"/>
                  </a:lnTo>
                  <a:lnTo>
                    <a:pt x="686" y="178"/>
                  </a:lnTo>
                  <a:lnTo>
                    <a:pt x="672" y="150"/>
                  </a:lnTo>
                  <a:lnTo>
                    <a:pt x="656" y="122"/>
                  </a:lnTo>
                  <a:lnTo>
                    <a:pt x="636" y="98"/>
                  </a:lnTo>
                  <a:lnTo>
                    <a:pt x="614" y="76"/>
                  </a:lnTo>
                  <a:lnTo>
                    <a:pt x="592" y="56"/>
                  </a:lnTo>
                  <a:lnTo>
                    <a:pt x="566" y="40"/>
                  </a:lnTo>
                  <a:lnTo>
                    <a:pt x="538" y="26"/>
                  </a:lnTo>
                  <a:lnTo>
                    <a:pt x="510" y="14"/>
                  </a:lnTo>
                  <a:lnTo>
                    <a:pt x="478" y="6"/>
                  </a:lnTo>
                  <a:lnTo>
                    <a:pt x="446" y="2"/>
                  </a:lnTo>
                  <a:lnTo>
                    <a:pt x="412" y="0"/>
                  </a:lnTo>
                  <a:lnTo>
                    <a:pt x="412" y="0"/>
                  </a:lnTo>
                  <a:lnTo>
                    <a:pt x="390" y="0"/>
                  </a:lnTo>
                  <a:lnTo>
                    <a:pt x="368" y="2"/>
                  </a:lnTo>
                  <a:lnTo>
                    <a:pt x="348" y="6"/>
                  </a:lnTo>
                  <a:lnTo>
                    <a:pt x="330" y="10"/>
                  </a:lnTo>
                  <a:lnTo>
                    <a:pt x="314" y="14"/>
                  </a:lnTo>
                  <a:lnTo>
                    <a:pt x="298" y="22"/>
                  </a:lnTo>
                  <a:lnTo>
                    <a:pt x="270" y="36"/>
                  </a:lnTo>
                  <a:lnTo>
                    <a:pt x="246" y="52"/>
                  </a:lnTo>
                  <a:lnTo>
                    <a:pt x="226" y="70"/>
                  </a:lnTo>
                  <a:lnTo>
                    <a:pt x="208" y="88"/>
                  </a:lnTo>
                  <a:lnTo>
                    <a:pt x="190" y="106"/>
                  </a:lnTo>
                  <a:lnTo>
                    <a:pt x="190" y="106"/>
                  </a:lnTo>
                  <a:lnTo>
                    <a:pt x="180" y="60"/>
                  </a:lnTo>
                  <a:lnTo>
                    <a:pt x="174" y="38"/>
                  </a:lnTo>
                  <a:lnTo>
                    <a:pt x="168" y="16"/>
                  </a:lnTo>
                  <a:lnTo>
                    <a:pt x="0" y="28"/>
                  </a:lnTo>
                  <a:lnTo>
                    <a:pt x="0" y="28"/>
                  </a:lnTo>
                  <a:lnTo>
                    <a:pt x="16" y="110"/>
                  </a:lnTo>
                  <a:lnTo>
                    <a:pt x="28" y="190"/>
                  </a:lnTo>
                  <a:lnTo>
                    <a:pt x="34" y="230"/>
                  </a:lnTo>
                  <a:lnTo>
                    <a:pt x="38" y="270"/>
                  </a:lnTo>
                  <a:lnTo>
                    <a:pt x="40" y="310"/>
                  </a:lnTo>
                  <a:lnTo>
                    <a:pt x="40" y="352"/>
                  </a:lnTo>
                  <a:lnTo>
                    <a:pt x="40" y="614"/>
                  </a:lnTo>
                  <a:lnTo>
                    <a:pt x="40" y="614"/>
                  </a:lnTo>
                  <a:lnTo>
                    <a:pt x="40" y="652"/>
                  </a:lnTo>
                  <a:lnTo>
                    <a:pt x="38" y="694"/>
                  </a:lnTo>
                  <a:lnTo>
                    <a:pt x="30" y="788"/>
                  </a:lnTo>
                  <a:lnTo>
                    <a:pt x="14" y="938"/>
                  </a:lnTo>
                  <a:lnTo>
                    <a:pt x="230" y="92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sp>
          <p:nvSpPr>
            <p:cNvPr id="76" name="Freeform 75"/>
            <p:cNvSpPr>
              <a:spLocks/>
            </p:cNvSpPr>
            <p:nvPr userDrawn="1"/>
          </p:nvSpPr>
          <p:spPr bwMode="ltGray">
            <a:xfrm>
              <a:off x="2711" y="2813"/>
              <a:ext cx="488" cy="682"/>
            </a:xfrm>
            <a:custGeom>
              <a:avLst/>
              <a:gdLst/>
              <a:ahLst/>
              <a:cxnLst>
                <a:cxn ang="0">
                  <a:pos x="396" y="136"/>
                </a:cxn>
                <a:cxn ang="0">
                  <a:pos x="322" y="124"/>
                </a:cxn>
                <a:cxn ang="0">
                  <a:pos x="294" y="124"/>
                </a:cxn>
                <a:cxn ang="0">
                  <a:pos x="248" y="126"/>
                </a:cxn>
                <a:cxn ang="0">
                  <a:pos x="210" y="136"/>
                </a:cxn>
                <a:cxn ang="0">
                  <a:pos x="186" y="152"/>
                </a:cxn>
                <a:cxn ang="0">
                  <a:pos x="178" y="174"/>
                </a:cxn>
                <a:cxn ang="0">
                  <a:pos x="178" y="180"/>
                </a:cxn>
                <a:cxn ang="0">
                  <a:pos x="188" y="202"/>
                </a:cxn>
                <a:cxn ang="0">
                  <a:pos x="220" y="228"/>
                </a:cxn>
                <a:cxn ang="0">
                  <a:pos x="264" y="254"/>
                </a:cxn>
                <a:cxn ang="0">
                  <a:pos x="316" y="282"/>
                </a:cxn>
                <a:cxn ang="0">
                  <a:pos x="370" y="314"/>
                </a:cxn>
                <a:cxn ang="0">
                  <a:pos x="424" y="354"/>
                </a:cxn>
                <a:cxn ang="0">
                  <a:pos x="446" y="380"/>
                </a:cxn>
                <a:cxn ang="0">
                  <a:pos x="464" y="410"/>
                </a:cxn>
                <a:cxn ang="0">
                  <a:pos x="476" y="444"/>
                </a:cxn>
                <a:cxn ang="0">
                  <a:pos x="480" y="482"/>
                </a:cxn>
                <a:cxn ang="0">
                  <a:pos x="480" y="504"/>
                </a:cxn>
                <a:cxn ang="0">
                  <a:pos x="470" y="546"/>
                </a:cxn>
                <a:cxn ang="0">
                  <a:pos x="450" y="582"/>
                </a:cxn>
                <a:cxn ang="0">
                  <a:pos x="422" y="612"/>
                </a:cxn>
                <a:cxn ang="0">
                  <a:pos x="386" y="636"/>
                </a:cxn>
                <a:cxn ang="0">
                  <a:pos x="342" y="656"/>
                </a:cxn>
                <a:cxn ang="0">
                  <a:pos x="292" y="668"/>
                </a:cxn>
                <a:cxn ang="0">
                  <a:pos x="234" y="674"/>
                </a:cxn>
                <a:cxn ang="0">
                  <a:pos x="204" y="676"/>
                </a:cxn>
                <a:cxn ang="0">
                  <a:pos x="150" y="674"/>
                </a:cxn>
                <a:cxn ang="0">
                  <a:pos x="58" y="658"/>
                </a:cxn>
                <a:cxn ang="0">
                  <a:pos x="12" y="510"/>
                </a:cxn>
                <a:cxn ang="0">
                  <a:pos x="54" y="522"/>
                </a:cxn>
                <a:cxn ang="0">
                  <a:pos x="130" y="542"/>
                </a:cxn>
                <a:cxn ang="0">
                  <a:pos x="184" y="550"/>
                </a:cxn>
                <a:cxn ang="0">
                  <a:pos x="210" y="552"/>
                </a:cxn>
                <a:cxn ang="0">
                  <a:pos x="244" y="548"/>
                </a:cxn>
                <a:cxn ang="0">
                  <a:pos x="274" y="536"/>
                </a:cxn>
                <a:cxn ang="0">
                  <a:pos x="296" y="516"/>
                </a:cxn>
                <a:cxn ang="0">
                  <a:pos x="304" y="488"/>
                </a:cxn>
                <a:cxn ang="0">
                  <a:pos x="304" y="480"/>
                </a:cxn>
                <a:cxn ang="0">
                  <a:pos x="294" y="460"/>
                </a:cxn>
                <a:cxn ang="0">
                  <a:pos x="266" y="436"/>
                </a:cxn>
                <a:cxn ang="0">
                  <a:pos x="222" y="410"/>
                </a:cxn>
                <a:cxn ang="0">
                  <a:pos x="166" y="380"/>
                </a:cxn>
                <a:cxn ang="0">
                  <a:pos x="110" y="346"/>
                </a:cxn>
                <a:cxn ang="0">
                  <a:pos x="56" y="298"/>
                </a:cxn>
                <a:cxn ang="0">
                  <a:pos x="34" y="272"/>
                </a:cxn>
                <a:cxn ang="0">
                  <a:pos x="16" y="240"/>
                </a:cxn>
                <a:cxn ang="0">
                  <a:pos x="4" y="208"/>
                </a:cxn>
                <a:cxn ang="0">
                  <a:pos x="0" y="174"/>
                </a:cxn>
                <a:cxn ang="0">
                  <a:pos x="2" y="154"/>
                </a:cxn>
                <a:cxn ang="0">
                  <a:pos x="12" y="116"/>
                </a:cxn>
                <a:cxn ang="0">
                  <a:pos x="32" y="84"/>
                </a:cxn>
                <a:cxn ang="0">
                  <a:pos x="60" y="56"/>
                </a:cxn>
                <a:cxn ang="0">
                  <a:pos x="94" y="34"/>
                </a:cxn>
                <a:cxn ang="0">
                  <a:pos x="136" y="18"/>
                </a:cxn>
                <a:cxn ang="0">
                  <a:pos x="184" y="6"/>
                </a:cxn>
                <a:cxn ang="0">
                  <a:pos x="236" y="0"/>
                </a:cxn>
                <a:cxn ang="0">
                  <a:pos x="264" y="0"/>
                </a:cxn>
                <a:cxn ang="0">
                  <a:pos x="344" y="4"/>
                </a:cxn>
                <a:cxn ang="0">
                  <a:pos x="396" y="136"/>
                </a:cxn>
              </a:cxnLst>
              <a:rect l="0" t="0" r="r" b="b"/>
              <a:pathLst>
                <a:path w="480" h="676">
                  <a:moveTo>
                    <a:pt x="396" y="136"/>
                  </a:moveTo>
                  <a:lnTo>
                    <a:pt x="396" y="136"/>
                  </a:lnTo>
                  <a:lnTo>
                    <a:pt x="346" y="128"/>
                  </a:lnTo>
                  <a:lnTo>
                    <a:pt x="322" y="124"/>
                  </a:lnTo>
                  <a:lnTo>
                    <a:pt x="294" y="124"/>
                  </a:lnTo>
                  <a:lnTo>
                    <a:pt x="294" y="124"/>
                  </a:lnTo>
                  <a:lnTo>
                    <a:pt x="270" y="124"/>
                  </a:lnTo>
                  <a:lnTo>
                    <a:pt x="248" y="126"/>
                  </a:lnTo>
                  <a:lnTo>
                    <a:pt x="228" y="130"/>
                  </a:lnTo>
                  <a:lnTo>
                    <a:pt x="210" y="136"/>
                  </a:lnTo>
                  <a:lnTo>
                    <a:pt x="196" y="144"/>
                  </a:lnTo>
                  <a:lnTo>
                    <a:pt x="186" y="152"/>
                  </a:lnTo>
                  <a:lnTo>
                    <a:pt x="180" y="162"/>
                  </a:lnTo>
                  <a:lnTo>
                    <a:pt x="178" y="174"/>
                  </a:lnTo>
                  <a:lnTo>
                    <a:pt x="178" y="174"/>
                  </a:lnTo>
                  <a:lnTo>
                    <a:pt x="178" y="180"/>
                  </a:lnTo>
                  <a:lnTo>
                    <a:pt x="180" y="188"/>
                  </a:lnTo>
                  <a:lnTo>
                    <a:pt x="188" y="202"/>
                  </a:lnTo>
                  <a:lnTo>
                    <a:pt x="202" y="214"/>
                  </a:lnTo>
                  <a:lnTo>
                    <a:pt x="220" y="228"/>
                  </a:lnTo>
                  <a:lnTo>
                    <a:pt x="240" y="242"/>
                  </a:lnTo>
                  <a:lnTo>
                    <a:pt x="264" y="254"/>
                  </a:lnTo>
                  <a:lnTo>
                    <a:pt x="316" y="282"/>
                  </a:lnTo>
                  <a:lnTo>
                    <a:pt x="316" y="282"/>
                  </a:lnTo>
                  <a:lnTo>
                    <a:pt x="342" y="298"/>
                  </a:lnTo>
                  <a:lnTo>
                    <a:pt x="370" y="314"/>
                  </a:lnTo>
                  <a:lnTo>
                    <a:pt x="398" y="332"/>
                  </a:lnTo>
                  <a:lnTo>
                    <a:pt x="424" y="354"/>
                  </a:lnTo>
                  <a:lnTo>
                    <a:pt x="436" y="366"/>
                  </a:lnTo>
                  <a:lnTo>
                    <a:pt x="446" y="380"/>
                  </a:lnTo>
                  <a:lnTo>
                    <a:pt x="456" y="394"/>
                  </a:lnTo>
                  <a:lnTo>
                    <a:pt x="464" y="410"/>
                  </a:lnTo>
                  <a:lnTo>
                    <a:pt x="472" y="426"/>
                  </a:lnTo>
                  <a:lnTo>
                    <a:pt x="476" y="444"/>
                  </a:lnTo>
                  <a:lnTo>
                    <a:pt x="480" y="462"/>
                  </a:lnTo>
                  <a:lnTo>
                    <a:pt x="480" y="482"/>
                  </a:lnTo>
                  <a:lnTo>
                    <a:pt x="480" y="482"/>
                  </a:lnTo>
                  <a:lnTo>
                    <a:pt x="480" y="504"/>
                  </a:lnTo>
                  <a:lnTo>
                    <a:pt x="476" y="526"/>
                  </a:lnTo>
                  <a:lnTo>
                    <a:pt x="470" y="546"/>
                  </a:lnTo>
                  <a:lnTo>
                    <a:pt x="460" y="564"/>
                  </a:lnTo>
                  <a:lnTo>
                    <a:pt x="450" y="582"/>
                  </a:lnTo>
                  <a:lnTo>
                    <a:pt x="436" y="598"/>
                  </a:lnTo>
                  <a:lnTo>
                    <a:pt x="422" y="612"/>
                  </a:lnTo>
                  <a:lnTo>
                    <a:pt x="404" y="626"/>
                  </a:lnTo>
                  <a:lnTo>
                    <a:pt x="386" y="636"/>
                  </a:lnTo>
                  <a:lnTo>
                    <a:pt x="364" y="648"/>
                  </a:lnTo>
                  <a:lnTo>
                    <a:pt x="342" y="656"/>
                  </a:lnTo>
                  <a:lnTo>
                    <a:pt x="318" y="662"/>
                  </a:lnTo>
                  <a:lnTo>
                    <a:pt x="292" y="668"/>
                  </a:lnTo>
                  <a:lnTo>
                    <a:pt x="264" y="672"/>
                  </a:lnTo>
                  <a:lnTo>
                    <a:pt x="234" y="674"/>
                  </a:lnTo>
                  <a:lnTo>
                    <a:pt x="204" y="676"/>
                  </a:lnTo>
                  <a:lnTo>
                    <a:pt x="204" y="676"/>
                  </a:lnTo>
                  <a:lnTo>
                    <a:pt x="176" y="674"/>
                  </a:lnTo>
                  <a:lnTo>
                    <a:pt x="150" y="674"/>
                  </a:lnTo>
                  <a:lnTo>
                    <a:pt x="104" y="666"/>
                  </a:lnTo>
                  <a:lnTo>
                    <a:pt x="58" y="658"/>
                  </a:lnTo>
                  <a:lnTo>
                    <a:pt x="12" y="646"/>
                  </a:lnTo>
                  <a:lnTo>
                    <a:pt x="12" y="510"/>
                  </a:lnTo>
                  <a:lnTo>
                    <a:pt x="12" y="510"/>
                  </a:lnTo>
                  <a:lnTo>
                    <a:pt x="54" y="522"/>
                  </a:lnTo>
                  <a:lnTo>
                    <a:pt x="102" y="536"/>
                  </a:lnTo>
                  <a:lnTo>
                    <a:pt x="130" y="542"/>
                  </a:lnTo>
                  <a:lnTo>
                    <a:pt x="156" y="546"/>
                  </a:lnTo>
                  <a:lnTo>
                    <a:pt x="184" y="550"/>
                  </a:lnTo>
                  <a:lnTo>
                    <a:pt x="210" y="552"/>
                  </a:lnTo>
                  <a:lnTo>
                    <a:pt x="210" y="552"/>
                  </a:lnTo>
                  <a:lnTo>
                    <a:pt x="228" y="550"/>
                  </a:lnTo>
                  <a:lnTo>
                    <a:pt x="244" y="548"/>
                  </a:lnTo>
                  <a:lnTo>
                    <a:pt x="260" y="542"/>
                  </a:lnTo>
                  <a:lnTo>
                    <a:pt x="274" y="536"/>
                  </a:lnTo>
                  <a:lnTo>
                    <a:pt x="286" y="526"/>
                  </a:lnTo>
                  <a:lnTo>
                    <a:pt x="296" y="516"/>
                  </a:lnTo>
                  <a:lnTo>
                    <a:pt x="302" y="502"/>
                  </a:lnTo>
                  <a:lnTo>
                    <a:pt x="304" y="488"/>
                  </a:lnTo>
                  <a:lnTo>
                    <a:pt x="304" y="488"/>
                  </a:lnTo>
                  <a:lnTo>
                    <a:pt x="304" y="480"/>
                  </a:lnTo>
                  <a:lnTo>
                    <a:pt x="302" y="474"/>
                  </a:lnTo>
                  <a:lnTo>
                    <a:pt x="294" y="460"/>
                  </a:lnTo>
                  <a:lnTo>
                    <a:pt x="282" y="448"/>
                  </a:lnTo>
                  <a:lnTo>
                    <a:pt x="266" y="436"/>
                  </a:lnTo>
                  <a:lnTo>
                    <a:pt x="246" y="424"/>
                  </a:lnTo>
                  <a:lnTo>
                    <a:pt x="222" y="410"/>
                  </a:lnTo>
                  <a:lnTo>
                    <a:pt x="166" y="380"/>
                  </a:lnTo>
                  <a:lnTo>
                    <a:pt x="166" y="380"/>
                  </a:lnTo>
                  <a:lnTo>
                    <a:pt x="138" y="364"/>
                  </a:lnTo>
                  <a:lnTo>
                    <a:pt x="110" y="346"/>
                  </a:lnTo>
                  <a:lnTo>
                    <a:pt x="82" y="324"/>
                  </a:lnTo>
                  <a:lnTo>
                    <a:pt x="56" y="298"/>
                  </a:lnTo>
                  <a:lnTo>
                    <a:pt x="44" y="286"/>
                  </a:lnTo>
                  <a:lnTo>
                    <a:pt x="34" y="272"/>
                  </a:lnTo>
                  <a:lnTo>
                    <a:pt x="24" y="256"/>
                  </a:lnTo>
                  <a:lnTo>
                    <a:pt x="16" y="240"/>
                  </a:lnTo>
                  <a:lnTo>
                    <a:pt x="10" y="224"/>
                  </a:lnTo>
                  <a:lnTo>
                    <a:pt x="4" y="208"/>
                  </a:lnTo>
                  <a:lnTo>
                    <a:pt x="2" y="192"/>
                  </a:lnTo>
                  <a:lnTo>
                    <a:pt x="0" y="174"/>
                  </a:lnTo>
                  <a:lnTo>
                    <a:pt x="0" y="174"/>
                  </a:lnTo>
                  <a:lnTo>
                    <a:pt x="2" y="154"/>
                  </a:lnTo>
                  <a:lnTo>
                    <a:pt x="6" y="134"/>
                  </a:lnTo>
                  <a:lnTo>
                    <a:pt x="12" y="116"/>
                  </a:lnTo>
                  <a:lnTo>
                    <a:pt x="20" y="100"/>
                  </a:lnTo>
                  <a:lnTo>
                    <a:pt x="32" y="84"/>
                  </a:lnTo>
                  <a:lnTo>
                    <a:pt x="44" y="70"/>
                  </a:lnTo>
                  <a:lnTo>
                    <a:pt x="60" y="56"/>
                  </a:lnTo>
                  <a:lnTo>
                    <a:pt x="76" y="44"/>
                  </a:lnTo>
                  <a:lnTo>
                    <a:pt x="94" y="34"/>
                  </a:lnTo>
                  <a:lnTo>
                    <a:pt x="114" y="24"/>
                  </a:lnTo>
                  <a:lnTo>
                    <a:pt x="136" y="18"/>
                  </a:lnTo>
                  <a:lnTo>
                    <a:pt x="160" y="10"/>
                  </a:lnTo>
                  <a:lnTo>
                    <a:pt x="184" y="6"/>
                  </a:lnTo>
                  <a:lnTo>
                    <a:pt x="210" y="2"/>
                  </a:lnTo>
                  <a:lnTo>
                    <a:pt x="236" y="0"/>
                  </a:lnTo>
                  <a:lnTo>
                    <a:pt x="264" y="0"/>
                  </a:lnTo>
                  <a:lnTo>
                    <a:pt x="264" y="0"/>
                  </a:lnTo>
                  <a:lnTo>
                    <a:pt x="304" y="0"/>
                  </a:lnTo>
                  <a:lnTo>
                    <a:pt x="344" y="4"/>
                  </a:lnTo>
                  <a:lnTo>
                    <a:pt x="422" y="12"/>
                  </a:lnTo>
                  <a:lnTo>
                    <a:pt x="396" y="136"/>
                  </a:lnTo>
                  <a:close/>
                </a:path>
              </a:pathLst>
            </a:custGeom>
            <a:solidFill>
              <a:srgbClr val="FFFFFF"/>
            </a:solidFill>
            <a:ln w="9525">
              <a:noFill/>
              <a:round/>
              <a:headEnd/>
              <a:tailEnd/>
            </a:ln>
          </p:spPr>
          <p:txBody>
            <a:bodyPr/>
            <a:lstStyle/>
            <a:p>
              <a:pPr algn="l" eaLnBrk="1" hangingPunct="1">
                <a:defRPr/>
              </a:pPr>
              <a:endParaRPr lang="en-US" sz="1800" dirty="0">
                <a:solidFill>
                  <a:schemeClr val="tx1"/>
                </a:solidFill>
                <a:latin typeface="Arial" charset="0"/>
              </a:endParaRPr>
            </a:p>
          </p:txBody>
        </p:sp>
      </p:grpSp>
      <p:sp>
        <p:nvSpPr>
          <p:cNvPr id="30" name="TextBox 29"/>
          <p:cNvSpPr txBox="1"/>
          <p:nvPr userDrawn="1"/>
        </p:nvSpPr>
        <p:spPr bwMode="gray">
          <a:xfrm>
            <a:off x="4880328" y="6468184"/>
            <a:ext cx="165110" cy="161583"/>
          </a:xfrm>
          <a:prstGeom prst="rect">
            <a:avLst/>
          </a:prstGeom>
          <a:noFill/>
        </p:spPr>
        <p:txBody>
          <a:bodyPr wrap="none" lIns="0" tIns="0" rIns="0" bIns="0" rtlCol="0">
            <a:spAutoFit/>
          </a:bodyPr>
          <a:lstStyle/>
          <a:p>
            <a:pPr algn="l"/>
            <a:fld id="{2B5C0119-A79E-4519-AC81-846F0D8B06F9}" type="slidenum">
              <a:rPr lang="en-GB" sz="1050">
                <a:solidFill>
                  <a:schemeClr val="bg1"/>
                </a:solidFill>
                <a:latin typeface="Arial"/>
              </a:rPr>
              <a:pPr algn="l"/>
              <a:t>‹#›</a:t>
            </a:fld>
            <a:endParaRPr lang="en-GB" sz="1050" dirty="0">
              <a:solidFill>
                <a:schemeClr val="bg1"/>
              </a:solidFill>
              <a:latin typeface="Arial"/>
            </a:endParaRPr>
          </a:p>
        </p:txBody>
      </p:sp>
      <p:pic>
        <p:nvPicPr>
          <p:cNvPr id="26" name="Picture 2" descr="R:\Graphics team\Work_2015\LOGOS_HiRes\SRI\Ipsos MORI SRI (white).emf">
            <a:extLst>
              <a:ext uri="{FF2B5EF4-FFF2-40B4-BE49-F238E27FC236}">
                <a16:creationId xmlns:a16="http://schemas.microsoft.com/office/drawing/2014/main" xmlns="" id="{EF66DE49-CD2F-4F24-B0E3-B158A5DF7F52}"/>
              </a:ext>
            </a:extLst>
          </p:cNvPr>
          <p:cNvPicPr>
            <a:picLocks noChangeAspect="1" noChangeArrowheads="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230064" y="6433629"/>
            <a:ext cx="1096333" cy="226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44442159"/>
      </p:ext>
    </p:extLst>
  </p:cSld>
  <p:clrMap bg1="lt1" tx1="dk1" bg2="lt2" tx2="dk2" accent1="accent1" accent2="accent2" accent3="accent3" accent4="accent4" accent5="accent5" accent6="accent6" hlink="hlink" folHlink="folHlink"/>
  <p:sldLayoutIdLst>
    <p:sldLayoutId id="2147484164" r:id="rId1"/>
    <p:sldLayoutId id="2147484165" r:id="rId2"/>
    <p:sldLayoutId id="2147484166" r:id="rId3"/>
    <p:sldLayoutId id="2147484167" r:id="rId4"/>
    <p:sldLayoutId id="2147484168" r:id="rId5"/>
  </p:sldLayoutIdLst>
  <p:hf hdr="0" ftr="0" dt="0"/>
  <p:txStyles>
    <p:titleStyle>
      <a:lvl1pPr algn="l" rtl="0" eaLnBrk="1" fontAlgn="base" hangingPunct="1">
        <a:spcBef>
          <a:spcPct val="0"/>
        </a:spcBef>
        <a:spcAft>
          <a:spcPct val="0"/>
        </a:spcAft>
        <a:defRPr sz="2400" b="1" baseline="0">
          <a:solidFill>
            <a:schemeClr val="bg1"/>
          </a:solidFill>
          <a:latin typeface="+mn-lt"/>
          <a:ea typeface="+mj-ea"/>
          <a:cs typeface="+mj-cs"/>
        </a:defRPr>
      </a:lvl1pPr>
      <a:lvl2pPr algn="l" rtl="0" eaLnBrk="1" fontAlgn="base" hangingPunct="1">
        <a:spcBef>
          <a:spcPct val="0"/>
        </a:spcBef>
        <a:spcAft>
          <a:spcPct val="0"/>
        </a:spcAft>
        <a:defRPr sz="3000">
          <a:solidFill>
            <a:schemeClr val="tx2"/>
          </a:solidFill>
          <a:latin typeface="Arial Black" pitchFamily="34" charset="0"/>
        </a:defRPr>
      </a:lvl2pPr>
      <a:lvl3pPr algn="l" rtl="0" eaLnBrk="1" fontAlgn="base" hangingPunct="1">
        <a:spcBef>
          <a:spcPct val="0"/>
        </a:spcBef>
        <a:spcAft>
          <a:spcPct val="0"/>
        </a:spcAft>
        <a:defRPr sz="3000">
          <a:solidFill>
            <a:schemeClr val="tx2"/>
          </a:solidFill>
          <a:latin typeface="Arial Black" pitchFamily="34" charset="0"/>
        </a:defRPr>
      </a:lvl3pPr>
      <a:lvl4pPr algn="l" rtl="0" eaLnBrk="1" fontAlgn="base" hangingPunct="1">
        <a:spcBef>
          <a:spcPct val="0"/>
        </a:spcBef>
        <a:spcAft>
          <a:spcPct val="0"/>
        </a:spcAft>
        <a:defRPr sz="3000">
          <a:solidFill>
            <a:schemeClr val="tx2"/>
          </a:solidFill>
          <a:latin typeface="Arial Black" pitchFamily="34" charset="0"/>
        </a:defRPr>
      </a:lvl4pPr>
      <a:lvl5pPr algn="l" rtl="0" eaLnBrk="1" fontAlgn="base" hangingPunct="1">
        <a:spcBef>
          <a:spcPct val="0"/>
        </a:spcBef>
        <a:spcAft>
          <a:spcPct val="0"/>
        </a:spcAft>
        <a:defRPr sz="3000">
          <a:solidFill>
            <a:schemeClr val="tx2"/>
          </a:solidFill>
          <a:latin typeface="Arial Black" pitchFamily="34" charset="0"/>
        </a:defRPr>
      </a:lvl5pPr>
      <a:lvl6pPr marL="457200" algn="l" rtl="0" eaLnBrk="1" fontAlgn="base" hangingPunct="1">
        <a:spcBef>
          <a:spcPct val="0"/>
        </a:spcBef>
        <a:spcAft>
          <a:spcPct val="0"/>
        </a:spcAft>
        <a:defRPr sz="3000">
          <a:solidFill>
            <a:schemeClr val="tx2"/>
          </a:solidFill>
          <a:latin typeface="Arial Black" pitchFamily="34" charset="0"/>
        </a:defRPr>
      </a:lvl6pPr>
      <a:lvl7pPr marL="914400" algn="l" rtl="0" eaLnBrk="1" fontAlgn="base" hangingPunct="1">
        <a:spcBef>
          <a:spcPct val="0"/>
        </a:spcBef>
        <a:spcAft>
          <a:spcPct val="0"/>
        </a:spcAft>
        <a:defRPr sz="3000">
          <a:solidFill>
            <a:schemeClr val="tx2"/>
          </a:solidFill>
          <a:latin typeface="Arial Black" pitchFamily="34" charset="0"/>
        </a:defRPr>
      </a:lvl7pPr>
      <a:lvl8pPr marL="1371600" algn="l" rtl="0" eaLnBrk="1" fontAlgn="base" hangingPunct="1">
        <a:spcBef>
          <a:spcPct val="0"/>
        </a:spcBef>
        <a:spcAft>
          <a:spcPct val="0"/>
        </a:spcAft>
        <a:defRPr sz="3000">
          <a:solidFill>
            <a:schemeClr val="tx2"/>
          </a:solidFill>
          <a:latin typeface="Arial Black" pitchFamily="34" charset="0"/>
        </a:defRPr>
      </a:lvl8pPr>
      <a:lvl9pPr marL="1828800" algn="l" rtl="0" eaLnBrk="1" fontAlgn="base" hangingPunct="1">
        <a:spcBef>
          <a:spcPct val="0"/>
        </a:spcBef>
        <a:spcAft>
          <a:spcPct val="0"/>
        </a:spcAft>
        <a:defRPr sz="3000">
          <a:solidFill>
            <a:schemeClr val="tx2"/>
          </a:solidFill>
          <a:latin typeface="Arial Black" pitchFamily="34" charset="0"/>
        </a:defRPr>
      </a:lvl9pPr>
    </p:titleStyle>
    <p:body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8" Type="http://schemas.openxmlformats.org/officeDocument/2006/relationships/slide" Target="slide33.xml"/><Relationship Id="rId13" Type="http://schemas.openxmlformats.org/officeDocument/2006/relationships/slide" Target="slide49.xml"/><Relationship Id="rId3" Type="http://schemas.openxmlformats.org/officeDocument/2006/relationships/slide" Target="slide3.xml"/><Relationship Id="rId7" Type="http://schemas.openxmlformats.org/officeDocument/2006/relationships/slide" Target="slide22.xml"/><Relationship Id="rId12" Type="http://schemas.openxmlformats.org/officeDocument/2006/relationships/slide" Target="slide47.xml"/><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slide" Target="slide18.xml"/><Relationship Id="rId11" Type="http://schemas.openxmlformats.org/officeDocument/2006/relationships/slide" Target="slide43.xml"/><Relationship Id="rId5" Type="http://schemas.openxmlformats.org/officeDocument/2006/relationships/slide" Target="slide13.xml"/><Relationship Id="rId10" Type="http://schemas.openxmlformats.org/officeDocument/2006/relationships/slide" Target="slide40.xml"/><Relationship Id="rId4" Type="http://schemas.openxmlformats.org/officeDocument/2006/relationships/slide" Target="slide9.xml"/><Relationship Id="rId9" Type="http://schemas.openxmlformats.org/officeDocument/2006/relationships/slide" Target="slide3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3.png"/><Relationship Id="rId5" Type="http://schemas.openxmlformats.org/officeDocument/2006/relationships/hyperlink" Target="https://gp-patient.co.uk/surveysandreports" TargetMode="External"/><Relationship Id="rId4" Type="http://schemas.openxmlformats.org/officeDocument/2006/relationships/hyperlink" Target="https://www.england.nhs.uk/wp-content/uploads/2016/04/gpfv.pdf" TargetMode="Externa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hyperlink" Target="https://www.gp-patient.co.uk/pcn-report" TargetMode="External"/><Relationship Id="rId7"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hyperlink" Target="https://gp-patient.co.uk/downloads/slidepacks/2021/15N%20-%20NHS%20DEVON%20CCG.pptm" TargetMode="External"/><Relationship Id="rId4" Type="http://schemas.openxmlformats.org/officeDocument/2006/relationships/hyperlink" Target="https://www.gp-patient.co.uk/Slidepacks2021" TargetMode="External"/><Relationship Id="rId9" Type="http://schemas.openxmlformats.org/officeDocument/2006/relationships/image" Target="../media/image6.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8" Type="http://schemas.openxmlformats.org/officeDocument/2006/relationships/chart" Target="../charts/chart7.xml"/><Relationship Id="rId3" Type="http://schemas.openxmlformats.org/officeDocument/2006/relationships/chart" Target="../charts/chart2.xml"/><Relationship Id="rId7" Type="http://schemas.openxmlformats.org/officeDocument/2006/relationships/chart" Target="../charts/chart6.xml"/><Relationship Id="rId2" Type="http://schemas.openxmlformats.org/officeDocument/2006/relationships/notesSlide" Target="../notesSlides/notesSlide10.xml"/><Relationship Id="rId1" Type="http://schemas.openxmlformats.org/officeDocument/2006/relationships/slideLayout" Target="../slideLayouts/slideLayout10.xml"/><Relationship Id="rId6" Type="http://schemas.openxmlformats.org/officeDocument/2006/relationships/chart" Target="../charts/chart5.xml"/><Relationship Id="rId5" Type="http://schemas.openxmlformats.org/officeDocument/2006/relationships/chart" Target="../charts/chart4.xml"/><Relationship Id="rId10" Type="http://schemas.openxmlformats.org/officeDocument/2006/relationships/chart" Target="../charts/chart9.xml"/><Relationship Id="rId4" Type="http://schemas.openxmlformats.org/officeDocument/2006/relationships/chart" Target="../charts/chart3.xml"/><Relationship Id="rId9" Type="http://schemas.openxmlformats.org/officeDocument/2006/relationships/chart" Target="../charts/chart8.xml"/></Relationships>
</file>

<file path=ppt/slides/_rels/slide11.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1.xml"/><Relationship Id="rId1" Type="http://schemas.openxmlformats.org/officeDocument/2006/relationships/slideLayout" Target="../slideLayouts/slideLayout10.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chart" Target="../charts/chart11.xml"/></Relationships>
</file>

<file path=ppt/slides/_rels/slide12.xml.rels><?xml version="1.0" encoding="UTF-8" standalone="yes"?>
<Relationships xmlns="http://schemas.openxmlformats.org/package/2006/relationships"><Relationship Id="rId3" Type="http://schemas.openxmlformats.org/officeDocument/2006/relationships/chart" Target="../charts/chart12.xml"/><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chart" Target="../charts/chart1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9.xml"/></Relationships>
</file>

<file path=ppt/slides/_rels/slide14.xml.rels><?xml version="1.0" encoding="UTF-8" standalone="yes"?>
<Relationships xmlns="http://schemas.openxmlformats.org/package/2006/relationships"><Relationship Id="rId8" Type="http://schemas.openxmlformats.org/officeDocument/2006/relationships/chart" Target="../charts/chart19.xml"/><Relationship Id="rId3" Type="http://schemas.openxmlformats.org/officeDocument/2006/relationships/chart" Target="../charts/chart14.xml"/><Relationship Id="rId7" Type="http://schemas.openxmlformats.org/officeDocument/2006/relationships/chart" Target="../charts/chart18.xml"/><Relationship Id="rId2" Type="http://schemas.openxmlformats.org/officeDocument/2006/relationships/notesSlide" Target="../notesSlides/notesSlide14.xml"/><Relationship Id="rId1" Type="http://schemas.openxmlformats.org/officeDocument/2006/relationships/slideLayout" Target="../slideLayouts/slideLayout10.xml"/><Relationship Id="rId6" Type="http://schemas.openxmlformats.org/officeDocument/2006/relationships/chart" Target="../charts/chart17.xml"/><Relationship Id="rId5" Type="http://schemas.openxmlformats.org/officeDocument/2006/relationships/chart" Target="../charts/chart16.xml"/><Relationship Id="rId10" Type="http://schemas.openxmlformats.org/officeDocument/2006/relationships/chart" Target="../charts/chart21.xml"/><Relationship Id="rId4" Type="http://schemas.openxmlformats.org/officeDocument/2006/relationships/chart" Target="../charts/chart15.xml"/><Relationship Id="rId9" Type="http://schemas.openxmlformats.org/officeDocument/2006/relationships/chart" Target="../charts/chart20.xml"/></Relationships>
</file>

<file path=ppt/slides/_rels/slide15.xml.rels><?xml version="1.0" encoding="UTF-8" standalone="yes"?>
<Relationships xmlns="http://schemas.openxmlformats.org/package/2006/relationships"><Relationship Id="rId3" Type="http://schemas.openxmlformats.org/officeDocument/2006/relationships/chart" Target="../charts/chart22.xml"/><Relationship Id="rId2" Type="http://schemas.openxmlformats.org/officeDocument/2006/relationships/notesSlide" Target="../notesSlides/notesSlide15.xml"/><Relationship Id="rId1" Type="http://schemas.openxmlformats.org/officeDocument/2006/relationships/slideLayout" Target="../slideLayouts/slideLayout10.xml"/><Relationship Id="rId4" Type="http://schemas.openxmlformats.org/officeDocument/2006/relationships/chart" Target="../charts/chart23.xml"/></Relationships>
</file>

<file path=ppt/slides/_rels/slide16.xml.rels><?xml version="1.0" encoding="UTF-8" standalone="yes"?>
<Relationships xmlns="http://schemas.openxmlformats.org/package/2006/relationships"><Relationship Id="rId8" Type="http://schemas.openxmlformats.org/officeDocument/2006/relationships/chart" Target="../charts/chart29.xml"/><Relationship Id="rId3" Type="http://schemas.openxmlformats.org/officeDocument/2006/relationships/chart" Target="../charts/chart24.xml"/><Relationship Id="rId7" Type="http://schemas.openxmlformats.org/officeDocument/2006/relationships/chart" Target="../charts/chart28.xml"/><Relationship Id="rId2" Type="http://schemas.openxmlformats.org/officeDocument/2006/relationships/notesSlide" Target="../notesSlides/notesSlide16.xml"/><Relationship Id="rId1" Type="http://schemas.openxmlformats.org/officeDocument/2006/relationships/slideLayout" Target="../slideLayouts/slideLayout10.xml"/><Relationship Id="rId6" Type="http://schemas.openxmlformats.org/officeDocument/2006/relationships/chart" Target="../charts/chart27.xml"/><Relationship Id="rId5" Type="http://schemas.openxmlformats.org/officeDocument/2006/relationships/chart" Target="../charts/chart26.xml"/><Relationship Id="rId10" Type="http://schemas.openxmlformats.org/officeDocument/2006/relationships/chart" Target="../charts/chart31.xml"/><Relationship Id="rId4" Type="http://schemas.openxmlformats.org/officeDocument/2006/relationships/chart" Target="../charts/chart25.xml"/><Relationship Id="rId9" Type="http://schemas.openxmlformats.org/officeDocument/2006/relationships/chart" Target="../charts/chart30.xml"/></Relationships>
</file>

<file path=ppt/slides/_rels/slide17.xml.rels><?xml version="1.0" encoding="UTF-8" standalone="yes"?>
<Relationships xmlns="http://schemas.openxmlformats.org/package/2006/relationships"><Relationship Id="rId3" Type="http://schemas.openxmlformats.org/officeDocument/2006/relationships/chart" Target="../charts/chart32.xml"/><Relationship Id="rId2" Type="http://schemas.openxmlformats.org/officeDocument/2006/relationships/notesSlide" Target="../notesSlides/notesSlide17.xml"/><Relationship Id="rId1" Type="http://schemas.openxmlformats.org/officeDocument/2006/relationships/slideLayout" Target="../slideLayouts/slideLayout10.xml"/><Relationship Id="rId4" Type="http://schemas.openxmlformats.org/officeDocument/2006/relationships/chart" Target="../charts/chart33.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notesSlide" Target="../notesSlides/notesSlide19.xml"/><Relationship Id="rId1" Type="http://schemas.openxmlformats.org/officeDocument/2006/relationships/slideLayout" Target="../slideLayouts/slideLayout10.xml"/><Relationship Id="rId6" Type="http://schemas.openxmlformats.org/officeDocument/2006/relationships/chart" Target="../charts/chart37.xml"/><Relationship Id="rId5" Type="http://schemas.openxmlformats.org/officeDocument/2006/relationships/chart" Target="../charts/chart36.xml"/><Relationship Id="rId4" Type="http://schemas.openxmlformats.org/officeDocument/2006/relationships/chart" Target="../charts/chart35.xml"/></Relationships>
</file>

<file path=ppt/slides/_rels/slide20.xml.rels><?xml version="1.0" encoding="UTF-8" standalone="yes"?>
<Relationships xmlns="http://schemas.openxmlformats.org/package/2006/relationships"><Relationship Id="rId8" Type="http://schemas.openxmlformats.org/officeDocument/2006/relationships/chart" Target="../charts/chart43.xml"/><Relationship Id="rId3" Type="http://schemas.openxmlformats.org/officeDocument/2006/relationships/chart" Target="../charts/chart38.xml"/><Relationship Id="rId7" Type="http://schemas.openxmlformats.org/officeDocument/2006/relationships/chart" Target="../charts/chart42.xml"/><Relationship Id="rId2" Type="http://schemas.openxmlformats.org/officeDocument/2006/relationships/notesSlide" Target="../notesSlides/notesSlide20.xml"/><Relationship Id="rId1" Type="http://schemas.openxmlformats.org/officeDocument/2006/relationships/slideLayout" Target="../slideLayouts/slideLayout10.xml"/><Relationship Id="rId6" Type="http://schemas.openxmlformats.org/officeDocument/2006/relationships/chart" Target="../charts/chart41.xml"/><Relationship Id="rId5" Type="http://schemas.openxmlformats.org/officeDocument/2006/relationships/chart" Target="../charts/chart40.xml"/><Relationship Id="rId10" Type="http://schemas.openxmlformats.org/officeDocument/2006/relationships/chart" Target="../charts/chart45.xml"/><Relationship Id="rId4" Type="http://schemas.openxmlformats.org/officeDocument/2006/relationships/chart" Target="../charts/chart39.xml"/><Relationship Id="rId9" Type="http://schemas.openxmlformats.org/officeDocument/2006/relationships/chart" Target="../charts/chart44.xml"/></Relationships>
</file>

<file path=ppt/slides/_rels/slide21.xml.rels><?xml version="1.0" encoding="UTF-8" standalone="yes"?>
<Relationships xmlns="http://schemas.openxmlformats.org/package/2006/relationships"><Relationship Id="rId3" Type="http://schemas.openxmlformats.org/officeDocument/2006/relationships/chart" Target="../charts/chart46.xml"/><Relationship Id="rId2" Type="http://schemas.openxmlformats.org/officeDocument/2006/relationships/notesSlide" Target="../notesSlides/notesSlide21.xml"/><Relationship Id="rId1" Type="http://schemas.openxmlformats.org/officeDocument/2006/relationships/slideLayout" Target="../slideLayouts/slideLayout10.xml"/><Relationship Id="rId4" Type="http://schemas.openxmlformats.org/officeDocument/2006/relationships/chart" Target="../charts/chart4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xml"/></Relationships>
</file>

<file path=ppt/slides/_rels/slide23.xml.rels><?xml version="1.0" encoding="UTF-8" standalone="yes"?>
<Relationships xmlns="http://schemas.openxmlformats.org/package/2006/relationships"><Relationship Id="rId8" Type="http://schemas.openxmlformats.org/officeDocument/2006/relationships/chart" Target="../charts/chart53.xml"/><Relationship Id="rId3" Type="http://schemas.openxmlformats.org/officeDocument/2006/relationships/chart" Target="../charts/chart48.xml"/><Relationship Id="rId7" Type="http://schemas.openxmlformats.org/officeDocument/2006/relationships/chart" Target="../charts/chart52.xml"/><Relationship Id="rId2" Type="http://schemas.openxmlformats.org/officeDocument/2006/relationships/notesSlide" Target="../notesSlides/notesSlide23.xml"/><Relationship Id="rId1" Type="http://schemas.openxmlformats.org/officeDocument/2006/relationships/slideLayout" Target="../slideLayouts/slideLayout10.xml"/><Relationship Id="rId6" Type="http://schemas.openxmlformats.org/officeDocument/2006/relationships/chart" Target="../charts/chart51.xml"/><Relationship Id="rId5" Type="http://schemas.openxmlformats.org/officeDocument/2006/relationships/chart" Target="../charts/chart50.xml"/><Relationship Id="rId4" Type="http://schemas.openxmlformats.org/officeDocument/2006/relationships/chart" Target="../charts/chart49.xml"/></Relationships>
</file>

<file path=ppt/slides/_rels/slide24.xml.rels><?xml version="1.0" encoding="UTF-8" standalone="yes"?>
<Relationships xmlns="http://schemas.openxmlformats.org/package/2006/relationships"><Relationship Id="rId3" Type="http://schemas.openxmlformats.org/officeDocument/2006/relationships/chart" Target="../charts/chart54.xml"/><Relationship Id="rId2" Type="http://schemas.openxmlformats.org/officeDocument/2006/relationships/notesSlide" Target="../notesSlides/notesSlide24.xml"/><Relationship Id="rId1" Type="http://schemas.openxmlformats.org/officeDocument/2006/relationships/slideLayout" Target="../slideLayouts/slideLayout10.xml"/><Relationship Id="rId4" Type="http://schemas.openxmlformats.org/officeDocument/2006/relationships/chart" Target="../charts/chart55.xml"/></Relationships>
</file>

<file path=ppt/slides/_rels/slide25.xml.rels><?xml version="1.0" encoding="UTF-8" standalone="yes"?>
<Relationships xmlns="http://schemas.openxmlformats.org/package/2006/relationships"><Relationship Id="rId8" Type="http://schemas.openxmlformats.org/officeDocument/2006/relationships/chart" Target="../charts/chart61.xml"/><Relationship Id="rId3" Type="http://schemas.openxmlformats.org/officeDocument/2006/relationships/chart" Target="../charts/chart56.xml"/><Relationship Id="rId7" Type="http://schemas.openxmlformats.org/officeDocument/2006/relationships/chart" Target="../charts/chart60.xml"/><Relationship Id="rId2" Type="http://schemas.openxmlformats.org/officeDocument/2006/relationships/notesSlide" Target="../notesSlides/notesSlide25.xml"/><Relationship Id="rId1" Type="http://schemas.openxmlformats.org/officeDocument/2006/relationships/slideLayout" Target="../slideLayouts/slideLayout10.xml"/><Relationship Id="rId6" Type="http://schemas.openxmlformats.org/officeDocument/2006/relationships/chart" Target="../charts/chart59.xml"/><Relationship Id="rId5" Type="http://schemas.openxmlformats.org/officeDocument/2006/relationships/chart" Target="../charts/chart58.xml"/><Relationship Id="rId4" Type="http://schemas.openxmlformats.org/officeDocument/2006/relationships/chart" Target="../charts/chart57.xml"/></Relationships>
</file>

<file path=ppt/slides/_rels/slide26.xml.rels><?xml version="1.0" encoding="UTF-8" standalone="yes"?>
<Relationships xmlns="http://schemas.openxmlformats.org/package/2006/relationships"><Relationship Id="rId3" Type="http://schemas.openxmlformats.org/officeDocument/2006/relationships/chart" Target="../charts/chart62.xml"/><Relationship Id="rId2" Type="http://schemas.openxmlformats.org/officeDocument/2006/relationships/notesSlide" Target="../notesSlides/notesSlide26.xml"/><Relationship Id="rId1" Type="http://schemas.openxmlformats.org/officeDocument/2006/relationships/slideLayout" Target="../slideLayouts/slideLayout10.xml"/><Relationship Id="rId4" Type="http://schemas.openxmlformats.org/officeDocument/2006/relationships/chart" Target="../charts/chart63.xml"/></Relationships>
</file>

<file path=ppt/slides/_rels/slide27.xml.rels><?xml version="1.0" encoding="UTF-8" standalone="yes"?>
<Relationships xmlns="http://schemas.openxmlformats.org/package/2006/relationships"><Relationship Id="rId3" Type="http://schemas.openxmlformats.org/officeDocument/2006/relationships/chart" Target="../charts/chart64.xml"/><Relationship Id="rId2" Type="http://schemas.openxmlformats.org/officeDocument/2006/relationships/notesSlide" Target="../notesSlides/notesSlide27.xml"/><Relationship Id="rId1" Type="http://schemas.openxmlformats.org/officeDocument/2006/relationships/slideLayout" Target="../slideLayouts/slideLayout10.xml"/><Relationship Id="rId4" Type="http://schemas.openxmlformats.org/officeDocument/2006/relationships/chart" Target="../charts/chart65.xml"/></Relationships>
</file>

<file path=ppt/slides/_rels/slide28.xml.rels><?xml version="1.0" encoding="UTF-8" standalone="yes"?>
<Relationships xmlns="http://schemas.openxmlformats.org/package/2006/relationships"><Relationship Id="rId8" Type="http://schemas.openxmlformats.org/officeDocument/2006/relationships/chart" Target="../charts/chart71.xml"/><Relationship Id="rId3" Type="http://schemas.openxmlformats.org/officeDocument/2006/relationships/chart" Target="../charts/chart66.xml"/><Relationship Id="rId7" Type="http://schemas.openxmlformats.org/officeDocument/2006/relationships/chart" Target="../charts/chart70.xml"/><Relationship Id="rId2" Type="http://schemas.openxmlformats.org/officeDocument/2006/relationships/notesSlide" Target="../notesSlides/notesSlide28.xml"/><Relationship Id="rId1" Type="http://schemas.openxmlformats.org/officeDocument/2006/relationships/slideLayout" Target="../slideLayouts/slideLayout10.xml"/><Relationship Id="rId6" Type="http://schemas.openxmlformats.org/officeDocument/2006/relationships/chart" Target="../charts/chart69.xml"/><Relationship Id="rId5" Type="http://schemas.openxmlformats.org/officeDocument/2006/relationships/chart" Target="../charts/chart68.xml"/><Relationship Id="rId10" Type="http://schemas.openxmlformats.org/officeDocument/2006/relationships/chart" Target="../charts/chart73.xml"/><Relationship Id="rId4" Type="http://schemas.openxmlformats.org/officeDocument/2006/relationships/chart" Target="../charts/chart67.xml"/><Relationship Id="rId9" Type="http://schemas.openxmlformats.org/officeDocument/2006/relationships/chart" Target="../charts/chart72.xml"/></Relationships>
</file>

<file path=ppt/slides/_rels/slide29.xml.rels><?xml version="1.0" encoding="UTF-8" standalone="yes"?>
<Relationships xmlns="http://schemas.openxmlformats.org/package/2006/relationships"><Relationship Id="rId3" Type="http://schemas.openxmlformats.org/officeDocument/2006/relationships/chart" Target="../charts/chart74.xml"/><Relationship Id="rId2" Type="http://schemas.openxmlformats.org/officeDocument/2006/relationships/notesSlide" Target="../notesSlides/notesSlide29.xml"/><Relationship Id="rId1" Type="http://schemas.openxmlformats.org/officeDocument/2006/relationships/slideLayout" Target="../slideLayouts/slideLayout10.xml"/><Relationship Id="rId4" Type="http://schemas.openxmlformats.org/officeDocument/2006/relationships/chart" Target="../charts/chart75.xml"/></Relationships>
</file>

<file path=ppt/slides/_rels/slide30.xml.rels><?xml version="1.0" encoding="UTF-8" standalone="yes"?>
<Relationships xmlns="http://schemas.openxmlformats.org/package/2006/relationships"><Relationship Id="rId3" Type="http://schemas.openxmlformats.org/officeDocument/2006/relationships/chart" Target="../charts/chart76.xml"/><Relationship Id="rId2" Type="http://schemas.openxmlformats.org/officeDocument/2006/relationships/notesSlide" Target="../notesSlides/notesSlide30.xml"/><Relationship Id="rId1" Type="http://schemas.openxmlformats.org/officeDocument/2006/relationships/slideLayout" Target="../slideLayouts/slideLayout10.xml"/><Relationship Id="rId6" Type="http://schemas.openxmlformats.org/officeDocument/2006/relationships/chart" Target="../charts/chart79.xml"/><Relationship Id="rId5" Type="http://schemas.openxmlformats.org/officeDocument/2006/relationships/chart" Target="../charts/chart78.xml"/><Relationship Id="rId4" Type="http://schemas.openxmlformats.org/officeDocument/2006/relationships/chart" Target="../charts/chart77.xml"/></Relationships>
</file>

<file path=ppt/slides/_rels/slide31.xml.rels><?xml version="1.0" encoding="UTF-8" standalone="yes"?>
<Relationships xmlns="http://schemas.openxmlformats.org/package/2006/relationships"><Relationship Id="rId8" Type="http://schemas.openxmlformats.org/officeDocument/2006/relationships/chart" Target="../charts/chart85.xml"/><Relationship Id="rId3" Type="http://schemas.openxmlformats.org/officeDocument/2006/relationships/chart" Target="../charts/chart80.xml"/><Relationship Id="rId7" Type="http://schemas.openxmlformats.org/officeDocument/2006/relationships/chart" Target="../charts/chart84.xml"/><Relationship Id="rId2" Type="http://schemas.openxmlformats.org/officeDocument/2006/relationships/notesSlide" Target="../notesSlides/notesSlide31.xml"/><Relationship Id="rId1" Type="http://schemas.openxmlformats.org/officeDocument/2006/relationships/slideLayout" Target="../slideLayouts/slideLayout10.xml"/><Relationship Id="rId6" Type="http://schemas.openxmlformats.org/officeDocument/2006/relationships/chart" Target="../charts/chart83.xml"/><Relationship Id="rId5" Type="http://schemas.openxmlformats.org/officeDocument/2006/relationships/chart" Target="../charts/chart82.xml"/><Relationship Id="rId4" Type="http://schemas.openxmlformats.org/officeDocument/2006/relationships/chart" Target="../charts/chart81.xml"/></Relationships>
</file>

<file path=ppt/slides/_rels/slide32.xml.rels><?xml version="1.0" encoding="UTF-8" standalone="yes"?>
<Relationships xmlns="http://schemas.openxmlformats.org/package/2006/relationships"><Relationship Id="rId3" Type="http://schemas.openxmlformats.org/officeDocument/2006/relationships/chart" Target="../charts/chart86.xml"/><Relationship Id="rId2" Type="http://schemas.openxmlformats.org/officeDocument/2006/relationships/notesSlide" Target="../notesSlides/notesSlide32.xml"/><Relationship Id="rId1" Type="http://schemas.openxmlformats.org/officeDocument/2006/relationships/slideLayout" Target="../slideLayouts/slideLayout10.xml"/><Relationship Id="rId4" Type="http://schemas.openxmlformats.org/officeDocument/2006/relationships/chart" Target="../charts/chart8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9.xml"/></Relationships>
</file>

<file path=ppt/slides/_rels/slide34.xml.rels><?xml version="1.0" encoding="UTF-8" standalone="yes"?>
<Relationships xmlns="http://schemas.openxmlformats.org/package/2006/relationships"><Relationship Id="rId3" Type="http://schemas.openxmlformats.org/officeDocument/2006/relationships/chart" Target="../charts/chart88.xml"/><Relationship Id="rId2" Type="http://schemas.openxmlformats.org/officeDocument/2006/relationships/notesSlide" Target="../notesSlides/notesSlide34.xml"/><Relationship Id="rId1" Type="http://schemas.openxmlformats.org/officeDocument/2006/relationships/slideLayout" Target="../slideLayouts/slideLayout10.xml"/><Relationship Id="rId4" Type="http://schemas.openxmlformats.org/officeDocument/2006/relationships/chart" Target="../charts/chart89.xml"/></Relationships>
</file>

<file path=ppt/slides/_rels/slide35.xml.rels><?xml version="1.0" encoding="UTF-8" standalone="yes"?>
<Relationships xmlns="http://schemas.openxmlformats.org/package/2006/relationships"><Relationship Id="rId3" Type="http://schemas.openxmlformats.org/officeDocument/2006/relationships/chart" Target="../charts/chart90.xml"/><Relationship Id="rId2" Type="http://schemas.openxmlformats.org/officeDocument/2006/relationships/notesSlide" Target="../notesSlides/notesSlide35.xml"/><Relationship Id="rId1" Type="http://schemas.openxmlformats.org/officeDocument/2006/relationships/slideLayout" Target="../slideLayouts/slideLayout10.xml"/><Relationship Id="rId4" Type="http://schemas.openxmlformats.org/officeDocument/2006/relationships/chart" Target="../charts/chart91.xml"/></Relationships>
</file>

<file path=ppt/slides/_rels/slide36.xml.rels><?xml version="1.0" encoding="UTF-8" standalone="yes"?>
<Relationships xmlns="http://schemas.openxmlformats.org/package/2006/relationships"><Relationship Id="rId8" Type="http://schemas.openxmlformats.org/officeDocument/2006/relationships/chart" Target="../charts/chart97.xml"/><Relationship Id="rId3" Type="http://schemas.openxmlformats.org/officeDocument/2006/relationships/chart" Target="../charts/chart92.xml"/><Relationship Id="rId7" Type="http://schemas.openxmlformats.org/officeDocument/2006/relationships/chart" Target="../charts/chart96.xml"/><Relationship Id="rId2" Type="http://schemas.openxmlformats.org/officeDocument/2006/relationships/notesSlide" Target="../notesSlides/notesSlide36.xml"/><Relationship Id="rId1" Type="http://schemas.openxmlformats.org/officeDocument/2006/relationships/slideLayout" Target="../slideLayouts/slideLayout10.xml"/><Relationship Id="rId6" Type="http://schemas.openxmlformats.org/officeDocument/2006/relationships/chart" Target="../charts/chart95.xml"/><Relationship Id="rId5" Type="http://schemas.openxmlformats.org/officeDocument/2006/relationships/chart" Target="../charts/chart94.xml"/><Relationship Id="rId10" Type="http://schemas.openxmlformats.org/officeDocument/2006/relationships/chart" Target="../charts/chart99.xml"/><Relationship Id="rId4" Type="http://schemas.openxmlformats.org/officeDocument/2006/relationships/chart" Target="../charts/chart93.xml"/><Relationship Id="rId9" Type="http://schemas.openxmlformats.org/officeDocument/2006/relationships/chart" Target="../charts/chart98.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9.xml"/></Relationships>
</file>

<file path=ppt/slides/_rels/slide38.xml.rels><?xml version="1.0" encoding="UTF-8" standalone="yes"?>
<Relationships xmlns="http://schemas.openxmlformats.org/package/2006/relationships"><Relationship Id="rId8" Type="http://schemas.openxmlformats.org/officeDocument/2006/relationships/chart" Target="../charts/chart105.xml"/><Relationship Id="rId3" Type="http://schemas.openxmlformats.org/officeDocument/2006/relationships/chart" Target="../charts/chart100.xml"/><Relationship Id="rId7" Type="http://schemas.openxmlformats.org/officeDocument/2006/relationships/chart" Target="../charts/chart104.xml"/><Relationship Id="rId2" Type="http://schemas.openxmlformats.org/officeDocument/2006/relationships/notesSlide" Target="../notesSlides/notesSlide38.xml"/><Relationship Id="rId1" Type="http://schemas.openxmlformats.org/officeDocument/2006/relationships/slideLayout" Target="../slideLayouts/slideLayout10.xml"/><Relationship Id="rId6" Type="http://schemas.openxmlformats.org/officeDocument/2006/relationships/chart" Target="../charts/chart103.xml"/><Relationship Id="rId5" Type="http://schemas.openxmlformats.org/officeDocument/2006/relationships/chart" Target="../charts/chart102.xml"/><Relationship Id="rId10" Type="http://schemas.openxmlformats.org/officeDocument/2006/relationships/chart" Target="../charts/chart107.xml"/><Relationship Id="rId4" Type="http://schemas.openxmlformats.org/officeDocument/2006/relationships/chart" Target="../charts/chart101.xml"/><Relationship Id="rId9" Type="http://schemas.openxmlformats.org/officeDocument/2006/relationships/chart" Target="../charts/chart106.xml"/></Relationships>
</file>

<file path=ppt/slides/_rels/slide39.xml.rels><?xml version="1.0" encoding="UTF-8" standalone="yes"?>
<Relationships xmlns="http://schemas.openxmlformats.org/package/2006/relationships"><Relationship Id="rId3" Type="http://schemas.openxmlformats.org/officeDocument/2006/relationships/chart" Target="../charts/chart108.xml"/><Relationship Id="rId2" Type="http://schemas.openxmlformats.org/officeDocument/2006/relationships/notesSlide" Target="../notesSlides/notesSlide39.xml"/><Relationship Id="rId1" Type="http://schemas.openxmlformats.org/officeDocument/2006/relationships/slideLayout" Target="../slideLayouts/slideLayout10.xml"/><Relationship Id="rId4" Type="http://schemas.openxmlformats.org/officeDocument/2006/relationships/chart" Target="../charts/chart109.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xml"/></Relationships>
</file>

<file path=ppt/slides/_rels/slide41.xml.rels><?xml version="1.0" encoding="UTF-8" standalone="yes"?>
<Relationships xmlns="http://schemas.openxmlformats.org/package/2006/relationships"><Relationship Id="rId8" Type="http://schemas.openxmlformats.org/officeDocument/2006/relationships/chart" Target="../charts/chart115.xml"/><Relationship Id="rId3" Type="http://schemas.openxmlformats.org/officeDocument/2006/relationships/chart" Target="../charts/chart110.xml"/><Relationship Id="rId7" Type="http://schemas.openxmlformats.org/officeDocument/2006/relationships/chart" Target="../charts/chart114.xml"/><Relationship Id="rId2" Type="http://schemas.openxmlformats.org/officeDocument/2006/relationships/notesSlide" Target="../notesSlides/notesSlide41.xml"/><Relationship Id="rId1" Type="http://schemas.openxmlformats.org/officeDocument/2006/relationships/slideLayout" Target="../slideLayouts/slideLayout10.xml"/><Relationship Id="rId6" Type="http://schemas.openxmlformats.org/officeDocument/2006/relationships/chart" Target="../charts/chart113.xml"/><Relationship Id="rId5" Type="http://schemas.openxmlformats.org/officeDocument/2006/relationships/chart" Target="../charts/chart112.xml"/><Relationship Id="rId10" Type="http://schemas.openxmlformats.org/officeDocument/2006/relationships/chart" Target="../charts/chart117.xml"/><Relationship Id="rId4" Type="http://schemas.openxmlformats.org/officeDocument/2006/relationships/chart" Target="../charts/chart111.xml"/><Relationship Id="rId9" Type="http://schemas.openxmlformats.org/officeDocument/2006/relationships/chart" Target="../charts/chart116.xml"/></Relationships>
</file>

<file path=ppt/slides/_rels/slide42.xml.rels><?xml version="1.0" encoding="UTF-8" standalone="yes"?>
<Relationships xmlns="http://schemas.openxmlformats.org/package/2006/relationships"><Relationship Id="rId3" Type="http://schemas.openxmlformats.org/officeDocument/2006/relationships/chart" Target="../charts/chart118.xml"/><Relationship Id="rId2" Type="http://schemas.openxmlformats.org/officeDocument/2006/relationships/notesSlide" Target="../notesSlides/notesSlide42.xml"/><Relationship Id="rId1" Type="http://schemas.openxmlformats.org/officeDocument/2006/relationships/slideLayout" Target="../slideLayouts/slideLayout10.xml"/><Relationship Id="rId4" Type="http://schemas.openxmlformats.org/officeDocument/2006/relationships/chart" Target="../charts/chart119.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9.xml"/></Relationships>
</file>

<file path=ppt/slides/_rels/slide44.xml.rels><?xml version="1.0" encoding="UTF-8" standalone="yes"?>
<Relationships xmlns="http://schemas.openxmlformats.org/package/2006/relationships"><Relationship Id="rId3" Type="http://schemas.openxmlformats.org/officeDocument/2006/relationships/chart" Target="../charts/chart120.xml"/><Relationship Id="rId2" Type="http://schemas.openxmlformats.org/officeDocument/2006/relationships/notesSlide" Target="../notesSlides/notesSlide44.xml"/><Relationship Id="rId1" Type="http://schemas.openxmlformats.org/officeDocument/2006/relationships/slideLayout" Target="../slideLayouts/slideLayout10.xml"/></Relationships>
</file>

<file path=ppt/slides/_rels/slide45.xml.rels><?xml version="1.0" encoding="UTF-8" standalone="yes"?>
<Relationships xmlns="http://schemas.openxmlformats.org/package/2006/relationships"><Relationship Id="rId3" Type="http://schemas.openxmlformats.org/officeDocument/2006/relationships/chart" Target="../charts/chart121.xml"/><Relationship Id="rId7" Type="http://schemas.openxmlformats.org/officeDocument/2006/relationships/chart" Target="../charts/chart125.xml"/><Relationship Id="rId2" Type="http://schemas.openxmlformats.org/officeDocument/2006/relationships/notesSlide" Target="../notesSlides/notesSlide45.xml"/><Relationship Id="rId1" Type="http://schemas.openxmlformats.org/officeDocument/2006/relationships/slideLayout" Target="../slideLayouts/slideLayout10.xml"/><Relationship Id="rId6" Type="http://schemas.openxmlformats.org/officeDocument/2006/relationships/chart" Target="../charts/chart124.xml"/><Relationship Id="rId5" Type="http://schemas.openxmlformats.org/officeDocument/2006/relationships/chart" Target="../charts/chart123.xml"/><Relationship Id="rId4" Type="http://schemas.openxmlformats.org/officeDocument/2006/relationships/chart" Target="../charts/chart122.xml"/></Relationships>
</file>

<file path=ppt/slides/_rels/slide46.xml.rels><?xml version="1.0" encoding="UTF-8" standalone="yes"?>
<Relationships xmlns="http://schemas.openxmlformats.org/package/2006/relationships"><Relationship Id="rId3" Type="http://schemas.openxmlformats.org/officeDocument/2006/relationships/chart" Target="../charts/chart126.xml"/><Relationship Id="rId7" Type="http://schemas.openxmlformats.org/officeDocument/2006/relationships/chart" Target="../charts/chart130.xml"/><Relationship Id="rId2" Type="http://schemas.openxmlformats.org/officeDocument/2006/relationships/notesSlide" Target="../notesSlides/notesSlide46.xml"/><Relationship Id="rId1" Type="http://schemas.openxmlformats.org/officeDocument/2006/relationships/slideLayout" Target="../slideLayouts/slideLayout10.xml"/><Relationship Id="rId6" Type="http://schemas.openxmlformats.org/officeDocument/2006/relationships/chart" Target="../charts/chart129.xml"/><Relationship Id="rId5" Type="http://schemas.openxmlformats.org/officeDocument/2006/relationships/chart" Target="../charts/chart128.xml"/><Relationship Id="rId4" Type="http://schemas.openxmlformats.org/officeDocument/2006/relationships/chart" Target="../charts/chart12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9.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9.xml"/></Relationships>
</file>

<file path=ppt/slides/_rels/slide50.xml.rels><?xml version="1.0" encoding="UTF-8" standalone="yes"?>
<Relationships xmlns="http://schemas.openxmlformats.org/package/2006/relationships"><Relationship Id="rId3" Type="http://schemas.openxmlformats.org/officeDocument/2006/relationships/hyperlink" Target="https://gp-patient.co.uk/" TargetMode="External"/><Relationship Id="rId2" Type="http://schemas.openxmlformats.org/officeDocument/2006/relationships/notesSlide" Target="../notesSlides/notesSlide50.xml"/><Relationship Id="rId1" Type="http://schemas.openxmlformats.org/officeDocument/2006/relationships/slideLayout" Target="../slideLayouts/slideLayout7.xml"/><Relationship Id="rId4" Type="http://schemas.openxmlformats.org/officeDocument/2006/relationships/hyperlink" Target="https://gp-patient.co.uk/surveysandreports" TargetMode="External"/></Relationships>
</file>

<file path=ppt/slides/_rels/slide51.xml.rels><?xml version="1.0" encoding="UTF-8" standalone="yes"?>
<Relationships xmlns="http://schemas.openxmlformats.org/package/2006/relationships"><Relationship Id="rId3" Type="http://schemas.openxmlformats.org/officeDocument/2006/relationships/hyperlink" Target="https://gp-patient.co.uk/surveysandreports" TargetMode="External"/><Relationship Id="rId2" Type="http://schemas.openxmlformats.org/officeDocument/2006/relationships/notesSlide" Target="../notesSlides/notesSlide51.xml"/><Relationship Id="rId1" Type="http://schemas.openxmlformats.org/officeDocument/2006/relationships/slideLayout" Target="../slideLayouts/slideLayout8.xml"/><Relationship Id="rId6" Type="http://schemas.openxmlformats.org/officeDocument/2006/relationships/hyperlink" Target="https://gp-patient.co.uk/faq" TargetMode="External"/><Relationship Id="rId5" Type="http://schemas.openxmlformats.org/officeDocument/2006/relationships/hyperlink" Target="https://gp-patient.co.uk/analysistool/trends" TargetMode="External"/><Relationship Id="rId4" Type="http://schemas.openxmlformats.org/officeDocument/2006/relationships/hyperlink" Target="https://gp-patient.co.uk/analysistool/2021"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mailto:gppatientsurvey@ipsos.com" TargetMode="External"/><Relationship Id="rId2" Type="http://schemas.openxmlformats.org/officeDocument/2006/relationships/notesSlide" Target="../notesSlides/notesSlide52.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5450" y="2204864"/>
            <a:ext cx="7324298" cy="952283"/>
          </a:xfrm>
        </p:spPr>
        <p:txBody>
          <a:bodyPr/>
          <a:lstStyle/>
          <a:p>
            <a:r>
              <a:rPr lang="en-US" dirty="0"/>
              <a:t>DEVON ICS</a:t>
            </a:r>
            <a:endParaRPr lang="en-GB" dirty="0"/>
          </a:p>
        </p:txBody>
      </p:sp>
      <p:sp>
        <p:nvSpPr>
          <p:cNvPr id="9" name="Text Placeholder 8"/>
          <p:cNvSpPr>
            <a:spLocks noGrp="1"/>
          </p:cNvSpPr>
          <p:nvPr>
            <p:ph type="body" sz="quarter" idx="10"/>
          </p:nvPr>
        </p:nvSpPr>
        <p:spPr>
          <a:xfrm>
            <a:off x="124183" y="3244822"/>
            <a:ext cx="9561512" cy="616226"/>
          </a:xfrm>
        </p:spPr>
        <p:txBody>
          <a:bodyPr/>
          <a:lstStyle/>
          <a:p>
            <a:r>
              <a:rPr lang="en-US" sz="2800" dirty="0">
                <a:solidFill>
                  <a:schemeClr val="bg1"/>
                </a:solidFill>
              </a:rPr>
              <a:t>Latest survey results</a:t>
            </a:r>
          </a:p>
          <a:p>
            <a:r>
              <a:rPr lang="en-US" dirty="0">
                <a:solidFill>
                  <a:schemeClr val="bg1"/>
                </a:solidFill>
              </a:rPr>
              <a:t>2021 survey publication</a:t>
            </a:r>
          </a:p>
        </p:txBody>
      </p:sp>
      <p:pic>
        <p:nvPicPr>
          <p:cNvPr id="5" name="Picture 2" descr="R:\Graphics team\Work_2014\ipsos_mori\sri\GPPS\CCG presentation\GPPS_update_logo_white_(emf).em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0474" y="850053"/>
            <a:ext cx="4465705" cy="7067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586771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Contents </a:t>
            </a:r>
          </a:p>
        </p:txBody>
      </p:sp>
      <p:sp>
        <p:nvSpPr>
          <p:cNvPr id="10" name="Content Placeholder 9">
            <a:extLst>
              <a:ext uri="{FF2B5EF4-FFF2-40B4-BE49-F238E27FC236}">
                <a16:creationId xmlns:a16="http://schemas.microsoft.com/office/drawing/2014/main" xmlns="" id="{ECC03663-CFD3-459F-91F1-E359A978328C}"/>
              </a:ext>
            </a:extLst>
          </p:cNvPr>
          <p:cNvSpPr>
            <a:spLocks noGrp="1"/>
          </p:cNvSpPr>
          <p:nvPr>
            <p:ph sz="quarter" idx="10"/>
          </p:nvPr>
        </p:nvSpPr>
        <p:spPr>
          <a:xfrm>
            <a:off x="504501" y="1196752"/>
            <a:ext cx="9417051" cy="4752528"/>
          </a:xfrm>
        </p:spPr>
        <p:txBody>
          <a:bodyPr/>
          <a:lstStyle/>
          <a:p>
            <a:pPr marL="0" indent="0">
              <a:lnSpc>
                <a:spcPct val="150000"/>
              </a:lnSpc>
              <a:buNone/>
            </a:pPr>
            <a:r>
              <a:rPr lang="en-GB" sz="1400" b="1" dirty="0">
                <a:hlinkClick r:id="rId3" action="ppaction://hlinksldjump"/>
              </a:rPr>
              <a:t>Background, introduction and guidance</a:t>
            </a:r>
            <a:endParaRPr lang="en-GB" sz="1400" b="1" dirty="0"/>
          </a:p>
          <a:p>
            <a:pPr marL="0" indent="0">
              <a:lnSpc>
                <a:spcPct val="150000"/>
              </a:lnSpc>
              <a:buNone/>
            </a:pPr>
            <a:r>
              <a:rPr lang="en-GB" sz="1400" b="1" dirty="0">
                <a:hlinkClick r:id="rId4" action="ppaction://hlinksldjump"/>
              </a:rPr>
              <a:t>Overall experience of GP practice</a:t>
            </a:r>
            <a:endParaRPr lang="en-GB" sz="1400" b="1" dirty="0"/>
          </a:p>
          <a:p>
            <a:pPr marL="0" indent="0">
              <a:lnSpc>
                <a:spcPct val="150000"/>
              </a:lnSpc>
              <a:buNone/>
            </a:pPr>
            <a:r>
              <a:rPr lang="en-GB" sz="1400" b="1" dirty="0">
                <a:hlinkClick r:id="rId5" action="ppaction://hlinksldjump"/>
              </a:rPr>
              <a:t>Local GP services</a:t>
            </a:r>
            <a:r>
              <a:rPr lang="en-GB" sz="1400" b="1" dirty="0"/>
              <a:t> </a:t>
            </a:r>
          </a:p>
          <a:p>
            <a:pPr marL="0" indent="0">
              <a:lnSpc>
                <a:spcPct val="150000"/>
              </a:lnSpc>
              <a:buNone/>
            </a:pPr>
            <a:r>
              <a:rPr lang="en-GB" sz="1400" b="1" dirty="0">
                <a:hlinkClick r:id="rId6" action="ppaction://hlinksldjump"/>
              </a:rPr>
              <a:t>Access to online services</a:t>
            </a:r>
            <a:endParaRPr lang="en-GB" sz="1400" b="1" dirty="0"/>
          </a:p>
          <a:p>
            <a:pPr marL="0" indent="0">
              <a:lnSpc>
                <a:spcPct val="150000"/>
              </a:lnSpc>
              <a:buNone/>
            </a:pPr>
            <a:r>
              <a:rPr lang="en-GB" sz="1400" b="1" dirty="0">
                <a:hlinkClick r:id="rId7" action="ppaction://hlinksldjump"/>
              </a:rPr>
              <a:t>Making an appointment</a:t>
            </a:r>
            <a:endParaRPr lang="en-GB" sz="1400" b="1" dirty="0"/>
          </a:p>
          <a:p>
            <a:pPr marL="0" indent="0">
              <a:lnSpc>
                <a:spcPct val="150000"/>
              </a:lnSpc>
              <a:buNone/>
            </a:pPr>
            <a:r>
              <a:rPr lang="en-GB" sz="1400" b="1" dirty="0">
                <a:hlinkClick r:id="rId8" action="ppaction://hlinksldjump"/>
              </a:rPr>
              <a:t>Perceptions of care at patients’ last appointment</a:t>
            </a:r>
            <a:endParaRPr lang="en-GB" sz="1400" b="1" dirty="0"/>
          </a:p>
          <a:p>
            <a:pPr marL="0" indent="0">
              <a:lnSpc>
                <a:spcPct val="150000"/>
              </a:lnSpc>
              <a:buNone/>
            </a:pPr>
            <a:r>
              <a:rPr lang="en-GB" sz="1400" b="1" dirty="0">
                <a:hlinkClick r:id="rId9" action="ppaction://hlinksldjump"/>
              </a:rPr>
              <a:t>Managing health conditions</a:t>
            </a:r>
            <a:endParaRPr lang="en-GB" sz="1400" b="1" dirty="0"/>
          </a:p>
          <a:p>
            <a:pPr marL="0" indent="0">
              <a:lnSpc>
                <a:spcPct val="150000"/>
              </a:lnSpc>
              <a:buNone/>
            </a:pPr>
            <a:r>
              <a:rPr lang="en-GB" sz="1400" b="1" dirty="0">
                <a:hlinkClick r:id="rId10" action="ppaction://hlinksldjump"/>
              </a:rPr>
              <a:t>Satisfaction with general practice appointment times</a:t>
            </a:r>
            <a:endParaRPr lang="en-GB" sz="1400" b="1" dirty="0"/>
          </a:p>
          <a:p>
            <a:pPr marL="0" indent="0">
              <a:lnSpc>
                <a:spcPct val="150000"/>
              </a:lnSpc>
              <a:buNone/>
            </a:pPr>
            <a:r>
              <a:rPr lang="en-GB" sz="1400" b="1" dirty="0">
                <a:hlinkClick r:id="rId11" action="ppaction://hlinksldjump"/>
              </a:rPr>
              <a:t>Services when GP practice is closed</a:t>
            </a:r>
            <a:endParaRPr lang="en-GB" sz="1400" b="1" dirty="0"/>
          </a:p>
          <a:p>
            <a:pPr marL="0" indent="0">
              <a:lnSpc>
                <a:spcPct val="150000"/>
              </a:lnSpc>
              <a:buNone/>
            </a:pPr>
            <a:r>
              <a:rPr lang="en-GB" sz="1400" b="1" dirty="0">
                <a:hlinkClick r:id="rId12" action="ppaction://hlinksldjump"/>
              </a:rPr>
              <a:t>Statistical reliability</a:t>
            </a:r>
            <a:endParaRPr lang="en-GB" sz="1400" b="1" dirty="0"/>
          </a:p>
          <a:p>
            <a:pPr marL="0" indent="0">
              <a:lnSpc>
                <a:spcPct val="150000"/>
              </a:lnSpc>
              <a:buNone/>
            </a:pPr>
            <a:r>
              <a:rPr lang="en-GB" sz="1400" b="1" dirty="0">
                <a:hlinkClick r:id="rId13" action="ppaction://hlinksldjump"/>
              </a:rPr>
              <a:t>Want to know more?</a:t>
            </a:r>
            <a:endParaRPr lang="en-GB" sz="1400" b="1"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a:p>
            <a:pPr marL="0" indent="0">
              <a:buNone/>
            </a:pPr>
            <a:endParaRPr lang="en-GB" sz="1400" dirty="0"/>
          </a:p>
        </p:txBody>
      </p:sp>
      <p:sp>
        <p:nvSpPr>
          <p:cNvPr id="7" name="D_a54a8e9e89941e24" hidden="1"/>
          <p:cNvSpPr txBox="1"/>
          <p:nvPr/>
        </p:nvSpPr>
        <p:spPr>
          <a:xfrm>
            <a:off x="560512" y="-387424"/>
            <a:ext cx="1872208" cy="276999"/>
          </a:xfrm>
          <a:prstGeom prst="rect">
            <a:avLst/>
          </a:prstGeom>
          <a:noFill/>
        </p:spPr>
        <p:txBody>
          <a:bodyPr wrap="square" lIns="0" tIns="0" rIns="0" bIns="0" rtlCol="0">
            <a:spAutoFit/>
          </a:bodyPr>
          <a:lstStyle/>
          <a:p>
            <a:pPr marL="0" marR="0" lvl="0" indent="0" algn="l" defTabSz="914400" eaLnBrk="1" fontAlgn="auto" latinLnBrk="0" hangingPunct="1">
              <a:lnSpc>
                <a:spcPct val="100000"/>
              </a:lnSpc>
              <a:spcBef>
                <a:spcPts val="0"/>
              </a:spcBef>
              <a:spcAft>
                <a:spcPts val="0"/>
              </a:spcAft>
              <a:buClrTx/>
              <a:buSzTx/>
              <a:buFontTx/>
              <a:buNone/>
              <a:tabLst/>
              <a:defRPr/>
            </a:pPr>
            <a:r>
              <a:rPr kumimoji="0" lang="en-GB" sz="1800" b="0" i="0" u="none" strike="noStrike" kern="0" cap="none" spc="0" normalizeH="0" baseline="0" noProof="0" dirty="0">
                <a:ln>
                  <a:noFill/>
                </a:ln>
                <a:solidFill>
                  <a:sysClr val="windowText" lastClr="000000"/>
                </a:solidFill>
                <a:effectLst/>
                <a:uLnTx/>
                <a:uFillTx/>
              </a:rPr>
              <a:t>32</a:t>
            </a:r>
          </a:p>
        </p:txBody>
      </p:sp>
    </p:spTree>
    <p:extLst>
      <p:ext uri="{BB962C8B-B14F-4D97-AF65-F5344CB8AC3E}">
        <p14:creationId xmlns:p14="http://schemas.microsoft.com/office/powerpoint/2010/main" val="7357757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Background, introduction and guidance</a:t>
            </a:r>
          </a:p>
        </p:txBody>
      </p:sp>
    </p:spTree>
    <p:extLst>
      <p:ext uri="{BB962C8B-B14F-4D97-AF65-F5344CB8AC3E}">
        <p14:creationId xmlns:p14="http://schemas.microsoft.com/office/powerpoint/2010/main" val="63787037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Background information about the survey </a:t>
            </a:r>
          </a:p>
        </p:txBody>
      </p:sp>
      <p:sp>
        <p:nvSpPr>
          <p:cNvPr id="3" name="TextBox 2"/>
          <p:cNvSpPr txBox="1"/>
          <p:nvPr/>
        </p:nvSpPr>
        <p:spPr>
          <a:xfrm>
            <a:off x="200472" y="1044019"/>
            <a:ext cx="7225630" cy="4370427"/>
          </a:xfrm>
          <a:prstGeom prst="rect">
            <a:avLst/>
          </a:prstGeom>
          <a:noFill/>
        </p:spPr>
        <p:txBody>
          <a:bodyPr wrap="square" lIns="0" tIns="0" rIns="0" bIns="0" rtlCol="0">
            <a:spAutoFit/>
          </a:bodyPr>
          <a:lstStyle/>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GP Patient Survey (GPPS) is an England-wide survey, providing </a:t>
            </a:r>
            <a:r>
              <a:rPr lang="en-GB" sz="1400" b="1" kern="0">
                <a:solidFill>
                  <a:srgbClr val="3A79A6"/>
                </a:solidFill>
                <a:latin typeface="Arial MT Std Light" pitchFamily="34" charset="0"/>
                <a:ea typeface="Roboto" panose="02000000000000000000" pitchFamily="2" charset="0"/>
              </a:rPr>
              <a:t>practice-level data</a:t>
            </a:r>
            <a:r>
              <a:rPr lang="en-GB" sz="1400" kern="0">
                <a:latin typeface="Arial MT Std Light" pitchFamily="34" charset="0"/>
                <a:ea typeface="Roboto" panose="02000000000000000000" pitchFamily="2" charset="0"/>
              </a:rPr>
              <a:t> about patients’ experiences of their GP practices.</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Ipsos MORI administers the survey on behalf of NHS England.</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For more information about the survey please refer to the end of this slide pack or visit </a:t>
            </a:r>
            <a:r>
              <a:rPr lang="en-GB" sz="1400" kern="0">
                <a:solidFill>
                  <a:srgbClr val="0E497C"/>
                </a:solidFill>
                <a:latin typeface="Arial MT Std Light" pitchFamily="34" charset="0"/>
                <a:ea typeface="Roboto" panose="02000000000000000000" pitchFamily="2" charset="0"/>
                <a:hlinkClick r:id="rId3">
                  <a:extLst>
                    <a:ext uri="{A12FA001-AC4F-418D-AE19-62706E023703}">
                      <ahyp:hlinkClr xmlns:ahyp="http://schemas.microsoft.com/office/drawing/2018/hyperlinkcolor" xmlns="" val="tx"/>
                    </a:ext>
                  </a:extLst>
                </a:hlinkClick>
              </a:rPr>
              <a:t>https://gp-patient.co.uk/</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This slide pack presents some of the key results for </a:t>
            </a:r>
            <a:r>
              <a:rPr lang="en-GB" sz="1400" b="1" kern="0">
                <a:solidFill>
                  <a:srgbClr val="3A79A6"/>
                </a:solidFill>
                <a:latin typeface="Arial MT Std Light" pitchFamily="34" charset="0"/>
                <a:ea typeface="Roboto" panose="02000000000000000000" pitchFamily="2" charset="0"/>
              </a:rPr>
              <a:t>DEVON ICS (Integrated Care System)</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data in this slide pack are based on the </a:t>
            </a:r>
            <a:r>
              <a:rPr lang="en-GB" sz="1400" b="1" kern="0">
                <a:solidFill>
                  <a:srgbClr val="3A79A6"/>
                </a:solidFill>
                <a:latin typeface="Arial MT Std Light" pitchFamily="34" charset="0"/>
                <a:ea typeface="Roboto" panose="02000000000000000000" pitchFamily="2" charset="0"/>
              </a:rPr>
              <a:t>2021 GPPS publication</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In </a:t>
            </a:r>
            <a:r>
              <a:rPr lang="en-GB" sz="1400" b="1" kern="0">
                <a:solidFill>
                  <a:srgbClr val="3A79A6"/>
                </a:solidFill>
                <a:latin typeface="Arial MT Std Light" pitchFamily="34" charset="0"/>
                <a:ea typeface="Roboto" panose="02000000000000000000" pitchFamily="2" charset="0"/>
              </a:rPr>
              <a:t>DEVON ICS, 35,717</a:t>
            </a:r>
            <a:r>
              <a:rPr lang="en-GB" sz="1400" kern="0">
                <a:latin typeface="Arial MT Std Light" pitchFamily="34" charset="0"/>
                <a:ea typeface="Roboto" panose="02000000000000000000" pitchFamily="2" charset="0"/>
              </a:rPr>
              <a:t> questionnaires were sent out, and </a:t>
            </a:r>
            <a:r>
              <a:rPr lang="en-GB" sz="1400" b="1" kern="0">
                <a:solidFill>
                  <a:srgbClr val="3A79A6"/>
                </a:solidFill>
                <a:latin typeface="Arial MT Std Light" pitchFamily="34" charset="0"/>
                <a:ea typeface="Roboto" panose="02000000000000000000" pitchFamily="2" charset="0"/>
              </a:rPr>
              <a:t>16,990</a:t>
            </a:r>
            <a:r>
              <a:rPr lang="en-GB" sz="1400" kern="0">
                <a:latin typeface="Arial MT Std Light" pitchFamily="34" charset="0"/>
                <a:ea typeface="Roboto" panose="02000000000000000000" pitchFamily="2" charset="0"/>
              </a:rPr>
              <a:t> were returned completed. This represents a response rate of </a:t>
            </a:r>
            <a:r>
              <a:rPr lang="en-GB" sz="1400" b="1" kern="0">
                <a:solidFill>
                  <a:srgbClr val="3A79A6"/>
                </a:solidFill>
                <a:latin typeface="Arial MT Std Light" pitchFamily="34" charset="0"/>
                <a:ea typeface="Roboto" panose="02000000000000000000" pitchFamily="2" charset="0"/>
              </a:rPr>
              <a:t>48%</a:t>
            </a:r>
            <a:r>
              <a:rPr lang="en-GB" sz="1400" kern="0">
                <a:latin typeface="Arial MT Std Light" pitchFamily="34" charset="0"/>
                <a:ea typeface="Roboto" panose="02000000000000000000" pitchFamily="2" charset="0"/>
              </a:rPr>
              <a:t>.</a:t>
            </a:r>
          </a:p>
          <a:p>
            <a:pPr marL="285750" lvl="0" indent="-285750" algn="l" eaLnBrk="1" hangingPunct="1">
              <a:spcBef>
                <a:spcPts val="600"/>
              </a:spcBef>
              <a:spcAft>
                <a:spcPts val="600"/>
              </a:spcAft>
              <a:buSzPct val="130000"/>
              <a:buFont typeface="Arial" panose="020B0604020202020204" pitchFamily="34" charset="0"/>
              <a:buChar char="•"/>
            </a:pPr>
            <a:r>
              <a:rPr lang="en-GB" sz="1400" kern="0">
                <a:latin typeface="Arial MT Std Light" pitchFamily="34" charset="0"/>
                <a:ea typeface="Roboto" panose="02000000000000000000" pitchFamily="2" charset="0"/>
              </a:rPr>
              <a:t>The questionnaire was redeveloped in 2021 to reflect changes to primary care services as a result of the COVID-19 pandemic, the effect of which should be taken into account when looking at results over time. In 2018 the questionnaire was redeveloped in response to significant changes to primary care services as set out in the </a:t>
            </a:r>
            <a:r>
              <a:rPr lang="en-GB" sz="1400" kern="0">
                <a:solidFill>
                  <a:srgbClr val="0E497C"/>
                </a:solidFill>
                <a:latin typeface="Arial MT Std Light" pitchFamily="34" charset="0"/>
                <a:ea typeface="Roboto" panose="02000000000000000000" pitchFamily="2" charset="0"/>
                <a:hlinkClick r:id="rId4">
                  <a:extLst>
                    <a:ext uri="{A12FA001-AC4F-418D-AE19-62706E023703}">
                      <ahyp:hlinkClr xmlns:ahyp="http://schemas.microsoft.com/office/drawing/2018/hyperlinkcolor" xmlns="" val="tx"/>
                    </a:ext>
                  </a:extLst>
                </a:hlinkClick>
              </a:rPr>
              <a:t>GP Forward View</a:t>
            </a:r>
            <a:r>
              <a:rPr lang="en-GB" sz="1400" kern="0">
                <a:latin typeface="Arial MT Std Light" pitchFamily="34" charset="0"/>
                <a:ea typeface="Roboto" panose="02000000000000000000" pitchFamily="2" charset="0"/>
              </a:rPr>
              <a:t>. The questionnaire including past versions, and the Technical Annex can be found here: </a:t>
            </a:r>
            <a:r>
              <a:rPr lang="en-GB" sz="1400" kern="0">
                <a:solidFill>
                  <a:srgbClr val="0E497C"/>
                </a:solidFill>
                <a:latin typeface="Arial MT Std Light" pitchFamily="34" charset="0"/>
                <a:ea typeface="Roboto" panose="02000000000000000000" pitchFamily="2" charset="0"/>
                <a:hlinkClick r:id="rId5">
                  <a:extLst>
                    <a:ext uri="{A12FA001-AC4F-418D-AE19-62706E023703}">
                      <ahyp:hlinkClr xmlns:ahyp="http://schemas.microsoft.com/office/drawing/2018/hyperlinkcolor" xmlns="" val="tx"/>
                    </a:ext>
                  </a:extLst>
                </a:hlinkClick>
              </a:rPr>
              <a:t>https://gp-patient.co.uk/surveysandreports</a:t>
            </a:r>
            <a:r>
              <a:rPr lang="en-GB" sz="1400" kern="0">
                <a:solidFill>
                  <a:srgbClr val="0E497C"/>
                </a:solidFill>
                <a:latin typeface="Arial MT Std Light" pitchFamily="34" charset="0"/>
                <a:ea typeface="Roboto" panose="02000000000000000000" pitchFamily="2" charset="0"/>
              </a:rPr>
              <a:t>. </a:t>
            </a:r>
            <a:endParaRPr lang="en-GB" sz="1400" kern="0" dirty="0">
              <a:solidFill>
                <a:srgbClr val="0E497C"/>
              </a:solidFill>
              <a:latin typeface="Arial MT Std Light" pitchFamily="34" charset="0"/>
              <a:ea typeface="Roboto" panose="02000000000000000000" pitchFamily="2" charset="0"/>
            </a:endParaRPr>
          </a:p>
        </p:txBody>
      </p:sp>
      <p:pic>
        <p:nvPicPr>
          <p:cNvPr id="6" name="Picture 5" descr="Graphical user interface, text, application, email&#10;&#10;Description automatically generated">
            <a:extLst>
              <a:ext uri="{FF2B5EF4-FFF2-40B4-BE49-F238E27FC236}">
                <a16:creationId xmlns:a16="http://schemas.microsoft.com/office/drawing/2014/main" xmlns="" id="{732A683A-905D-40B1-A262-1AB6FF4B89DE}"/>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07368" y="2076380"/>
            <a:ext cx="1911448" cy="2705239"/>
          </a:xfrm>
          <a:prstGeom prst="rect">
            <a:avLst/>
          </a:prstGeom>
        </p:spPr>
      </p:pic>
    </p:spTree>
    <p:extLst>
      <p:ext uri="{BB962C8B-B14F-4D97-AF65-F5344CB8AC3E}">
        <p14:creationId xmlns:p14="http://schemas.microsoft.com/office/powerpoint/2010/main" val="74076905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LinkSlid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xmlns="" id="{A7BB7E8C-D5CA-4C74-83C8-0ED5C7DDCD06}"/>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Additional publication – CCG slide packs</a:t>
            </a:r>
          </a:p>
        </p:txBody>
      </p:sp>
      <p:sp>
        <p:nvSpPr>
          <p:cNvPr id="3" name="TextBox 2"/>
          <p:cNvSpPr txBox="1"/>
          <p:nvPr/>
        </p:nvSpPr>
        <p:spPr>
          <a:xfrm>
            <a:off x="200472" y="1044019"/>
            <a:ext cx="7225630" cy="1231106"/>
          </a:xfrm>
          <a:prstGeom prst="rect">
            <a:avLst/>
          </a:prstGeom>
          <a:noFill/>
        </p:spPr>
        <p:txBody>
          <a:bodyPr wrap="square" lIns="0" tIns="0" rIns="0" bIns="0" rtlCol="0">
            <a:spAutoFit/>
          </a:bodyPr>
          <a:lstStyle/>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An interactive report providing more detail at PCN level can be found here: </a:t>
            </a:r>
            <a:r>
              <a:rPr lang="en-GB" sz="1400" kern="0" dirty="0">
                <a:latin typeface="Arial MT Std Light" panose="020B0302020202020204" pitchFamily="34" charset="0"/>
                <a:ea typeface="Roboto" panose="02000000000000000000" pitchFamily="2" charset="0"/>
                <a:hlinkClick r:id="rId3"/>
              </a:rPr>
              <a:t>https://www.gp-patient.co.uk/pcn-report</a:t>
            </a:r>
            <a:r>
              <a:rPr lang="en-GB" sz="1400" kern="0" dirty="0">
                <a:latin typeface="Arial MT Std Light" pitchFamily="34" charset="0"/>
                <a:ea typeface="Roboto" panose="02000000000000000000" pitchFamily="2" charset="0"/>
              </a:rPr>
              <a:t>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latin typeface="Arial MT Std Light" pitchFamily="34" charset="0"/>
                <a:ea typeface="Roboto" panose="02000000000000000000" pitchFamily="2" charset="0"/>
              </a:rPr>
              <a:t>Individual slide packs for each CCG, providing more detail about local services, including performance of individual practices can be found here: </a:t>
            </a:r>
            <a:r>
              <a:rPr lang="en-GB" sz="1400" dirty="0">
                <a:latin typeface="Arial MT Std Light" panose="020B0302020202020204" pitchFamily="34" charset="0"/>
                <a:hlinkClick r:id="rId4"/>
              </a:rPr>
              <a:t>https://www.gp-patient.co.uk/Slidepacks2021</a:t>
            </a:r>
            <a:endParaRPr lang="en-GB" sz="1400" dirty="0">
              <a:latin typeface="Arial MT Std Light" panose="020B0302020202020204" pitchFamily="34" charset="0"/>
            </a:endParaRPr>
          </a:p>
        </p:txBody>
      </p:sp>
      <p:graphicFrame>
        <p:nvGraphicFramePr>
          <p:cNvPr id="10" name="D_fb87350eeb449afb">
            <a:extLst>
              <a:ext uri="{FF2B5EF4-FFF2-40B4-BE49-F238E27FC236}">
                <a16:creationId xmlns:a16="http://schemas.microsoft.com/office/drawing/2014/main" xmlns="" id="{4CBEA86A-901E-4B10-8E43-C0ECBF1DF10E}"/>
              </a:ext>
            </a:extLst>
          </p:cNvPr>
          <p:cNvGraphicFramePr>
            <a:graphicFrameLocks noGrp="1"/>
          </p:cNvGraphicFramePr>
          <p:nvPr>
            <p:extLst>
              <p:ext uri="{D42A27DB-BD31-4B8C-83A1-F6EECF244321}">
                <p14:modId xmlns:p14="http://schemas.microsoft.com/office/powerpoint/2010/main" val="2250167491"/>
              </p:ext>
            </p:extLst>
          </p:nvPr>
        </p:nvGraphicFramePr>
        <p:xfrm>
          <a:off x="108374" y="2528926"/>
          <a:ext cx="7317728" cy="4356458"/>
        </p:xfrm>
        <a:graphic>
          <a:graphicData uri="http://schemas.openxmlformats.org/drawingml/2006/table">
            <a:tbl>
              <a:tblPr firstRow="1" bandRow="1">
                <a:tableStyleId>{5C22544A-7EE6-4342-B048-85BDC9FD1C3A}</a:tableStyleId>
              </a:tblPr>
              <a:tblGrid>
                <a:gridCol w="6457638">
                  <a:extLst>
                    <a:ext uri="{9D8B030D-6E8A-4147-A177-3AD203B41FA5}">
                      <a16:colId xmlns:a16="http://schemas.microsoft.com/office/drawing/2014/main" xmlns="" val="20000"/>
                    </a:ext>
                  </a:extLst>
                </a:gridCol>
              </a:tblGrid>
              <a:tr h="620992">
                <a:tc>
                  <a:txBody>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endParaRPr lang="en-GB" sz="1400" dirty="0">
                        <a:solidFill>
                          <a:schemeClr val="tx1"/>
                        </a:solidFill>
                        <a:latin typeface="Arial MT Std Light" pitchFamily="34" charset="0"/>
                        <a:ea typeface="Roboto" panose="02000000000000000000" pitchFamily="2" charset="0"/>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4058517177"/>
                  </a:ext>
                </a:extLst>
              </a:tr>
              <a:tr h="266819">
                <a:tc>
                  <a:txBody>
                    <a:bodyPr/>
                    <a:lstStyle/>
                    <a:p>
                      <a:r>
                        <a:rPr lang="en-GB" sz="1100" b="0" dirty="0">
                          <a:solidFill>
                            <a:schemeClr val="tx1"/>
                          </a:solidFill>
                          <a:hlinkClick r:id="rId5"/>
                        </a:rPr>
                        <a:t>NHS DEVON CCG</a:t>
                      </a:r>
                      <a:endParaRPr lang="en-GB" sz="1100" b="0" dirty="0">
                        <a:solidFill>
                          <a:schemeClr val="tx1"/>
                        </a:solidFill>
                      </a:endParaRPr>
                    </a:p>
                  </a:txBody>
                  <a:tcPr marL="432000" marR="72000">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11" name="Ipsos Ribbon Rules" hidden="1">
            <a:extLst>
              <a:ext uri="{FF2B5EF4-FFF2-40B4-BE49-F238E27FC236}">
                <a16:creationId xmlns:a16="http://schemas.microsoft.com/office/drawing/2014/main" xmlns="" id="{1D430F2C-BC6F-44A8-B894-90DB3BC5E8DD}"/>
              </a:ext>
            </a:extLst>
          </p:cNvPr>
          <p:cNvGraphicFramePr/>
          <p:nvPr>
            <p:extLst>
              <p:ext uri="{D42A27DB-BD31-4B8C-83A1-F6EECF244321}">
                <p14:modId xmlns:p14="http://schemas.microsoft.com/office/powerpoint/2010/main" val="7141958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hidden="1">
            <a:extLst>
              <a:ext uri="{FF2B5EF4-FFF2-40B4-BE49-F238E27FC236}">
                <a16:creationId xmlns:a16="http://schemas.microsoft.com/office/drawing/2014/main" xmlns="" id="{914BA88B-1BD3-47E7-AD37-4FC0F66941EA}"/>
              </a:ext>
            </a:extLst>
          </p:cNvPr>
          <p:cNvSpPr txBox="1"/>
          <p:nvPr/>
        </p:nvSpPr>
        <p:spPr>
          <a:xfrm>
            <a:off x="200472" y="-494759"/>
            <a:ext cx="7225630" cy="430887"/>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639EC8"/>
                </a:solidFill>
                <a:latin typeface="Arial MT Std Light" pitchFamily="34" charset="0"/>
                <a:ea typeface="Roboto" panose="02000000000000000000" pitchFamily="2" charset="0"/>
              </a:rPr>
              <a:t>DEVON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dirty="0">
              <a:latin typeface="Arial MT Std Light" pitchFamily="34" charset="0"/>
              <a:ea typeface="Roboto" panose="02000000000000000000" pitchFamily="2" charset="0"/>
            </a:endParaRPr>
          </a:p>
        </p:txBody>
      </p:sp>
      <p:pic>
        <p:nvPicPr>
          <p:cNvPr id="4" name="Picture 3">
            <a:extLst>
              <a:ext uri="{FF2B5EF4-FFF2-40B4-BE49-F238E27FC236}">
                <a16:creationId xmlns:a16="http://schemas.microsoft.com/office/drawing/2014/main" xmlns="" id="{40B647F0-6EDC-4AA3-AC4E-BF8C62152A60}"/>
              </a:ext>
            </a:extLst>
          </p:cNvPr>
          <p:cNvPicPr>
            <a:picLocks noChangeAspect="1"/>
          </p:cNvPicPr>
          <p:nvPr/>
        </p:nvPicPr>
        <p:blipFill>
          <a:blip r:embed="rId7"/>
          <a:stretch>
            <a:fillRect/>
          </a:stretch>
        </p:blipFill>
        <p:spPr>
          <a:xfrm>
            <a:off x="7700719" y="1080115"/>
            <a:ext cx="2107416" cy="1464145"/>
          </a:xfrm>
          <a:prstGeom prst="rect">
            <a:avLst/>
          </a:prstGeom>
        </p:spPr>
      </p:pic>
      <p:pic>
        <p:nvPicPr>
          <p:cNvPr id="6" name="Picture 5">
            <a:extLst>
              <a:ext uri="{FF2B5EF4-FFF2-40B4-BE49-F238E27FC236}">
                <a16:creationId xmlns:a16="http://schemas.microsoft.com/office/drawing/2014/main" xmlns="" id="{C35587EA-BAEF-407F-A1B1-B382D0CEDE6F}"/>
              </a:ext>
            </a:extLst>
          </p:cNvPr>
          <p:cNvPicPr>
            <a:picLocks noChangeAspect="1"/>
          </p:cNvPicPr>
          <p:nvPr/>
        </p:nvPicPr>
        <p:blipFill>
          <a:blip r:embed="rId8"/>
          <a:stretch>
            <a:fillRect/>
          </a:stretch>
        </p:blipFill>
        <p:spPr>
          <a:xfrm>
            <a:off x="7683833" y="2849596"/>
            <a:ext cx="2098752" cy="1464145"/>
          </a:xfrm>
          <a:prstGeom prst="rect">
            <a:avLst/>
          </a:prstGeom>
        </p:spPr>
      </p:pic>
      <p:pic>
        <p:nvPicPr>
          <p:cNvPr id="13" name="Picture 12">
            <a:extLst>
              <a:ext uri="{FF2B5EF4-FFF2-40B4-BE49-F238E27FC236}">
                <a16:creationId xmlns:a16="http://schemas.microsoft.com/office/drawing/2014/main" xmlns="" id="{ACB1DC81-FB41-4ED6-9F27-53413A9E5BB1}"/>
              </a:ext>
            </a:extLst>
          </p:cNvPr>
          <p:cNvPicPr>
            <a:picLocks noChangeAspect="1"/>
          </p:cNvPicPr>
          <p:nvPr/>
        </p:nvPicPr>
        <p:blipFill>
          <a:blip r:embed="rId9"/>
          <a:stretch>
            <a:fillRect/>
          </a:stretch>
        </p:blipFill>
        <p:spPr>
          <a:xfrm>
            <a:off x="7704484" y="4606546"/>
            <a:ext cx="2066767" cy="1430839"/>
          </a:xfrm>
          <a:prstGeom prst="rect">
            <a:avLst/>
          </a:prstGeom>
        </p:spPr>
      </p:pic>
      <p:sp>
        <p:nvSpPr>
          <p:cNvPr id="5" name="Rectangle 4">
            <a:extLst>
              <a:ext uri="{FF2B5EF4-FFF2-40B4-BE49-F238E27FC236}">
                <a16:creationId xmlns:a16="http://schemas.microsoft.com/office/drawing/2014/main" xmlns="" id="{CE51109B-8F16-49F2-8384-BE776DC4DEA4}"/>
              </a:ext>
            </a:extLst>
          </p:cNvPr>
          <p:cNvSpPr/>
          <p:nvPr/>
        </p:nvSpPr>
        <p:spPr>
          <a:xfrm>
            <a:off x="106743" y="2381278"/>
            <a:ext cx="7123321" cy="523220"/>
          </a:xfrm>
          <a:prstGeom prst="rect">
            <a:avLst/>
          </a:prstGeom>
        </p:spPr>
        <p:txBody>
          <a:bodyPr wrap="square">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a:latin typeface="Arial MT Std Light" pitchFamily="34" charset="0"/>
                <a:ea typeface="Roboto" panose="02000000000000000000" pitchFamily="2" charset="0"/>
              </a:rPr>
              <a:t>Slide packs for each CCG in </a:t>
            </a:r>
            <a:r>
              <a:rPr lang="en-GB" sz="1400" b="1" kern="0">
                <a:solidFill>
                  <a:srgbClr val="3A79A6"/>
                </a:solidFill>
                <a:latin typeface="Arial MT Std Light" pitchFamily="34" charset="0"/>
                <a:ea typeface="Roboto" panose="02000000000000000000" pitchFamily="2" charset="0"/>
              </a:rPr>
              <a:t>DEVON ICS</a:t>
            </a:r>
            <a:r>
              <a:rPr lang="en-GB" sz="1400" kern="0">
                <a:latin typeface="Arial MT Std Light" pitchFamily="34" charset="0"/>
                <a:ea typeface="Roboto" panose="02000000000000000000" pitchFamily="2" charset="0"/>
              </a:rPr>
              <a:t> can be found here (please note that hyperlinks are active in Slide Show view only):</a:t>
            </a:r>
            <a:endParaRPr lang="en-GB" sz="1400" kern="0" dirty="0">
              <a:latin typeface="Arial MT Std Light" pitchFamily="34" charset="0"/>
              <a:ea typeface="Roboto" panose="02000000000000000000" pitchFamily="2" charset="0"/>
            </a:endParaRPr>
          </a:p>
        </p:txBody>
      </p:sp>
      <p:sp>
        <p:nvSpPr>
          <p:cNvPr id="14" name="Rectangle 13">
            <a:extLst>
              <a:ext uri="{FF2B5EF4-FFF2-40B4-BE49-F238E27FC236}">
                <a16:creationId xmlns:a16="http://schemas.microsoft.com/office/drawing/2014/main" xmlns="" id="{7CE8BEBE-7777-4DAB-A795-422D97193552}"/>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Tree>
    <p:extLst>
      <p:ext uri="{BB962C8B-B14F-4D97-AF65-F5344CB8AC3E}">
        <p14:creationId xmlns:p14="http://schemas.microsoft.com/office/powerpoint/2010/main" val="241131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8064523" cy="764704"/>
          </a:xfrm>
        </p:spPr>
        <p:txBody>
          <a:bodyPr/>
          <a:lstStyle/>
          <a:p>
            <a:r>
              <a:rPr lang="en-GB" dirty="0"/>
              <a:t>Introduction </a:t>
            </a:r>
          </a:p>
        </p:txBody>
      </p:sp>
      <p:sp>
        <p:nvSpPr>
          <p:cNvPr id="6" name="Content Placeholder 2">
            <a:extLst>
              <a:ext uri="{FF2B5EF4-FFF2-40B4-BE49-F238E27FC236}">
                <a16:creationId xmlns:a16="http://schemas.microsoft.com/office/drawing/2014/main" xmlns="" id="{700D816F-442A-4C19-BBF0-C160F0767782}"/>
              </a:ext>
            </a:extLst>
          </p:cNvPr>
          <p:cNvSpPr>
            <a:spLocks noGrp="1"/>
          </p:cNvSpPr>
          <p:nvPr>
            <p:ph sz="quarter" idx="10"/>
          </p:nvPr>
        </p:nvSpPr>
        <p:spPr>
          <a:xfrm>
            <a:off x="259557" y="908720"/>
            <a:ext cx="9382918" cy="5472608"/>
          </a:xfrm>
        </p:spPr>
        <p:txBody>
          <a:bodyPr numCol="2" spcCol="360000"/>
          <a:lstStyle/>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GP Patient Survey measures patients’ experiences across a range of topics, including: </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local GP services</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Making an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last appointment</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Overall experience</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Your health</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When your GP practice is closed</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NHS Dentistry</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COVID-19</a:t>
            </a:r>
          </a:p>
          <a:p>
            <a:pPr lvl="1">
              <a:lnSpc>
                <a:spcPts val="1200"/>
              </a:lnSpc>
              <a:spcAft>
                <a:spcPts val="600"/>
              </a:spcAft>
              <a:buClr>
                <a:schemeClr val="tx2">
                  <a:lumMod val="75000"/>
                </a:schemeClr>
              </a:buClr>
            </a:pPr>
            <a:r>
              <a:rPr lang="en-GB" sz="1400" dirty="0">
                <a:solidFill>
                  <a:schemeClr val="tx1"/>
                </a:solidFill>
                <a:latin typeface="Arial MT Std Light" pitchFamily="34" charset="0"/>
                <a:ea typeface="Roboto" panose="02000000000000000000" pitchFamily="2" charset="0"/>
              </a:rPr>
              <a:t>Some questions about you (including relevant protected characteristics and demographics)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provides data at practice level using a consistent methodology, which means it is comparable across organisations.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has limitations:</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Sample sizes at practice level are relatively small. </a:t>
            </a:r>
          </a:p>
          <a:p>
            <a:pPr lvl="1">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survey does not include qualitative data, which limits the detail provided by the results.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 data provide a snapshot of patient experience at a given time, and are updated annually.</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There is variation in practice-level response rates, leading to variation in levels of uncertainty around practice-level results. Data users are encouraged to use insight from GPPS as one element of evidence when considering patients’ experiences of general practice. </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ICS teams, PCNs and practices can then discuss the findings further and triangulate them with other data in order to identify potential improvements and highlight best practice.</a:t>
            </a:r>
          </a:p>
          <a:p>
            <a:pPr>
              <a:lnSpc>
                <a:spcPts val="1500"/>
              </a:lnSpc>
              <a:spcAft>
                <a:spcPts val="600"/>
              </a:spcAft>
              <a:buClr>
                <a:schemeClr val="tx2">
                  <a:lumMod val="75000"/>
                </a:schemeClr>
              </a:buClr>
              <a:buSzPct val="130000"/>
            </a:pPr>
            <a:r>
              <a:rPr lang="en-GB" sz="1400" b="1" dirty="0">
                <a:solidFill>
                  <a:schemeClr val="tx2">
                    <a:lumMod val="75000"/>
                  </a:schemeClr>
                </a:solidFill>
                <a:latin typeface="Arial MT Std Light" pitchFamily="34" charset="0"/>
                <a:ea typeface="Roboto" panose="02000000000000000000" pitchFamily="2" charset="0"/>
              </a:rPr>
              <a:t>The following slide suggests ideas for how the data can be used to improve services.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Where available, packs include trend data beginning in 2020. Where questions have changed significantly for the 2021 questionnaire, data will not be comparable to previous years.</a:t>
            </a:r>
          </a:p>
          <a:p>
            <a:pPr>
              <a:lnSpc>
                <a:spcPts val="1500"/>
              </a:lnSpc>
              <a:spcAft>
                <a:spcPts val="600"/>
              </a:spcAft>
              <a:buClr>
                <a:schemeClr val="tx2">
                  <a:lumMod val="75000"/>
                </a:schemeClr>
              </a:buClr>
              <a:buSzPct val="130000"/>
            </a:pPr>
            <a:r>
              <a:rPr lang="en-GB" sz="1400" dirty="0">
                <a:solidFill>
                  <a:schemeClr val="tx1"/>
                </a:solidFill>
                <a:latin typeface="Arial MT Std Light" pitchFamily="34" charset="0"/>
                <a:ea typeface="Roboto" panose="02000000000000000000" pitchFamily="2" charset="0"/>
              </a:rPr>
              <a:t>PCNs are aligned to the ICS based on the Parent CCG identified by the NHS Digital </a:t>
            </a:r>
            <a:r>
              <a:rPr lang="en-GB" sz="1400" dirty="0" err="1">
                <a:solidFill>
                  <a:schemeClr val="tx1"/>
                </a:solidFill>
                <a:latin typeface="Arial MT Std Light" pitchFamily="34" charset="0"/>
                <a:ea typeface="Roboto" panose="02000000000000000000" pitchFamily="2" charset="0"/>
              </a:rPr>
              <a:t>ePCN</a:t>
            </a:r>
            <a:r>
              <a:rPr lang="en-GB" sz="1400" dirty="0">
                <a:solidFill>
                  <a:schemeClr val="tx1"/>
                </a:solidFill>
                <a:latin typeface="Arial MT Std Light" pitchFamily="34" charset="0"/>
                <a:ea typeface="Roboto" panose="02000000000000000000" pitchFamily="2" charset="0"/>
              </a:rPr>
              <a:t> mapping file accessed via the NHS Digital organisation data service. There were a very small number of PCNs which crossed ICS boundaries – if this is the case, this will have been noted in the relevant ICS slidepack.</a:t>
            </a:r>
          </a:p>
        </p:txBody>
      </p:sp>
    </p:spTree>
    <p:extLst>
      <p:ext uri="{BB962C8B-B14F-4D97-AF65-F5344CB8AC3E}">
        <p14:creationId xmlns:p14="http://schemas.microsoft.com/office/powerpoint/2010/main" val="32062169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Guidance on how to use the data</a:t>
            </a:r>
          </a:p>
        </p:txBody>
      </p:sp>
      <p:sp>
        <p:nvSpPr>
          <p:cNvPr id="7" name="Rectangle 6"/>
          <p:cNvSpPr/>
          <p:nvPr/>
        </p:nvSpPr>
        <p:spPr>
          <a:xfrm>
            <a:off x="128464" y="1052736"/>
            <a:ext cx="7704856" cy="523220"/>
          </a:xfrm>
          <a:prstGeom prst="rect">
            <a:avLst/>
          </a:prstGeom>
        </p:spPr>
        <p:txBody>
          <a:bodyPr wrap="square">
            <a:spAutoFit/>
          </a:bodyPr>
          <a:lstStyle/>
          <a:p>
            <a:pPr lvl="0" algn="l" eaLnBrk="1" hangingPunct="1">
              <a:spcBef>
                <a:spcPts val="1000"/>
              </a:spcBef>
              <a:spcAft>
                <a:spcPts val="1000"/>
              </a:spcAft>
              <a:buClr>
                <a:srgbClr val="63B579"/>
              </a:buClr>
            </a:pPr>
            <a:r>
              <a:rPr lang="en-GB" sz="1400" kern="0" dirty="0">
                <a:latin typeface="Arial MT Std Light" pitchFamily="34" charset="0"/>
                <a:ea typeface="Roboto" panose="02000000000000000000" pitchFamily="2" charset="0"/>
              </a:rPr>
              <a:t>The following suggest ideas for how the data in this slide pack can be used and interpreted to improve GP services: </a:t>
            </a:r>
          </a:p>
        </p:txBody>
      </p:sp>
      <p:sp>
        <p:nvSpPr>
          <p:cNvPr id="10" name="Rectangle 9"/>
          <p:cNvSpPr/>
          <p:nvPr/>
        </p:nvSpPr>
        <p:spPr bwMode="auto">
          <a:xfrm>
            <a:off x="7833320" y="820615"/>
            <a:ext cx="207734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 name="Rectangle 3">
            <a:extLst>
              <a:ext uri="{FF2B5EF4-FFF2-40B4-BE49-F238E27FC236}">
                <a16:creationId xmlns:a16="http://schemas.microsoft.com/office/drawing/2014/main" xmlns="" id="{B6DB0225-228E-4B19-97B2-9862D5E67129}"/>
              </a:ext>
            </a:extLst>
          </p:cNvPr>
          <p:cNvSpPr/>
          <p:nvPr/>
        </p:nvSpPr>
        <p:spPr>
          <a:xfrm>
            <a:off x="248688" y="5960313"/>
            <a:ext cx="7047706" cy="276999"/>
          </a:xfrm>
          <a:prstGeom prst="rect">
            <a:avLst/>
          </a:prstGeom>
        </p:spPr>
        <p:txBody>
          <a:bodyPr wrap="square">
            <a:spAutoFit/>
          </a:bodyPr>
          <a:lstStyle/>
          <a:p>
            <a:pPr algn="l"/>
            <a:r>
              <a:rPr lang="en-GB" kern="0" dirty="0">
                <a:latin typeface="Arial MT Std Light" pitchFamily="34" charset="0"/>
                <a:ea typeface="Roboto" panose="02000000000000000000" pitchFamily="2" charset="0"/>
              </a:rPr>
              <a:t>Images used in this slide are for example purposes only</a:t>
            </a:r>
            <a:endParaRPr lang="en-GB" dirty="0"/>
          </a:p>
        </p:txBody>
      </p:sp>
      <p:sp>
        <p:nvSpPr>
          <p:cNvPr id="13" name="Content Placeholder 2">
            <a:extLst>
              <a:ext uri="{FF2B5EF4-FFF2-40B4-BE49-F238E27FC236}">
                <a16:creationId xmlns:a16="http://schemas.microsoft.com/office/drawing/2014/main" xmlns="" id="{D9637B26-FF55-4558-8D92-83B4537F01FC}"/>
              </a:ext>
            </a:extLst>
          </p:cNvPr>
          <p:cNvSpPr txBox="1">
            <a:spLocks/>
          </p:cNvSpPr>
          <p:nvPr/>
        </p:nvSpPr>
        <p:spPr>
          <a:xfrm>
            <a:off x="209550" y="1844825"/>
            <a:ext cx="7513662" cy="3672407"/>
          </a:xfrm>
          <a:prstGeom prst="rect">
            <a:avLst/>
          </a:prstGeom>
        </p:spPr>
        <p:txBody>
          <a:bodyPr vert="horz" lIns="0" tIns="0" rIns="0" bIns="0" numCol="2" spcCol="36000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an ICS’s results against the national average</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ea typeface="Roboto" panose="02000000000000000000" pitchFamily="2" charset="0"/>
              </a:rPr>
              <a:t>this allows benchmarking of the results to identify whether the ICS is performing well, poorly, or in line with the national picture. The ICS may wish to focus on areas where it compares less favourably.</a:t>
            </a: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Analysing trends in an ICS’s results over time: </a:t>
            </a:r>
            <a:r>
              <a:rPr lang="en-GB" sz="1400" kern="0">
                <a:solidFill>
                  <a:schemeClr val="tx1"/>
                </a:solidFill>
                <a:latin typeface="Arial MT Std Light" pitchFamily="34" charset="0"/>
                <a:ea typeface="Roboto" panose="02000000000000000000" pitchFamily="2" charset="0"/>
              </a:rPr>
              <a:t>this provides a sense of the direction of the ICS’s performance over time. NHS England teams may wish to focus on areas where an ICS has seen decline over time.</a:t>
            </a: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rgbClr val="63B579"/>
              </a:buClr>
              <a:buSzPct val="130000"/>
              <a:buFont typeface="Arial" pitchFamily="34" charset="0"/>
              <a:buChar char="•"/>
            </a:pPr>
            <a:endParaRPr lang="en-GB" sz="1400" kern="0">
              <a:solidFill>
                <a:schemeClr val="tx1"/>
              </a:solidFill>
              <a:latin typeface="Arial MT Std Light" pitchFamily="34" charset="0"/>
              <a:ea typeface="Roboto" panose="02000000000000000000" pitchFamily="2" charset="0"/>
            </a:endParaRPr>
          </a:p>
          <a:p>
            <a:pPr marL="180975" lvl="1" indent="-180975">
              <a:spcBef>
                <a:spcPts val="1000"/>
              </a:spcBef>
              <a:spcAft>
                <a:spcPts val="1000"/>
              </a:spcAft>
              <a:buClr>
                <a:schemeClr val="tx2">
                  <a:lumMod val="75000"/>
                </a:schemeClr>
              </a:buClr>
              <a:buSzPct val="130000"/>
              <a:buFont typeface="Arial" pitchFamily="34" charset="0"/>
              <a:buChar char="•"/>
            </a:pPr>
            <a:r>
              <a:rPr lang="en-GB" sz="1400" b="1" kern="0">
                <a:solidFill>
                  <a:schemeClr val="tx2">
                    <a:lumMod val="75000"/>
                  </a:schemeClr>
                </a:solidFill>
                <a:latin typeface="Arial MT Std Light" pitchFamily="34" charset="0"/>
                <a:ea typeface="Roboto" panose="02000000000000000000" pitchFamily="2" charset="0"/>
              </a:rPr>
              <a:t>Comparison of PCN’s results within an ICS’s area:</a:t>
            </a:r>
            <a:r>
              <a:rPr lang="en-GB" sz="1400" kern="0">
                <a:solidFill>
                  <a:schemeClr val="tx2">
                    <a:lumMod val="75000"/>
                  </a:schemeClr>
                </a:solidFill>
                <a:latin typeface="Arial MT Std Light" pitchFamily="34" charset="0"/>
                <a:ea typeface="Roboto" panose="02000000000000000000" pitchFamily="2" charset="0"/>
              </a:rPr>
              <a:t> </a:t>
            </a:r>
            <a:r>
              <a:rPr lang="en-GB" sz="1400" kern="0">
                <a:solidFill>
                  <a:schemeClr val="tx1"/>
                </a:solidFill>
                <a:latin typeface="Arial MT Std Light" pitchFamily="34" charset="0"/>
              </a:rPr>
              <a:t>this can identify PCNs in an area that seem to be over-performing or under-performing compared with others. NHS England teams may wish to work with individual PCNs: those that are performing particularly well may be able to highlight best practice, while those performing less well may be able to improve their performance.</a:t>
            </a:r>
            <a:endParaRPr lang="en-GB" kern="0"/>
          </a:p>
          <a:p>
            <a:endParaRPr lang="en-GB" kern="0" dirty="0"/>
          </a:p>
        </p:txBody>
      </p:sp>
      <p:pic>
        <p:nvPicPr>
          <p:cNvPr id="11" name="Picture 10" descr="A picture containing calendar&#10;&#10;Description automatically generated">
            <a:extLst>
              <a:ext uri="{FF2B5EF4-FFF2-40B4-BE49-F238E27FC236}">
                <a16:creationId xmlns:a16="http://schemas.microsoft.com/office/drawing/2014/main" xmlns="" id="{5E4BAFDA-30A2-4BEE-88DB-4886E4710F5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130904" y="872690"/>
            <a:ext cx="1472542" cy="1406531"/>
          </a:xfrm>
          <a:prstGeom prst="rect">
            <a:avLst/>
          </a:prstGeom>
        </p:spPr>
      </p:pic>
      <p:pic>
        <p:nvPicPr>
          <p:cNvPr id="12" name="Picture 11" descr="Chart&#10;&#10;Description automatically generated">
            <a:extLst>
              <a:ext uri="{FF2B5EF4-FFF2-40B4-BE49-F238E27FC236}">
                <a16:creationId xmlns:a16="http://schemas.microsoft.com/office/drawing/2014/main" xmlns="" id="{67A0C37B-7EC2-49B3-A481-9C990D617EE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87630" y="2438053"/>
            <a:ext cx="1759089" cy="1377115"/>
          </a:xfrm>
          <a:prstGeom prst="rect">
            <a:avLst/>
          </a:prstGeom>
        </p:spPr>
      </p:pic>
      <p:pic>
        <p:nvPicPr>
          <p:cNvPr id="15" name="Picture 14" descr="Chart&#10;&#10;Description automatically generated">
            <a:extLst>
              <a:ext uri="{FF2B5EF4-FFF2-40B4-BE49-F238E27FC236}">
                <a16:creationId xmlns:a16="http://schemas.microsoft.com/office/drawing/2014/main" xmlns="" id="{B3B9A138-B7D0-42B8-B20E-24B53D536A31}"/>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130904" y="3952570"/>
            <a:ext cx="1526408" cy="2351078"/>
          </a:xfrm>
          <a:prstGeom prst="rect">
            <a:avLst/>
          </a:prstGeom>
        </p:spPr>
      </p:pic>
    </p:spTree>
    <p:extLst>
      <p:ext uri="{BB962C8B-B14F-4D97-AF65-F5344CB8AC3E}">
        <p14:creationId xmlns:p14="http://schemas.microsoft.com/office/powerpoint/2010/main" val="411062422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53A9265-DD7C-42FC-BA8C-1E5AA3CA7C6A}"/>
              </a:ext>
            </a:extLst>
          </p:cNvPr>
          <p:cNvSpPr/>
          <p:nvPr/>
        </p:nvSpPr>
        <p:spPr bwMode="auto">
          <a:xfrm>
            <a:off x="7606410" y="820615"/>
            <a:ext cx="2304256" cy="5530373"/>
          </a:xfrm>
          <a:prstGeom prst="rect">
            <a:avLst/>
          </a:prstGeom>
          <a:solidFill>
            <a:srgbClr val="EAEAE9"/>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Interpreting the results</a:t>
            </a:r>
          </a:p>
        </p:txBody>
      </p:sp>
      <p:sp>
        <p:nvSpPr>
          <p:cNvPr id="8" name="TextBox 7"/>
          <p:cNvSpPr txBox="1"/>
          <p:nvPr/>
        </p:nvSpPr>
        <p:spPr>
          <a:xfrm>
            <a:off x="7758210" y="1058786"/>
            <a:ext cx="1609249" cy="738664"/>
          </a:xfrm>
          <a:prstGeom prst="rect">
            <a:avLst/>
          </a:prstGeom>
          <a:noFill/>
        </p:spPr>
        <p:txBody>
          <a:bodyPr wrap="square" lIns="0" tIns="0" rIns="0" bIns="0" rtlCol="0">
            <a:spAutoFit/>
          </a:bodyPr>
          <a:lstStyle/>
          <a:p>
            <a:pPr algn="l"/>
            <a:r>
              <a:rPr lang="en-GB" sz="4800" b="1" dirty="0">
                <a:solidFill>
                  <a:schemeClr val="tx2">
                    <a:lumMod val="75000"/>
                  </a:schemeClr>
                </a:solidFill>
                <a:latin typeface="ITCAvantGardeStd-Md" panose="020B0602020202020204" pitchFamily="34" charset="0"/>
              </a:rPr>
              <a:t>*</a:t>
            </a:r>
            <a:endParaRPr lang="en-GB" sz="2400" dirty="0">
              <a:solidFill>
                <a:schemeClr val="tx2">
                  <a:lumMod val="75000"/>
                </a:schemeClr>
              </a:solidFill>
              <a:latin typeface="ITCAvantGardeStd-Md" panose="020B0602020202020204" pitchFamily="34" charset="0"/>
            </a:endParaRPr>
          </a:p>
        </p:txBody>
      </p:sp>
      <p:sp>
        <p:nvSpPr>
          <p:cNvPr id="9" name="TextBox 8"/>
          <p:cNvSpPr txBox="1"/>
          <p:nvPr/>
        </p:nvSpPr>
        <p:spPr>
          <a:xfrm>
            <a:off x="8130053" y="1143378"/>
            <a:ext cx="1656963" cy="430887"/>
          </a:xfrm>
          <a:prstGeom prst="rect">
            <a:avLst/>
          </a:prstGeom>
          <a:noFill/>
        </p:spPr>
        <p:txBody>
          <a:bodyPr wrap="square" lIns="0" tIns="0" rIns="0" bIns="0" rtlCol="0">
            <a:spAutoFit/>
          </a:bodyPr>
          <a:lstStyle/>
          <a:p>
            <a:pPr algn="l"/>
            <a:r>
              <a:rPr lang="en-GB" sz="1400" b="1" dirty="0">
                <a:latin typeface="ITCAvantGardeStd-Md" panose="020B0602020202020204" pitchFamily="34" charset="0"/>
              </a:rPr>
              <a:t>More than 0% but less than 0.5%</a:t>
            </a:r>
          </a:p>
        </p:txBody>
      </p:sp>
      <p:sp>
        <p:nvSpPr>
          <p:cNvPr id="11" name="TextBox 10"/>
          <p:cNvSpPr txBox="1"/>
          <p:nvPr/>
        </p:nvSpPr>
        <p:spPr>
          <a:xfrm>
            <a:off x="7838310" y="4152015"/>
            <a:ext cx="1609249" cy="307777"/>
          </a:xfrm>
          <a:prstGeom prst="rect">
            <a:avLst/>
          </a:prstGeom>
          <a:noFill/>
        </p:spPr>
        <p:txBody>
          <a:bodyPr wrap="square" lIns="0" tIns="0" rIns="0" bIns="0" rtlCol="0">
            <a:spAutoFit/>
          </a:bodyPr>
          <a:lstStyle/>
          <a:p>
            <a:pPr algn="l"/>
            <a:r>
              <a:rPr lang="en-GB" sz="2000" b="1" dirty="0">
                <a:solidFill>
                  <a:schemeClr val="tx2">
                    <a:lumMod val="75000"/>
                  </a:schemeClr>
                </a:solidFill>
                <a:latin typeface="ITCAvantGardeStd-Md" panose="020B0602020202020204" pitchFamily="34" charset="0"/>
              </a:rPr>
              <a:t>100%</a:t>
            </a:r>
            <a:endParaRPr lang="en-GB" sz="2000" dirty="0">
              <a:solidFill>
                <a:schemeClr val="tx2">
                  <a:lumMod val="75000"/>
                </a:schemeClr>
              </a:solidFill>
              <a:latin typeface="ITCAvantGardeStd-Md" panose="020B0602020202020204" pitchFamily="34" charset="0"/>
            </a:endParaRPr>
          </a:p>
        </p:txBody>
      </p:sp>
      <p:sp>
        <p:nvSpPr>
          <p:cNvPr id="12" name="TextBox 11"/>
          <p:cNvSpPr txBox="1"/>
          <p:nvPr/>
        </p:nvSpPr>
        <p:spPr>
          <a:xfrm>
            <a:off x="7862072" y="4494963"/>
            <a:ext cx="1944216" cy="1523494"/>
          </a:xfrm>
          <a:prstGeom prst="rect">
            <a:avLst/>
          </a:prstGeom>
          <a:noFill/>
        </p:spPr>
        <p:txBody>
          <a:bodyPr wrap="square" lIns="0" tIns="0" rIns="0" bIns="0" rtlCol="0">
            <a:spAutoFit/>
          </a:bodyPr>
          <a:lstStyle/>
          <a:p>
            <a:pPr algn="l"/>
            <a:r>
              <a:rPr lang="en-GB" sz="1100" dirty="0">
                <a:latin typeface="Arial MT Std Light" pitchFamily="34" charset="0"/>
              </a:rPr>
              <a:t>Where results do not sum to 100%, or where individual responses (e.g. fairly good; very good) do not sum to combined responses </a:t>
            </a:r>
            <a:br>
              <a:rPr lang="en-GB" sz="1100" dirty="0">
                <a:latin typeface="Arial MT Std Light" pitchFamily="34" charset="0"/>
              </a:rPr>
            </a:br>
            <a:r>
              <a:rPr lang="en-GB" sz="1100" dirty="0">
                <a:latin typeface="Arial MT Std Light" pitchFamily="34" charset="0"/>
              </a:rPr>
              <a:t>(e.g. very/fairly good) this is due to </a:t>
            </a:r>
            <a:r>
              <a:rPr lang="en-GB" sz="1100" b="1" dirty="0">
                <a:latin typeface="Arial MT Std Light" pitchFamily="34" charset="0"/>
              </a:rPr>
              <a:t>rounding, or cases where multiple responses are allowed</a:t>
            </a:r>
            <a:r>
              <a:rPr lang="en-GB" sz="1100" dirty="0">
                <a:latin typeface="Arial MT Std Light" pitchFamily="34" charset="0"/>
              </a:rPr>
              <a:t>.</a:t>
            </a:r>
            <a:endParaRPr lang="en-GB" sz="1600" b="1" dirty="0"/>
          </a:p>
        </p:txBody>
      </p:sp>
      <p:sp>
        <p:nvSpPr>
          <p:cNvPr id="10" name="TextBox 9"/>
          <p:cNvSpPr txBox="1"/>
          <p:nvPr/>
        </p:nvSpPr>
        <p:spPr>
          <a:xfrm>
            <a:off x="7838310" y="1939296"/>
            <a:ext cx="1885254" cy="430887"/>
          </a:xfrm>
          <a:prstGeom prst="rect">
            <a:avLst/>
          </a:prstGeom>
          <a:noFill/>
        </p:spPr>
        <p:txBody>
          <a:bodyPr wrap="square" lIns="0" tIns="0" rIns="0" bIns="0" rtlCol="0">
            <a:spAutoFit/>
          </a:bodyPr>
          <a:lstStyle/>
          <a:p>
            <a:pPr algn="l"/>
            <a:r>
              <a:rPr lang="en-GB" sz="1400" b="1" dirty="0">
                <a:solidFill>
                  <a:schemeClr val="tx2">
                    <a:lumMod val="75000"/>
                  </a:schemeClr>
                </a:solidFill>
                <a:latin typeface="ITCAvantGardeStd-Md" panose="020B0602020202020204" pitchFamily="34" charset="0"/>
              </a:rPr>
              <a:t>When fewer than 10 patients respond</a:t>
            </a:r>
            <a:endParaRPr lang="en-GB" sz="1400" dirty="0">
              <a:solidFill>
                <a:schemeClr val="tx2">
                  <a:lumMod val="75000"/>
                </a:schemeClr>
              </a:solidFill>
              <a:latin typeface="ITCAvantGardeStd-Md" panose="020B0602020202020204" pitchFamily="34" charset="0"/>
            </a:endParaRPr>
          </a:p>
        </p:txBody>
      </p:sp>
      <p:sp>
        <p:nvSpPr>
          <p:cNvPr id="13" name="TextBox 12"/>
          <p:cNvSpPr txBox="1"/>
          <p:nvPr/>
        </p:nvSpPr>
        <p:spPr>
          <a:xfrm>
            <a:off x="7842800" y="2514105"/>
            <a:ext cx="1944216" cy="1354217"/>
          </a:xfrm>
          <a:prstGeom prst="rect">
            <a:avLst/>
          </a:prstGeom>
          <a:noFill/>
        </p:spPr>
        <p:txBody>
          <a:bodyPr wrap="square" lIns="0" tIns="0" rIns="0" bIns="0" rtlCol="0">
            <a:spAutoFit/>
          </a:bodyPr>
          <a:lstStyle/>
          <a:p>
            <a:pPr algn="l"/>
            <a:r>
              <a:rPr lang="en-GB" sz="1100" dirty="0">
                <a:latin typeface="Arial MT Std Light" panose="020B0302020202020204" pitchFamily="34" charset="0"/>
              </a:rPr>
              <a:t>In cases where fewer than 10 patients have answered a question, the </a:t>
            </a:r>
            <a:r>
              <a:rPr lang="en-GB" sz="1100" b="1" dirty="0">
                <a:latin typeface="Arial MT Std Light" panose="020B0302020202020204" pitchFamily="34" charset="0"/>
              </a:rPr>
              <a:t>data have been suppressed </a:t>
            </a:r>
            <a:r>
              <a:rPr lang="en-GB" sz="1100" dirty="0">
                <a:latin typeface="Arial MT Std Light" panose="020B0302020202020204" pitchFamily="34" charset="0"/>
              </a:rPr>
              <a:t>and results will not appear within the charts. This is to prevent individuals and their responses being identifiable in the data.</a:t>
            </a:r>
            <a:endParaRPr lang="en-GB" sz="1600" b="1" dirty="0">
              <a:latin typeface="Arial MT Std Light" panose="020B0302020202020204" pitchFamily="34" charset="0"/>
            </a:endParaRPr>
          </a:p>
        </p:txBody>
      </p:sp>
      <p:sp>
        <p:nvSpPr>
          <p:cNvPr id="14" name="Content Placeholder 2">
            <a:extLst>
              <a:ext uri="{FF2B5EF4-FFF2-40B4-BE49-F238E27FC236}">
                <a16:creationId xmlns:a16="http://schemas.microsoft.com/office/drawing/2014/main" xmlns="" id="{9D7B5F90-3E35-454F-8320-28E84A04F304}"/>
              </a:ext>
            </a:extLst>
          </p:cNvPr>
          <p:cNvSpPr txBox="1">
            <a:spLocks/>
          </p:cNvSpPr>
          <p:nvPr/>
        </p:nvSpPr>
        <p:spPr>
          <a:xfrm>
            <a:off x="200472" y="1052736"/>
            <a:ext cx="7272155" cy="5076825"/>
          </a:xfrm>
          <a:prstGeom prst="rect">
            <a:avLst/>
          </a:prstGeom>
        </p:spPr>
        <p:txBody>
          <a:bodyPr vert="horz" lIns="0" tIns="0" rIns="0" bIns="0" rtlCol="0">
            <a:noAutofit/>
          </a:bodyPr>
          <a:lstStyle>
            <a:lvl1pPr marL="180975" indent="-180975"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ea typeface="+mn-ea"/>
                <a:cs typeface="+mn-cs"/>
              </a:defRPr>
            </a:lvl1pPr>
            <a:lvl2pPr marL="452438" indent="-185738" algn="l" rtl="0" eaLnBrk="1" fontAlgn="base" hangingPunct="1">
              <a:spcBef>
                <a:spcPts val="600"/>
              </a:spcBef>
              <a:spcAft>
                <a:spcPct val="0"/>
              </a:spcAft>
              <a:buClr>
                <a:schemeClr val="tx1"/>
              </a:buClr>
              <a:buFont typeface="Arial" pitchFamily="34" charset="0"/>
              <a:buChar char="-"/>
              <a:defRPr sz="1800" baseline="0">
                <a:solidFill>
                  <a:srgbClr val="424242"/>
                </a:solidFill>
                <a:latin typeface="+mn-lt"/>
              </a:defRPr>
            </a:lvl2pPr>
            <a:lvl3pPr marL="801688" indent="-228600" algn="l" rtl="0" eaLnBrk="1" fontAlgn="base" hangingPunct="1">
              <a:spcBef>
                <a:spcPts val="600"/>
              </a:spcBef>
              <a:spcAft>
                <a:spcPct val="0"/>
              </a:spcAft>
              <a:buClr>
                <a:schemeClr val="tx1"/>
              </a:buClr>
              <a:buFont typeface="Arial" pitchFamily="34" charset="0"/>
              <a:buChar char="•"/>
              <a:defRPr sz="1600" baseline="0">
                <a:solidFill>
                  <a:srgbClr val="424242"/>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rPr>
              <a:t>Th</a:t>
            </a:r>
            <a:r>
              <a:rPr lang="en-GB" sz="1400" kern="0" dirty="0">
                <a:solidFill>
                  <a:schemeClr val="tx1"/>
                </a:solidFill>
                <a:latin typeface="Arial MT Std Light" pitchFamily="34" charset="0"/>
                <a:ea typeface="Roboto" panose="02000000000000000000" pitchFamily="2" charset="0"/>
              </a:rPr>
              <a:t>e</a:t>
            </a:r>
            <a:r>
              <a:rPr lang="en-GB" sz="1400" kern="0" dirty="0">
                <a:solidFill>
                  <a:schemeClr val="tx1"/>
                </a:solidFill>
                <a:latin typeface="Arial MT Std Light" pitchFamily="34" charset="0"/>
              </a:rPr>
              <a:t> number of participants answering (the base size) is stated for each question. The total number of responses is shown at the bottom of each chart. </a:t>
            </a:r>
          </a:p>
          <a:p>
            <a:pPr>
              <a:spcBef>
                <a:spcPts val="0"/>
              </a:spcBef>
              <a:spcAft>
                <a:spcPts val="2400"/>
              </a:spcAft>
              <a:buClr>
                <a:schemeClr val="tx2">
                  <a:lumMod val="75000"/>
                </a:schemeClr>
              </a:buClr>
              <a:buSzPct val="130000"/>
            </a:pPr>
            <a:r>
              <a:rPr lang="en-GB" sz="1400" b="1" kern="0" dirty="0">
                <a:solidFill>
                  <a:schemeClr val="tx2">
                    <a:lumMod val="75000"/>
                  </a:schemeClr>
                </a:solidFill>
                <a:latin typeface="Arial MT Std Light" pitchFamily="34" charset="0"/>
              </a:rPr>
              <a:t>All comparisons are indicative only – differences may not be statistically significant</a:t>
            </a:r>
            <a:r>
              <a:rPr lang="en-GB" sz="1400" kern="0" dirty="0">
                <a:solidFill>
                  <a:schemeClr val="tx1"/>
                </a:solidFill>
                <a:latin typeface="Arial MT Std Light" pitchFamily="34" charset="0"/>
                <a:ea typeface="Roboto" panose="02000000000000000000" pitchFamily="2" charset="0"/>
              </a:rPr>
              <a:t>.</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guidance on statistical reliability, or for details of where you can get more information about the survey, please refer to the end of this slide pack.</a:t>
            </a: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Maps: ICS level results are also displayed on maps, with results split across 5 bands (or ‘quintiles’) in order to have a fairly even distribution at the national level of ICS’s across each band.</a:t>
            </a:r>
          </a:p>
          <a:p>
            <a:pPr>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Trends:</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Latest: refers to the July 2021 publication (fieldwork January to March 2021) </a:t>
            </a:r>
          </a:p>
          <a:p>
            <a:pPr lvl="1">
              <a:spcBef>
                <a:spcPts val="0"/>
              </a:spcBef>
              <a:spcAft>
                <a:spcPts val="6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2020: refers to the July 2020 publication (fieldwork January to March 2020) </a:t>
            </a:r>
          </a:p>
          <a:p>
            <a:pPr marL="266700" lvl="1" indent="0">
              <a:spcBef>
                <a:spcPts val="0"/>
              </a:spcBef>
              <a:spcAft>
                <a:spcPts val="600"/>
              </a:spcAft>
              <a:buClr>
                <a:schemeClr val="accent6">
                  <a:lumMod val="75000"/>
                </a:schemeClr>
              </a:buClr>
              <a:buSzPct val="130000"/>
              <a:buFont typeface="Arial" pitchFamily="34" charset="0"/>
              <a:buNone/>
            </a:pP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chemeClr val="tx2">
                  <a:lumMod val="75000"/>
                </a:schemeClr>
              </a:buClr>
              <a:buSzPct val="130000"/>
            </a:pPr>
            <a:r>
              <a:rPr lang="en-GB" sz="1400" kern="0" dirty="0">
                <a:solidFill>
                  <a:schemeClr val="tx1"/>
                </a:solidFill>
                <a:latin typeface="Arial MT Std Light" pitchFamily="34" charset="0"/>
                <a:ea typeface="Roboto" panose="02000000000000000000" pitchFamily="2" charset="0"/>
              </a:rPr>
              <a:t>For further information on using the data please refer to the end of this slide pack.</a:t>
            </a:r>
            <a:r>
              <a:rPr lang="en-GB" sz="1400" kern="0" dirty="0">
                <a:solidFill>
                  <a:schemeClr val="tx1"/>
                </a:solidFill>
                <a:latin typeface="Arial MT Std Light" pitchFamily="34" charset="0"/>
                <a:ea typeface="Roboto" panose="02000000000000000000" pitchFamily="2" charset="0"/>
                <a:hlinkClick r:id="" action="ppaction://noaction"/>
              </a:rPr>
              <a:t> </a:t>
            </a:r>
            <a:endParaRPr lang="en-GB" sz="1400" kern="0" dirty="0">
              <a:solidFill>
                <a:schemeClr val="tx1"/>
              </a:solidFill>
              <a:latin typeface="Arial MT Std Light" pitchFamily="34" charset="0"/>
              <a:ea typeface="Roboto" panose="02000000000000000000" pitchFamily="2" charset="0"/>
            </a:endParaRPr>
          </a:p>
          <a:p>
            <a:pPr>
              <a:spcBef>
                <a:spcPts val="0"/>
              </a:spcBef>
              <a:spcAft>
                <a:spcPts val="2400"/>
              </a:spcAft>
              <a:buClr>
                <a:srgbClr val="82D198">
                  <a:lumMod val="75000"/>
                </a:srgbClr>
              </a:buClr>
              <a:buSzPct val="130000"/>
            </a:pPr>
            <a:endParaRPr lang="en-GB" sz="1400" kern="0" dirty="0">
              <a:solidFill>
                <a:srgbClr val="292926"/>
              </a:solidFill>
              <a:latin typeface="Arial" panose="020B0604020202020204" pitchFamily="34" charset="0"/>
              <a:ea typeface="Roboto" panose="02000000000000000000" pitchFamily="2" charset="0"/>
            </a:endParaRPr>
          </a:p>
          <a:p>
            <a:pPr>
              <a:spcBef>
                <a:spcPts val="0"/>
              </a:spcBef>
              <a:spcAft>
                <a:spcPts val="1200"/>
              </a:spcAft>
              <a:buClr>
                <a:srgbClr val="82D198">
                  <a:lumMod val="75000"/>
                </a:srgbClr>
              </a:buClr>
              <a:buSzPct val="130000"/>
            </a:pPr>
            <a:endParaRPr lang="en-GB" sz="1400" kern="0" dirty="0">
              <a:latin typeface="Arial MT Std Light" pitchFamily="34" charset="0"/>
            </a:endParaRPr>
          </a:p>
          <a:p>
            <a:endParaRPr lang="en-GB" kern="0" dirty="0"/>
          </a:p>
        </p:txBody>
      </p:sp>
    </p:spTree>
    <p:extLst>
      <p:ext uri="{BB962C8B-B14F-4D97-AF65-F5344CB8AC3E}">
        <p14:creationId xmlns:p14="http://schemas.microsoft.com/office/powerpoint/2010/main" val="10926630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Overall experience of GP practice</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20787598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681f523f09089ca6"/>
          <p:cNvGraphicFramePr>
            <a:graphicFrameLocks noGrp="1"/>
          </p:cNvGraphicFramePr>
          <p:nvPr>
            <p:extLst>
              <p:ext uri="{D42A27DB-BD31-4B8C-83A1-F6EECF244321}">
                <p14:modId xmlns:p14="http://schemas.microsoft.com/office/powerpoint/2010/main" val="1865779770"/>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83%</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15c662e72ca2923a"/>
          <p:cNvGraphicFramePr>
            <a:graphicFrameLocks noGrp="1"/>
          </p:cNvGraphicFramePr>
          <p:nvPr>
            <p:extLst>
              <p:ext uri="{D42A27DB-BD31-4B8C-83A1-F6EECF244321}">
                <p14:modId xmlns:p14="http://schemas.microsoft.com/office/powerpoint/2010/main" val="1142222285"/>
              </p:ext>
            </p:extLst>
          </p:nvPr>
        </p:nvGraphicFramePr>
        <p:xfrm>
          <a:off x="654754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GP practice</a:t>
            </a:r>
          </a:p>
        </p:txBody>
      </p:sp>
      <p:graphicFrame>
        <p:nvGraphicFramePr>
          <p:cNvPr id="22" name="D_6b2514286b0ab6c6"/>
          <p:cNvGraphicFramePr>
            <a:graphicFrameLocks/>
          </p:cNvGraphicFramePr>
          <p:nvPr>
            <p:extLst>
              <p:ext uri="{D42A27DB-BD31-4B8C-83A1-F6EECF244321}">
                <p14:modId xmlns:p14="http://schemas.microsoft.com/office/powerpoint/2010/main" val="44928291"/>
              </p:ext>
            </p:extLst>
          </p:nvPr>
        </p:nvGraphicFramePr>
        <p:xfrm>
          <a:off x="-15552" y="1556791"/>
          <a:ext cx="4135277" cy="3540675"/>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46" name="TextBox 45"/>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3" name="D_cd0690ef7efd1736"/>
          <p:cNvGraphicFramePr>
            <a:graphicFrameLocks noGrp="1"/>
          </p:cNvGraphicFramePr>
          <p:nvPr>
            <p:extLst>
              <p:ext uri="{D42A27DB-BD31-4B8C-83A1-F6EECF244321}">
                <p14:modId xmlns:p14="http://schemas.microsoft.com/office/powerpoint/2010/main" val="669804735"/>
              </p:ext>
            </p:extLst>
          </p:nvPr>
        </p:nvGraphicFramePr>
        <p:xfrm>
          <a:off x="7987704" y="30513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51" name="TextBox 50"/>
          <p:cNvSpPr txBox="1"/>
          <p:nvPr/>
        </p:nvSpPr>
        <p:spPr>
          <a:xfrm>
            <a:off x="8306556" y="3789040"/>
            <a:ext cx="1368152" cy="184666"/>
          </a:xfrm>
          <a:prstGeom prst="rect">
            <a:avLst/>
          </a:prstGeom>
          <a:noFill/>
          <a:effectLst/>
        </p:spPr>
        <p:txBody>
          <a:bodyPr wrap="square" lIns="0" tIns="0" rIns="0" bIns="0" rtlCol="0" anchor="ctr">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55412169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 name="D_a79f73d86d32245a" hidden="1"/>
          <p:cNvGraphicFramePr/>
          <p:nvPr>
            <p:extLst>
              <p:ext uri="{D42A27DB-BD31-4B8C-83A1-F6EECF244321}">
                <p14:modId xmlns:p14="http://schemas.microsoft.com/office/powerpoint/2010/main" val="1666968311"/>
              </p:ext>
            </p:extLst>
          </p:nvPr>
        </p:nvGraphicFramePr>
        <p:xfrm>
          <a:off x="-2107870" y="4582974"/>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34" name="TextBox 33"/>
          <p:cNvSpPr txBox="1"/>
          <p:nvPr/>
        </p:nvSpPr>
        <p:spPr>
          <a:xfrm>
            <a:off x="7848872"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154837ab1dd2a547_CalcTable"/>
          <p:cNvGraphicFramePr>
            <a:graphicFrameLocks noGrp="1"/>
          </p:cNvGraphicFramePr>
          <p:nvPr>
            <p:extLst>
              <p:ext uri="{D42A27DB-BD31-4B8C-83A1-F6EECF244321}">
                <p14:modId xmlns:p14="http://schemas.microsoft.com/office/powerpoint/2010/main" val="1773926860"/>
              </p:ext>
            </p:extLst>
          </p:nvPr>
        </p:nvGraphicFramePr>
        <p:xfrm>
          <a:off x="0" y="6046048"/>
          <a:ext cx="7113240" cy="3062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06216">
                <a:tc>
                  <a:txBody>
                    <a:bodyPr/>
                    <a:lstStyle/>
                    <a:p>
                      <a:pPr marL="0" indent="0">
                        <a:buNone/>
                      </a:pPr>
                      <a:r>
                        <a:rPr lang="en-GB" sz="800" b="0">
                          <a:solidFill>
                            <a:schemeClr val="bg1"/>
                          </a:solidFill>
                        </a:rPr>
                        <a:t>Base: All those completing a questionnaire: National (836,008); ICS 2021 (16,742); ICS 2020 (14,575); PCN bases range from 129 to 947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154837ab1dd2a547" hidden="1"/>
          <p:cNvGraphicFramePr/>
          <p:nvPr>
            <p:extLst>
              <p:ext uri="{D42A27DB-BD31-4B8C-83A1-F6EECF244321}">
                <p14:modId xmlns:p14="http://schemas.microsoft.com/office/powerpoint/2010/main" val="168864212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1" name="TextBox 40"/>
          <p:cNvSpPr txBox="1"/>
          <p:nvPr/>
        </p:nvSpPr>
        <p:spPr>
          <a:xfrm>
            <a:off x="960128" y="1625204"/>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9" name="TextBox 48"/>
          <p:cNvSpPr txBox="1"/>
          <p:nvPr/>
        </p:nvSpPr>
        <p:spPr>
          <a:xfrm>
            <a:off x="7113240" y="1629608"/>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graphicFrame>
        <p:nvGraphicFramePr>
          <p:cNvPr id="54" name="D_0698580ee9ec349a"/>
          <p:cNvGraphicFramePr>
            <a:graphicFrameLocks noGrp="1"/>
          </p:cNvGraphicFramePr>
          <p:nvPr>
            <p:extLst>
              <p:ext uri="{D42A27DB-BD31-4B8C-83A1-F6EECF244321}">
                <p14:modId xmlns:p14="http://schemas.microsoft.com/office/powerpoint/2010/main" val="1742555045"/>
              </p:ext>
            </p:extLst>
          </p:nvPr>
        </p:nvGraphicFramePr>
        <p:xfrm>
          <a:off x="6537176"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43972"/>
            <a:ext cx="1368152" cy="369332"/>
          </a:xfrm>
          <a:prstGeom prst="rect">
            <a:avLst/>
          </a:prstGeom>
          <a:noFill/>
          <a:effectLst/>
        </p:spPr>
        <p:txBody>
          <a:bodyPr wrap="square" lIns="0" tIns="0" rIns="0" bIns="0" rtlCol="0" anchor="ctr">
            <a:spAutoFit/>
          </a:bodyPr>
          <a:lstStyle/>
          <a:p>
            <a:pPr algn="ctr"/>
            <a:r>
              <a:rPr lang="en-GB" dirty="0"/>
              <a:t/>
            </a:r>
            <a:br>
              <a:rPr lang="en-GB" dirty="0"/>
            </a:br>
            <a:r>
              <a:rPr lang="en-GB" dirty="0"/>
              <a:t>Good</a:t>
            </a:r>
          </a:p>
        </p:txBody>
      </p:sp>
      <p:sp>
        <p:nvSpPr>
          <p:cNvPr id="60" name="TextBox 59"/>
          <p:cNvSpPr txBox="1"/>
          <p:nvPr/>
        </p:nvSpPr>
        <p:spPr>
          <a:xfrm>
            <a:off x="6866396" y="3789040"/>
            <a:ext cx="1368152" cy="184666"/>
          </a:xfrm>
          <a:prstGeom prst="rect">
            <a:avLst/>
          </a:prstGeom>
          <a:noFill/>
          <a:effectLst/>
        </p:spPr>
        <p:txBody>
          <a:bodyPr wrap="square" lIns="0" tIns="0" rIns="0" bIns="0" rtlCol="0" anchor="ctr">
            <a:spAutoFit/>
          </a:bodyPr>
          <a:lstStyle/>
          <a:p>
            <a:pPr algn="ctr"/>
            <a:r>
              <a:rPr lang="en-GB" dirty="0"/>
              <a:t>Poor</a:t>
            </a:r>
          </a:p>
        </p:txBody>
      </p:sp>
      <p:sp>
        <p:nvSpPr>
          <p:cNvPr id="61" name="TextBox 60"/>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457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4" name="TextBox 43">
            <a:extLst>
              <a:ext uri="{FF2B5EF4-FFF2-40B4-BE49-F238E27FC236}">
                <a16:creationId xmlns:a16="http://schemas.microsoft.com/office/drawing/2014/main" xmlns="" id="{D109C8F1-4E32-42A6-BB9F-A6272486FEFA}"/>
              </a:ext>
            </a:extLst>
          </p:cNvPr>
          <p:cNvSpPr txBox="1"/>
          <p:nvPr/>
        </p:nvSpPr>
        <p:spPr>
          <a:xfrm>
            <a:off x="3745548"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85413"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47" name="Rectangle 46">
            <a:extLst>
              <a:ext uri="{FF2B5EF4-FFF2-40B4-BE49-F238E27FC236}">
                <a16:creationId xmlns:a16="http://schemas.microsoft.com/office/drawing/2014/main" xmlns="" id="{23AAAE22-A5B7-4AD3-AE60-F1C4D24BB8A3}"/>
              </a:ext>
            </a:extLst>
          </p:cNvPr>
          <p:cNvSpPr/>
          <p:nvPr/>
        </p:nvSpPr>
        <p:spPr bwMode="auto">
          <a:xfrm>
            <a:off x="2936776" y="4480107"/>
            <a:ext cx="3991257"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A56037AD-2601-4896-AFA0-FCC7378EF591}"/>
              </a:ext>
            </a:extLst>
          </p:cNvPr>
          <p:cNvSpPr txBox="1"/>
          <p:nvPr/>
        </p:nvSpPr>
        <p:spPr>
          <a:xfrm>
            <a:off x="3236632" y="458787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64" name="D_30fff71945ce9440">
            <a:extLst>
              <a:ext uri="{FF2B5EF4-FFF2-40B4-BE49-F238E27FC236}">
                <a16:creationId xmlns:a16="http://schemas.microsoft.com/office/drawing/2014/main" xmlns="" id="{98DE1657-A3B7-4CA4-99DE-F737602D0E9E}"/>
              </a:ext>
            </a:extLst>
          </p:cNvPr>
          <p:cNvGraphicFramePr/>
          <p:nvPr>
            <p:extLst>
              <p:ext uri="{D42A27DB-BD31-4B8C-83A1-F6EECF244321}">
                <p14:modId xmlns:p14="http://schemas.microsoft.com/office/powerpoint/2010/main" val="2562884703"/>
              </p:ext>
            </p:extLst>
          </p:nvPr>
        </p:nvGraphicFramePr>
        <p:xfrm>
          <a:off x="3798716" y="4836974"/>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65" name="D_30fff71945ce9440">
            <a:extLst>
              <a:ext uri="{FF2B5EF4-FFF2-40B4-BE49-F238E27FC236}">
                <a16:creationId xmlns:a16="http://schemas.microsoft.com/office/drawing/2014/main" xmlns="" id="{9B06D634-E849-4F22-86DF-6BEE723696F3}"/>
              </a:ext>
            </a:extLst>
          </p:cNvPr>
          <p:cNvGraphicFramePr/>
          <p:nvPr>
            <p:extLst>
              <p:ext uri="{D42A27DB-BD31-4B8C-83A1-F6EECF244321}">
                <p14:modId xmlns:p14="http://schemas.microsoft.com/office/powerpoint/2010/main" val="1107895044"/>
              </p:ext>
            </p:extLst>
          </p:nvPr>
        </p:nvGraphicFramePr>
        <p:xfrm>
          <a:off x="5019280" y="4796090"/>
          <a:ext cx="1080000" cy="120396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68" name="D_a79f73d86d32245a_CalcTable">
            <a:extLst>
              <a:ext uri="{FF2B5EF4-FFF2-40B4-BE49-F238E27FC236}">
                <a16:creationId xmlns:a16="http://schemas.microsoft.com/office/drawing/2014/main" xmlns="" id="{E2905421-7BC4-4A47-BA1A-E8201FBB11AC}"/>
              </a:ext>
            </a:extLst>
          </p:cNvPr>
          <p:cNvGraphicFramePr>
            <a:graphicFrameLocks noGrp="1"/>
          </p:cNvGraphicFramePr>
          <p:nvPr>
            <p:extLst>
              <p:ext uri="{D42A27DB-BD31-4B8C-83A1-F6EECF244321}">
                <p14:modId xmlns:p14="http://schemas.microsoft.com/office/powerpoint/2010/main" val="1639410975"/>
              </p:ext>
            </p:extLst>
          </p:nvPr>
        </p:nvGraphicFramePr>
        <p:xfrm>
          <a:off x="4007227" y="5146589"/>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 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6" name="D_3b251f3c426c31a3_CalcTable"/>
          <p:cNvGraphicFramePr>
            <a:graphicFrameLocks noGrp="1"/>
          </p:cNvGraphicFramePr>
          <p:nvPr>
            <p:extLst>
              <p:ext uri="{D42A27DB-BD31-4B8C-83A1-F6EECF244321}">
                <p14:modId xmlns:p14="http://schemas.microsoft.com/office/powerpoint/2010/main" val="344184620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2" name="D_3b251f3c426c31a3" hidden="1"/>
          <p:cNvGraphicFramePr/>
          <p:nvPr>
            <p:extLst>
              <p:ext uri="{D42A27DB-BD31-4B8C-83A1-F6EECF244321}">
                <p14:modId xmlns:p14="http://schemas.microsoft.com/office/powerpoint/2010/main" val="183916923"/>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c832827f732c8775">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431619906"/>
              </p:ext>
            </p:extLst>
          </p:nvPr>
        </p:nvGraphicFramePr>
        <p:xfrm>
          <a:off x="3510249" y="2045892"/>
          <a:ext cx="3019152" cy="1987475"/>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452647741"/>
      </p:ext>
    </p:extLst>
  </p:cSld>
  <p:clrMapOvr>
    <a:masterClrMapping/>
  </p:clrMapOvr>
  <mc:AlternateContent xmlns:mc="http://schemas.openxmlformats.org/markup-compatibility/2006" xmlns:p14="http://schemas.microsoft.com/office/powerpoint/2010/main">
    <mc:Choice Requires="p14">
      <p:transition p14:dur="10"/>
    </mc:Choice>
    <mc:Fallback xmlns="" xmlns:a16="http://schemas.microsoft.com/office/drawing/2014/main" xmlns:c="http://schemas.openxmlformats.org/drawingml/2006/cha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1"/>
          <p:cNvSpPr txBox="1">
            <a:spLocks/>
          </p:cNvSpPr>
          <p:nvPr/>
        </p:nvSpPr>
        <p:spPr>
          <a:xfrm>
            <a:off x="5601072" y="3375835"/>
            <a:ext cx="3456384" cy="1947217"/>
          </a:xfrm>
          <a:prstGeom prst="rect">
            <a:avLst/>
          </a:prstGeom>
        </p:spPr>
        <p:txBody>
          <a:bodyPr anchor="b"/>
          <a:lstStyle>
            <a:lvl1pPr marL="180975" indent="-180975" algn="l" rtl="0" eaLnBrk="1" fontAlgn="base" hangingPunct="1">
              <a:spcBef>
                <a:spcPts val="1200"/>
              </a:spcBef>
              <a:spcAft>
                <a:spcPct val="0"/>
              </a:spcAft>
              <a:buFont typeface="Arial" pitchFamily="34" charset="0"/>
              <a:buChar char="•"/>
              <a:defRPr sz="1800" baseline="0">
                <a:solidFill>
                  <a:schemeClr val="tx1"/>
                </a:solidFill>
                <a:latin typeface="+mn-lt"/>
                <a:ea typeface="+mn-ea"/>
                <a:cs typeface="+mn-cs"/>
              </a:defRPr>
            </a:lvl1pPr>
            <a:lvl2pPr marL="358775" indent="-184150" algn="l" rtl="0" eaLnBrk="1" fontAlgn="base" hangingPunct="1">
              <a:spcBef>
                <a:spcPts val="1200"/>
              </a:spcBef>
              <a:spcAft>
                <a:spcPct val="0"/>
              </a:spcAft>
              <a:buFont typeface="Arial" pitchFamily="34" charset="0"/>
              <a:buChar char="−"/>
              <a:defRPr sz="1800">
                <a:solidFill>
                  <a:schemeClr val="tx1"/>
                </a:solidFill>
                <a:latin typeface="+mn-lt"/>
              </a:defRPr>
            </a:lvl2pPr>
            <a:lvl3pPr marL="720000" indent="-228600" algn="l" rtl="0" eaLnBrk="1" fontAlgn="base" hangingPunct="1">
              <a:spcBef>
                <a:spcPts val="1200"/>
              </a:spcBef>
              <a:spcAft>
                <a:spcPct val="0"/>
              </a:spcAft>
              <a:buFont typeface="Arial" pitchFamily="34" charset="0"/>
              <a:buChar char="−"/>
              <a:defRPr sz="1600">
                <a:solidFill>
                  <a:schemeClr val="tx1"/>
                </a:solidFill>
                <a:latin typeface="+mn-lt"/>
              </a:defRPr>
            </a:lvl3pPr>
            <a:lvl4pPr marL="1077913" indent="-273050" algn="l" rtl="0" eaLnBrk="1" fontAlgn="base" hangingPunct="1">
              <a:spcBef>
                <a:spcPts val="1200"/>
              </a:spcBef>
              <a:spcAft>
                <a:spcPct val="0"/>
              </a:spcAft>
              <a:buFont typeface="Arial" pitchFamily="34" charset="0"/>
              <a:buChar char="−"/>
              <a:defRPr sz="1600" baseline="0">
                <a:solidFill>
                  <a:schemeClr val="tx1"/>
                </a:solidFill>
                <a:latin typeface="+mn-lt"/>
              </a:defRPr>
            </a:lvl4pPr>
            <a:lvl5pPr marL="1436688" indent="-271463" algn="l" rtl="0" eaLnBrk="1" fontAlgn="base" hangingPunct="1">
              <a:spcBef>
                <a:spcPts val="1200"/>
              </a:spcBef>
              <a:spcAft>
                <a:spcPct val="0"/>
              </a:spcAft>
              <a:buFont typeface="Arial" pitchFamily="34" charset="0"/>
              <a:buChar char="−"/>
              <a:defRPr sz="1600" baseline="0">
                <a:solidFill>
                  <a:schemeClr val="tx1"/>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lgn="ctr">
              <a:spcBef>
                <a:spcPts val="0"/>
              </a:spcBef>
              <a:buNone/>
            </a:pPr>
            <a:r>
              <a:rPr lang="en-GB" sz="2000" kern="0" dirty="0"/>
              <a:t>Results range from </a:t>
            </a:r>
            <a:br>
              <a:rPr lang="en-GB" sz="2000" kern="0" dirty="0"/>
            </a:br>
            <a:r>
              <a:rPr lang="en-GB" sz="3600" b="1" kern="0" dirty="0">
                <a:solidFill>
                  <a:schemeClr val="accent6">
                    <a:lumMod val="75000"/>
                  </a:schemeClr>
                </a:solidFill>
              </a:rPr>
              <a:t>         </a:t>
            </a:r>
            <a:r>
              <a:rPr lang="en-GB" kern="0" dirty="0"/>
              <a:t> </a:t>
            </a:r>
            <a:br>
              <a:rPr lang="en-GB" kern="0" dirty="0"/>
            </a:br>
            <a:r>
              <a:rPr lang="en-GB" sz="2000" kern="0" dirty="0"/>
              <a:t>to </a:t>
            </a:r>
            <a:br>
              <a:rPr lang="en-GB" sz="2000" kern="0" dirty="0"/>
            </a:br>
            <a:r>
              <a:rPr lang="en-GB" sz="3600" b="1" kern="0" dirty="0">
                <a:solidFill>
                  <a:schemeClr val="tx2">
                    <a:lumMod val="75000"/>
                  </a:schemeClr>
                </a:solidFill>
              </a:rPr>
              <a:t>   </a:t>
            </a:r>
            <a:r>
              <a:rPr lang="en-GB" sz="3600" b="1" kern="0" dirty="0">
                <a:solidFill>
                  <a:schemeClr val="accent6">
                    <a:lumMod val="75000"/>
                  </a:schemeClr>
                </a:solidFill>
              </a:rPr>
              <a:t>      </a:t>
            </a:r>
            <a:r>
              <a:rPr lang="en-GB" sz="2000" kern="0" dirty="0"/>
              <a:t> </a:t>
            </a:r>
          </a:p>
        </p:txBody>
      </p:sp>
      <p:sp>
        <p:nvSpPr>
          <p:cNvPr id="3" name="Title 2"/>
          <p:cNvSpPr>
            <a:spLocks noGrp="1"/>
          </p:cNvSpPr>
          <p:nvPr>
            <p:ph type="title"/>
          </p:nvPr>
        </p:nvSpPr>
        <p:spPr>
          <a:xfrm>
            <a:off x="272481" y="0"/>
            <a:ext cx="8568952" cy="764704"/>
          </a:xfrm>
        </p:spPr>
        <p:txBody>
          <a:bodyPr/>
          <a:lstStyle/>
          <a:p>
            <a:r>
              <a:rPr lang="en-GB" dirty="0"/>
              <a:t>Overall experience: how the ICS’s results compare to other ICS’s within the region</a:t>
            </a:r>
            <a:endParaRPr lang="en-GB" dirty="0">
              <a:solidFill>
                <a:srgbClr val="FF0000"/>
              </a:solidFill>
            </a:endParaRPr>
          </a:p>
        </p:txBody>
      </p:sp>
      <p:sp>
        <p:nvSpPr>
          <p:cNvPr id="15" name="Text Placeholder 5" hidden="1"/>
          <p:cNvSpPr txBox="1">
            <a:spLocks/>
          </p:cNvSpPr>
          <p:nvPr/>
        </p:nvSpPr>
        <p:spPr>
          <a:xfrm>
            <a:off x="247208" y="6128391"/>
            <a:ext cx="9458320"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dirty="0">
                <a:solidFill>
                  <a:schemeClr val="bg1"/>
                </a:solidFill>
              </a:rPr>
              <a:t>Base: All those completing a questionnaire : CCC bases range from </a:t>
            </a:r>
            <a:r>
              <a:rPr lang="en-GB" sz="800" kern="0" dirty="0">
                <a:solidFill>
                  <a:schemeClr val="accent5">
                    <a:lumMod val="60000"/>
                    <a:lumOff val="40000"/>
                  </a:schemeClr>
                </a:solidFill>
              </a:rPr>
              <a:t>[insert  smallest CCG base] </a:t>
            </a:r>
            <a:r>
              <a:rPr lang="en-GB" sz="800" kern="0" dirty="0">
                <a:solidFill>
                  <a:schemeClr val="bg1"/>
                </a:solidFill>
              </a:rPr>
              <a:t> to </a:t>
            </a:r>
            <a:r>
              <a:rPr lang="en-GB" sz="800" kern="0" dirty="0">
                <a:solidFill>
                  <a:schemeClr val="accent5">
                    <a:lumMod val="60000"/>
                    <a:lumOff val="40000"/>
                  </a:schemeClr>
                </a:solidFill>
              </a:rPr>
              <a:t>[insert  largest CCG base] 	</a:t>
            </a:r>
            <a:r>
              <a:rPr lang="en-GB" sz="800" dirty="0">
                <a:solidFill>
                  <a:schemeClr val="bg1"/>
                </a:solidFill>
              </a:rPr>
              <a:t> 	</a:t>
            </a:r>
            <a:endParaRPr lang="en-GB" sz="800" kern="0" dirty="0">
              <a:solidFill>
                <a:schemeClr val="bg1"/>
              </a:solidFill>
            </a:endParaRPr>
          </a:p>
        </p:txBody>
      </p:sp>
      <p:sp>
        <p:nvSpPr>
          <p:cNvPr id="11" name="Rectangle 10"/>
          <p:cNvSpPr/>
          <p:nvPr/>
        </p:nvSpPr>
        <p:spPr>
          <a:xfrm>
            <a:off x="4736977" y="5767372"/>
            <a:ext cx="5544615"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9d6e55b527878086_CalcTable"/>
          <p:cNvGraphicFramePr>
            <a:graphicFrameLocks noGrp="1"/>
          </p:cNvGraphicFramePr>
          <p:nvPr>
            <p:extLst>
              <p:ext uri="{D42A27DB-BD31-4B8C-83A1-F6EECF244321}">
                <p14:modId xmlns:p14="http://schemas.microsoft.com/office/powerpoint/2010/main" val="3494925655"/>
              </p:ext>
            </p:extLst>
          </p:nvPr>
        </p:nvGraphicFramePr>
        <p:xfrm>
          <a:off x="6606839" y="3789040"/>
          <a:ext cx="2808314" cy="1584176"/>
        </p:xfrm>
        <a:graphic>
          <a:graphicData uri="http://schemas.openxmlformats.org/drawingml/2006/table">
            <a:tbl>
              <a:tblPr firstRow="1" bandRow="1">
                <a:tableStyleId>{5C22544A-7EE6-4342-B048-85BDC9FD1C3A}</a:tableStyleId>
              </a:tblPr>
              <a:tblGrid>
                <a:gridCol w="1440162">
                  <a:extLst>
                    <a:ext uri="{9D8B030D-6E8A-4147-A177-3AD203B41FA5}">
                      <a16:colId xmlns:a16="http://schemas.microsoft.com/office/drawing/2014/main" xmlns="" val="20000"/>
                    </a:ext>
                  </a:extLst>
                </a:gridCol>
                <a:gridCol w="1368152">
                  <a:extLst>
                    <a:ext uri="{9D8B030D-6E8A-4147-A177-3AD203B41FA5}">
                      <a16:colId xmlns:a16="http://schemas.microsoft.com/office/drawing/2014/main" xmlns="" val="20001"/>
                    </a:ext>
                  </a:extLst>
                </a:gridCol>
              </a:tblGrid>
              <a:tr h="792088">
                <a:tc>
                  <a:txBody>
                    <a:bodyPr/>
                    <a:lstStyle/>
                    <a:p>
                      <a:pPr algn="ctr"/>
                      <a:r>
                        <a:rPr lang="en-GB" sz="3600">
                          <a:solidFill>
                            <a:schemeClr val="tx2">
                              <a:lumMod val="75000"/>
                            </a:schemeClr>
                          </a:solidFill>
                        </a:rPr>
                        <a:t>84%</a:t>
                      </a:r>
                      <a:endParaRPr lang="en-GB" sz="3600"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792088">
                <a:tc>
                  <a:txBody>
                    <a:bodyPr/>
                    <a:lstStyle/>
                    <a:p>
                      <a:pPr algn="ctr"/>
                      <a:r>
                        <a:rPr lang="en-GB" sz="3600" b="1">
                          <a:solidFill>
                            <a:schemeClr val="tx2">
                              <a:lumMod val="75000"/>
                            </a:schemeClr>
                          </a:solidFill>
                        </a:rPr>
                        <a:t>88%</a:t>
                      </a:r>
                      <a:endParaRPr lang="en-GB" sz="3600" b="1" dirty="0">
                        <a:solidFill>
                          <a:schemeClr val="tx2">
                            <a:lumMod val="75000"/>
                          </a:schemeClr>
                        </a:solidFill>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GB" b="0" kern="0" dirty="0">
                        <a:solidFill>
                          <a:srgbClr val="000000"/>
                        </a:solidFill>
                      </a:endParaRPr>
                    </a:p>
                  </a:txBody>
                  <a:tcPr marT="108000" marB="0"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16" name="Table 15" hidden="1"/>
          <p:cNvGraphicFramePr>
            <a:graphicFrameLocks noGrp="1"/>
          </p:cNvGraphicFramePr>
          <p:nvPr/>
        </p:nvGraphicFramePr>
        <p:xfrm>
          <a:off x="5961112" y="4293096"/>
          <a:ext cx="1278622" cy="792088"/>
        </p:xfrm>
        <a:graphic>
          <a:graphicData uri="http://schemas.openxmlformats.org/drawingml/2006/table">
            <a:tbl>
              <a:tblPr firstRow="1" bandRow="1">
                <a:tableStyleId>{5C22544A-7EE6-4342-B048-85BDC9FD1C3A}</a:tableStyleId>
              </a:tblPr>
              <a:tblGrid>
                <a:gridCol w="1278622">
                  <a:extLst>
                    <a:ext uri="{9D8B030D-6E8A-4147-A177-3AD203B41FA5}">
                      <a16:colId xmlns:a16="http://schemas.microsoft.com/office/drawing/2014/main" xmlns="" val="20000"/>
                    </a:ext>
                  </a:extLst>
                </a:gridCol>
              </a:tblGrid>
              <a:tr h="792088">
                <a:tc>
                  <a:txBody>
                    <a:bodyPr/>
                    <a:lstStyle/>
                    <a:p>
                      <a:pPr algn="ctr"/>
                      <a:r>
                        <a:rPr lang="en-GB" sz="3600" dirty="0">
                          <a:solidFill>
                            <a:schemeClr val="accent6"/>
                          </a:solidFill>
                        </a:rPr>
                        <a:t>90%</a:t>
                      </a: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0" name="Rectangle 9"/>
          <p:cNvSpPr/>
          <p:nvPr/>
        </p:nvSpPr>
        <p:spPr>
          <a:xfrm>
            <a:off x="272480" y="1441477"/>
            <a:ext cx="2866490" cy="276999"/>
          </a:xfrm>
          <a:prstGeom prst="rect">
            <a:avLst/>
          </a:prstGeom>
        </p:spPr>
        <p:txBody>
          <a:bodyPr wrap="none">
            <a:spAutoFit/>
          </a:bodyPr>
          <a:lstStyle/>
          <a:p>
            <a:pPr algn="l"/>
            <a:r>
              <a:rPr lang="en-GB" b="1" i="1" dirty="0">
                <a:solidFill>
                  <a:schemeClr val="tx1">
                    <a:lumMod val="75000"/>
                    <a:lumOff val="25000"/>
                  </a:schemeClr>
                </a:solidFill>
              </a:rPr>
              <a:t>Percentage of patients saying ‘good’</a:t>
            </a:r>
            <a:endParaRPr lang="en-GB" sz="2800" b="1" i="1" dirty="0">
              <a:solidFill>
                <a:schemeClr val="tx1">
                  <a:lumMod val="75000"/>
                  <a:lumOff val="25000"/>
                </a:schemeClr>
              </a:solidFill>
            </a:endParaRPr>
          </a:p>
        </p:txBody>
      </p:sp>
      <p:graphicFrame>
        <p:nvGraphicFramePr>
          <p:cNvPr id="4" name="D_9d6e55b527878086" hidden="1"/>
          <p:cNvGraphicFramePr/>
          <p:nvPr>
            <p:extLst>
              <p:ext uri="{D42A27DB-BD31-4B8C-83A1-F6EECF244321}">
                <p14:modId xmlns:p14="http://schemas.microsoft.com/office/powerpoint/2010/main" val="2421156836"/>
              </p:ext>
            </p:extLst>
          </p:nvPr>
        </p:nvGraphicFramePr>
        <p:xfrm>
          <a:off x="10063223" y="4104942"/>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D_94de764705f6bbab_CalcTable"/>
          <p:cNvGraphicFramePr>
            <a:graphicFrameLocks noGrp="1"/>
          </p:cNvGraphicFramePr>
          <p:nvPr>
            <p:extLst>
              <p:ext uri="{D42A27DB-BD31-4B8C-83A1-F6EECF244321}">
                <p14:modId xmlns:p14="http://schemas.microsoft.com/office/powerpoint/2010/main" val="123753441"/>
              </p:ext>
            </p:extLst>
          </p:nvPr>
        </p:nvGraphicFramePr>
        <p:xfrm>
          <a:off x="0" y="6082496"/>
          <a:ext cx="7113240" cy="25450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4509">
                <a:tc>
                  <a:txBody>
                    <a:bodyPr/>
                    <a:lstStyle/>
                    <a:p>
                      <a:r>
                        <a:rPr lang="en-GB" sz="800" b="0"/>
                        <a:t>Base: All those completing a questionnaire: ICS bases range from 7,702 to 16,742</a:t>
                      </a:r>
                      <a:endParaRPr lang="en-GB" sz="800" b="0" dirty="0"/>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6" name="D_94de764705f6bbab" hidden="1"/>
          <p:cNvGraphicFramePr/>
          <p:nvPr>
            <p:extLst>
              <p:ext uri="{D42A27DB-BD31-4B8C-83A1-F6EECF244321}">
                <p14:modId xmlns:p14="http://schemas.microsoft.com/office/powerpoint/2010/main" val="2891156680"/>
              </p:ext>
            </p:extLst>
          </p:nvPr>
        </p:nvGraphicFramePr>
        <p:xfrm>
          <a:off x="-2142997" y="5955750"/>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7" name="TextBox 16"/>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
        <p:nvSpPr>
          <p:cNvPr id="19" name="Rectangle 18">
            <a:extLst>
              <a:ext uri="{FF2B5EF4-FFF2-40B4-BE49-F238E27FC236}">
                <a16:creationId xmlns:a16="http://schemas.microsoft.com/office/drawing/2014/main" xmlns="" id="{EF594185-AD31-453F-82DF-16A6CA542D58}"/>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sp>
        <p:nvSpPr>
          <p:cNvPr id="20" name="Rectangle 19">
            <a:extLst>
              <a:ext uri="{FF2B5EF4-FFF2-40B4-BE49-F238E27FC236}">
                <a16:creationId xmlns:a16="http://schemas.microsoft.com/office/drawing/2014/main" xmlns="" id="{02E661C0-19FB-4C3E-A7C1-D35934A13393}"/>
              </a:ext>
            </a:extLst>
          </p:cNvPr>
          <p:cNvSpPr/>
          <p:nvPr/>
        </p:nvSpPr>
        <p:spPr>
          <a:xfrm>
            <a:off x="4736977" y="5563620"/>
            <a:ext cx="5544615" cy="253916"/>
          </a:xfrm>
          <a:prstGeom prst="rect">
            <a:avLst/>
          </a:prstGeom>
        </p:spPr>
        <p:txBody>
          <a:bodyPr wrap="square">
            <a:spAutoFit/>
          </a:bodyPr>
          <a:lstStyle/>
          <a:p>
            <a:pPr algn="l"/>
            <a:r>
              <a:rPr lang="en-GB" sz="1050" b="1" dirty="0">
                <a:latin typeface="Arial MT Std Light" pitchFamily="34" charset="0"/>
              </a:rPr>
              <a:t>The ICS represented by this pack is highlighted in red</a:t>
            </a:r>
            <a:endParaRPr lang="en-GB" sz="1050" dirty="0"/>
          </a:p>
        </p:txBody>
      </p:sp>
      <p:pic>
        <p:nvPicPr>
          <p:cNvPr id="21" name="D_c7c02567d1f617a6" descr="I:\DATA\Dispatch\GPPS\Maps for slide packs\Area Team\AT_Q44.JPG.png">
            <a:extLst>
              <a:ext uri="{FF2B5EF4-FFF2-40B4-BE49-F238E27FC236}">
                <a16:creationId xmlns:a16="http://schemas.microsoft.com/office/drawing/2014/main" xmlns="" id="{207F16D6-7676-44DB-AF04-5009C55DA7E8}"/>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56024" y="1718476"/>
            <a:ext cx="4380953" cy="4285715"/>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21">
            <a:extLst>
              <a:ext uri="{FF2B5EF4-FFF2-40B4-BE49-F238E27FC236}">
                <a16:creationId xmlns:a16="http://schemas.microsoft.com/office/drawing/2014/main" xmlns="" id="{08A5622F-C2B2-4F49-8507-6FDA15A0210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4809785" y="1635934"/>
            <a:ext cx="3167551" cy="1796595"/>
          </a:xfrm>
          <a:prstGeom prst="rect">
            <a:avLst/>
          </a:prstGeom>
        </p:spPr>
      </p:pic>
    </p:spTree>
    <p:extLst>
      <p:ext uri="{BB962C8B-B14F-4D97-AF65-F5344CB8AC3E}">
        <p14:creationId xmlns:p14="http://schemas.microsoft.com/office/powerpoint/2010/main" val="93956358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xmlns:a14="http://schemas.microsoft.com/office/drawing/2010/main">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46062" y="6134151"/>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dirty="0">
                <a:solidFill>
                  <a:schemeClr val="bg1"/>
                </a:solidFill>
              </a:rPr>
              <a:t> 	</a:t>
            </a:r>
          </a:p>
        </p:txBody>
      </p:sp>
      <p:sp>
        <p:nvSpPr>
          <p:cNvPr id="23" name="Rectangle 22"/>
          <p:cNvSpPr/>
          <p:nvPr/>
        </p:nvSpPr>
        <p:spPr>
          <a:xfrm>
            <a:off x="56456" y="1433527"/>
            <a:ext cx="252505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‘good’</a:t>
            </a:r>
            <a:endParaRPr lang="en-GB" sz="2000" b="1" i="1" dirty="0">
              <a:solidFill>
                <a:schemeClr val="tx1">
                  <a:lumMod val="75000"/>
                  <a:lumOff val="25000"/>
                </a:schemeClr>
              </a:solidFill>
            </a:endParaRPr>
          </a:p>
        </p:txBody>
      </p:sp>
      <p:grpSp>
        <p:nvGrpSpPr>
          <p:cNvPr id="24" name="Group 23"/>
          <p:cNvGrpSpPr/>
          <p:nvPr/>
        </p:nvGrpSpPr>
        <p:grpSpPr>
          <a:xfrm>
            <a:off x="6880448" y="1504884"/>
            <a:ext cx="2969096" cy="138500"/>
            <a:chOff x="4380332" y="1526076"/>
            <a:chExt cx="2969096" cy="138500"/>
          </a:xfrm>
        </p:grpSpPr>
        <p:sp>
          <p:nvSpPr>
            <p:cNvPr id="26" name="TextBox 7"/>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7" name="TextBox 8"/>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6" name="Oval 15"/>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40" name="TextBox 13"/>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1" name="Oval 20"/>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graphicFrame>
        <p:nvGraphicFramePr>
          <p:cNvPr id="7" name="D_19d1988da70378af_CalcTable"/>
          <p:cNvGraphicFramePr>
            <a:graphicFrameLocks noGrp="1"/>
          </p:cNvGraphicFramePr>
          <p:nvPr>
            <p:extLst>
              <p:ext uri="{D42A27DB-BD31-4B8C-83A1-F6EECF244321}">
                <p14:modId xmlns:p14="http://schemas.microsoft.com/office/powerpoint/2010/main" val="810042592"/>
              </p:ext>
            </p:extLst>
          </p:nvPr>
        </p:nvGraphicFramePr>
        <p:xfrm>
          <a:off x="0" y="6071312"/>
          <a:ext cx="7113240" cy="28237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2378">
                <a:tc>
                  <a:txBody>
                    <a:bodyPr/>
                    <a:lstStyle/>
                    <a:p>
                      <a:pPr marL="0" indent="0">
                        <a:buNone/>
                      </a:pPr>
                      <a:r>
                        <a:rPr lang="en-GB" sz="800" b="0">
                          <a:solidFill>
                            <a:schemeClr val="bg1"/>
                          </a:solidFill>
                        </a:rPr>
                        <a:t>Base: All those completing a questionnaire: National (836,008); ICS 2021 (16,742); PCN bases range from 129 to 947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 name="D_19d1988da70378af" hidden="1"/>
          <p:cNvGraphicFramePr/>
          <p:nvPr>
            <p:extLst>
              <p:ext uri="{D42A27DB-BD31-4B8C-83A1-F6EECF244321}">
                <p14:modId xmlns:p14="http://schemas.microsoft.com/office/powerpoint/2010/main" val="266640718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2" name="Rectangle 21">
            <a:extLst>
              <a:ext uri="{FF2B5EF4-FFF2-40B4-BE49-F238E27FC236}">
                <a16:creationId xmlns:a16="http://schemas.microsoft.com/office/drawing/2014/main" xmlns="" id="{3DE32D0A-4AB6-4206-9187-0479216E2B3F}"/>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Q30. Overall, how would you describe your experience of your GP practice?</a:t>
            </a:r>
          </a:p>
        </p:txBody>
      </p:sp>
      <p:graphicFrame>
        <p:nvGraphicFramePr>
          <p:cNvPr id="25" name="D_859be3f9a31b7d00">
            <a:extLst>
              <a:ext uri="{FF2B5EF4-FFF2-40B4-BE49-F238E27FC236}">
                <a16:creationId xmlns:a16="http://schemas.microsoft.com/office/drawing/2014/main" xmlns="" id="{DC651961-5C24-4AE4-AA42-2D588596E634}"/>
              </a:ext>
            </a:extLst>
          </p:cNvPr>
          <p:cNvGraphicFramePr/>
          <p:nvPr>
            <p:extLst>
              <p:ext uri="{D42A27DB-BD31-4B8C-83A1-F6EECF244321}">
                <p14:modId xmlns:p14="http://schemas.microsoft.com/office/powerpoint/2010/main" val="3420422291"/>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4"/>
          </a:graphicData>
        </a:graphic>
      </p:graphicFrame>
      <p:sp>
        <p:nvSpPr>
          <p:cNvPr id="17" name="Rectangle 16">
            <a:extLst>
              <a:ext uri="{FF2B5EF4-FFF2-40B4-BE49-F238E27FC236}">
                <a16:creationId xmlns:a16="http://schemas.microsoft.com/office/drawing/2014/main" xmlns="" id="{78DB594A-EE76-4B93-AB5B-F8DDA983EE0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cxnSp>
        <p:nvCxnSpPr>
          <p:cNvPr id="18" name="Straight Connector 17">
            <a:extLst>
              <a:ext uri="{FF2B5EF4-FFF2-40B4-BE49-F238E27FC236}">
                <a16:creationId xmlns:a16="http://schemas.microsoft.com/office/drawing/2014/main" xmlns="" id="{C63B7774-644E-4078-A565-CDF3BEFEBD55}"/>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8" name="TextBox 27">
            <a:extLst>
              <a:ext uri="{FF2B5EF4-FFF2-40B4-BE49-F238E27FC236}">
                <a16:creationId xmlns:a16="http://schemas.microsoft.com/office/drawing/2014/main" xmlns="" id="{0A547552-06E3-4E60-A8DD-A89B3CE75B11}"/>
              </a:ext>
            </a:extLst>
          </p:cNvPr>
          <p:cNvSpPr txBox="1"/>
          <p:nvPr/>
        </p:nvSpPr>
        <p:spPr>
          <a:xfrm>
            <a:off x="7851103" y="6128391"/>
            <a:ext cx="1926433" cy="123111"/>
          </a:xfrm>
          <a:prstGeom prst="rect">
            <a:avLst/>
          </a:prstGeom>
          <a:noFill/>
        </p:spPr>
        <p:txBody>
          <a:bodyPr wrap="square" lIns="0" tIns="0" rIns="0" bIns="0" rtlCol="0">
            <a:spAutoFit/>
          </a:bodyPr>
          <a:lstStyle/>
          <a:p>
            <a:pPr lvl="0" algn="l"/>
            <a:r>
              <a:rPr lang="en-GB" sz="800" dirty="0">
                <a:solidFill>
                  <a:srgbClr val="FFFFFF"/>
                </a:solidFill>
              </a:rPr>
              <a:t>%Good = %Very good + %Fairly good</a:t>
            </a:r>
            <a:endParaRPr lang="en-GB" sz="800" kern="0" dirty="0">
              <a:solidFill>
                <a:srgbClr val="FFFFFF"/>
              </a:solidFill>
            </a:endParaRPr>
          </a:p>
        </p:txBody>
      </p:sp>
    </p:spTree>
    <p:extLst>
      <p:ext uri="{BB962C8B-B14F-4D97-AF65-F5344CB8AC3E}">
        <p14:creationId xmlns:p14="http://schemas.microsoft.com/office/powerpoint/2010/main" val="119801803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Local GP services </a:t>
            </a:r>
          </a:p>
        </p:txBody>
      </p:sp>
    </p:spTree>
    <p:extLst>
      <p:ext uri="{BB962C8B-B14F-4D97-AF65-F5344CB8AC3E}">
        <p14:creationId xmlns:p14="http://schemas.microsoft.com/office/powerpoint/2010/main" val="290105813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cdf9adae7d5734f3">
            <a:extLst>
              <a:ext uri="{FF2B5EF4-FFF2-40B4-BE49-F238E27FC236}">
                <a16:creationId xmlns:a16="http://schemas.microsoft.com/office/drawing/2014/main" xmlns="" id="{599833D2-440C-4649-812A-32054B29F118}"/>
              </a:ext>
            </a:extLst>
          </p:cNvPr>
          <p:cNvGraphicFramePr>
            <a:graphicFrameLocks/>
          </p:cNvGraphicFramePr>
          <p:nvPr>
            <p:extLst>
              <p:ext uri="{D42A27DB-BD31-4B8C-83A1-F6EECF244321}">
                <p14:modId xmlns:p14="http://schemas.microsoft.com/office/powerpoint/2010/main" val="1618325514"/>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e4f35258c9db5b73"/>
          <p:cNvGraphicFramePr>
            <a:graphicFrameLocks noGrp="1"/>
          </p:cNvGraphicFramePr>
          <p:nvPr>
            <p:extLst>
              <p:ext uri="{D42A27DB-BD31-4B8C-83A1-F6EECF244321}">
                <p14:modId xmlns:p14="http://schemas.microsoft.com/office/powerpoint/2010/main" val="3876711419"/>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402ad5931b5eceaa"/>
          <p:cNvGraphicFramePr>
            <a:graphicFrameLocks noGrp="1"/>
          </p:cNvGraphicFramePr>
          <p:nvPr>
            <p:extLst>
              <p:ext uri="{D42A27DB-BD31-4B8C-83A1-F6EECF244321}">
                <p14:modId xmlns:p14="http://schemas.microsoft.com/office/powerpoint/2010/main" val="4271916506"/>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064523" cy="764704"/>
          </a:xfrm>
        </p:spPr>
        <p:txBody>
          <a:bodyPr/>
          <a:lstStyle/>
          <a:p>
            <a:r>
              <a:rPr lang="en-GB" dirty="0"/>
              <a:t>Ease of getting through to GP practice on the phone</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graphicFrame>
        <p:nvGraphicFramePr>
          <p:cNvPr id="53" name="D_aebe916e0a5d98f3"/>
          <p:cNvGraphicFramePr>
            <a:graphicFrameLocks noGrp="1"/>
          </p:cNvGraphicFramePr>
          <p:nvPr>
            <p:extLst>
              <p:ext uri="{D42A27DB-BD31-4B8C-83A1-F6EECF244321}">
                <p14:modId xmlns:p14="http://schemas.microsoft.com/office/powerpoint/2010/main" val="1825865407"/>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32%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820398"/>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10568540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7fa361abf645be66_CalcTable"/>
          <p:cNvGraphicFramePr>
            <a:graphicFrameLocks noGrp="1"/>
          </p:cNvGraphicFramePr>
          <p:nvPr>
            <p:extLst>
              <p:ext uri="{D42A27DB-BD31-4B8C-83A1-F6EECF244321}">
                <p14:modId xmlns:p14="http://schemas.microsoft.com/office/powerpoint/2010/main" val="286130652"/>
              </p:ext>
            </p:extLst>
          </p:nvPr>
        </p:nvGraphicFramePr>
        <p:xfrm>
          <a:off x="45996" y="6021288"/>
          <a:ext cx="7067243" cy="300968"/>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300968">
                <a:tc>
                  <a:txBody>
                    <a:bodyPr/>
                    <a:lstStyle/>
                    <a:p>
                      <a:pPr marL="0" indent="0">
                        <a:buNone/>
                      </a:pPr>
                      <a:r>
                        <a:rPr lang="en-GB" sz="800" b="0">
                          <a:solidFill>
                            <a:schemeClr val="bg1"/>
                          </a:solidFill>
                        </a:rPr>
                        <a:t>Base: All those completing a questionnaire excluding 'Haven't tried': National (809,235); ICS 2021 (16,102); ICS 2020 (14,266); PCN bases range from 124 to 905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7fa361abf645be66" hidden="1"/>
          <p:cNvGraphicFramePr/>
          <p:nvPr>
            <p:extLst>
              <p:ext uri="{D42A27DB-BD31-4B8C-83A1-F6EECF244321}">
                <p14:modId xmlns:p14="http://schemas.microsoft.com/office/powerpoint/2010/main" val="4270244295"/>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4" name="D_ca8404d1125565fa"/>
          <p:cNvGraphicFramePr>
            <a:graphicFrameLocks noGrp="1"/>
          </p:cNvGraphicFramePr>
          <p:nvPr>
            <p:extLst>
              <p:ext uri="{D42A27DB-BD31-4B8C-83A1-F6EECF244321}">
                <p14:modId xmlns:p14="http://schemas.microsoft.com/office/powerpoint/2010/main" val="449891765"/>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99628"/>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820398"/>
            <a:ext cx="1368152" cy="184666"/>
          </a:xfrm>
          <a:prstGeom prst="rect">
            <a:avLst/>
          </a:prstGeom>
          <a:noFill/>
          <a:effectLst/>
        </p:spPr>
        <p:txBody>
          <a:bodyPr wrap="square" lIns="0" tIns="0" rIns="0" bIns="0" rtlCol="0">
            <a:spAutoFit/>
          </a:bodyPr>
          <a:lstStyle/>
          <a:p>
            <a:pPr algn="ctr"/>
            <a:r>
              <a:rPr lang="en-GB" dirty="0"/>
              <a:t>Not easy</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3" name="TextBox 62">
            <a:extLst>
              <a:ext uri="{FF2B5EF4-FFF2-40B4-BE49-F238E27FC236}">
                <a16:creationId xmlns:a16="http://schemas.microsoft.com/office/drawing/2014/main" xmlns="" id="{4E6522F2-7AAD-4A14-82FB-7D66CD68887A}"/>
              </a:ext>
            </a:extLst>
          </p:cNvPr>
          <p:cNvSpPr txBox="1"/>
          <p:nvPr/>
        </p:nvSpPr>
        <p:spPr>
          <a:xfrm>
            <a:off x="7617296" y="6086849"/>
            <a:ext cx="2242708"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AF3EFE23-832E-4F15-90A1-321ADC9F1D66}"/>
              </a:ext>
            </a:extLst>
          </p:cNvPr>
          <p:cNvSpPr/>
          <p:nvPr/>
        </p:nvSpPr>
        <p:spPr bwMode="auto">
          <a:xfrm>
            <a:off x="2936782" y="4437112"/>
            <a:ext cx="3960434"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BEE658C7-5608-49DB-98B1-24CAE07F156B}"/>
              </a:ext>
            </a:extLst>
          </p:cNvPr>
          <p:cNvSpPr txBox="1"/>
          <p:nvPr/>
        </p:nvSpPr>
        <p:spPr>
          <a:xfrm>
            <a:off x="3219098" y="4525737"/>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f77c31487262a3d">
            <a:extLst>
              <a:ext uri="{FF2B5EF4-FFF2-40B4-BE49-F238E27FC236}">
                <a16:creationId xmlns:a16="http://schemas.microsoft.com/office/drawing/2014/main" xmlns="" id="{2800418A-413C-4A60-8AB1-03CD22BB6126}"/>
              </a:ext>
            </a:extLst>
          </p:cNvPr>
          <p:cNvGraphicFramePr/>
          <p:nvPr>
            <p:extLst>
              <p:ext uri="{D42A27DB-BD31-4B8C-83A1-F6EECF244321}">
                <p14:modId xmlns:p14="http://schemas.microsoft.com/office/powerpoint/2010/main" val="240703152"/>
              </p:ext>
            </p:extLst>
          </p:nvPr>
        </p:nvGraphicFramePr>
        <p:xfrm>
          <a:off x="3781182" y="4846281"/>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8" name="D_2d25be5c4e7b80a4">
            <a:extLst>
              <a:ext uri="{FF2B5EF4-FFF2-40B4-BE49-F238E27FC236}">
                <a16:creationId xmlns:a16="http://schemas.microsoft.com/office/drawing/2014/main" xmlns="" id="{E6760CFE-E84B-4C6C-9087-F5FDBF8833D8}"/>
              </a:ext>
            </a:extLst>
          </p:cNvPr>
          <p:cNvGraphicFramePr/>
          <p:nvPr>
            <p:extLst>
              <p:ext uri="{D42A27DB-BD31-4B8C-83A1-F6EECF244321}">
                <p14:modId xmlns:p14="http://schemas.microsoft.com/office/powerpoint/2010/main" val="40445193"/>
              </p:ext>
            </p:extLst>
          </p:nvPr>
        </p:nvGraphicFramePr>
        <p:xfrm>
          <a:off x="4984478" y="4846281"/>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71" name="D_0ead3e59b607fb92_CalcTable">
            <a:extLst>
              <a:ext uri="{FF2B5EF4-FFF2-40B4-BE49-F238E27FC236}">
                <a16:creationId xmlns:a16="http://schemas.microsoft.com/office/drawing/2014/main" xmlns="" id="{D132B779-CF8C-4D17-B024-524B9B9FCBD0}"/>
              </a:ext>
            </a:extLst>
          </p:cNvPr>
          <p:cNvGraphicFramePr>
            <a:graphicFrameLocks noGrp="1"/>
          </p:cNvGraphicFramePr>
          <p:nvPr>
            <p:extLst>
              <p:ext uri="{D42A27DB-BD31-4B8C-83A1-F6EECF244321}">
                <p14:modId xmlns:p14="http://schemas.microsoft.com/office/powerpoint/2010/main" val="426405557"/>
              </p:ext>
            </p:extLst>
          </p:nvPr>
        </p:nvGraphicFramePr>
        <p:xfrm>
          <a:off x="3990718" y="511660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30%</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94%</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0ead3e59b607fb92" hidden="1"/>
          <p:cNvGraphicFramePr/>
          <p:nvPr>
            <p:extLst>
              <p:ext uri="{D42A27DB-BD31-4B8C-83A1-F6EECF244321}">
                <p14:modId xmlns:p14="http://schemas.microsoft.com/office/powerpoint/2010/main" val="2247405194"/>
              </p:ext>
            </p:extLst>
          </p:nvPr>
        </p:nvGraphicFramePr>
        <p:xfrm>
          <a:off x="-2138558" y="5172433"/>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7" name="TextBox 46">
            <a:extLst>
              <a:ext uri="{FF2B5EF4-FFF2-40B4-BE49-F238E27FC236}">
                <a16:creationId xmlns:a16="http://schemas.microsoft.com/office/drawing/2014/main" xmlns="" id="{CDE608F9-2026-463D-B56D-402EC144F1A5}"/>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8" name="TextBox 47">
            <a:extLst>
              <a:ext uri="{FF2B5EF4-FFF2-40B4-BE49-F238E27FC236}">
                <a16:creationId xmlns:a16="http://schemas.microsoft.com/office/drawing/2014/main" xmlns="" id="{0A681AC3-7577-4C55-8F39-AD7505FA60E1}"/>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5" name="TextBox 54">
            <a:extLst>
              <a:ext uri="{FF2B5EF4-FFF2-40B4-BE49-F238E27FC236}">
                <a16:creationId xmlns:a16="http://schemas.microsoft.com/office/drawing/2014/main" xmlns="" id="{F5EA8C89-532E-446B-A15E-56023E966B36}"/>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56" name="TextBox 55">
            <a:extLst>
              <a:ext uri="{FF2B5EF4-FFF2-40B4-BE49-F238E27FC236}">
                <a16:creationId xmlns:a16="http://schemas.microsoft.com/office/drawing/2014/main" xmlns="" id="{1D343FCB-7B54-4E21-BC99-F937139EC9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0D47C67F-3A16-4D30-BAA4-222E486CF375}"/>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27263549"/>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153520416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3e6535e4e553ea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2472212486"/>
              </p:ext>
            </p:extLst>
          </p:nvPr>
        </p:nvGraphicFramePr>
        <p:xfrm>
          <a:off x="3543163" y="2148569"/>
          <a:ext cx="281349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5359747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 name="D_ea5808b1f5cec66c"/>
          <p:cNvGraphicFramePr/>
          <p:nvPr>
            <p:extLst>
              <p:ext uri="{D42A27DB-BD31-4B8C-83A1-F6EECF244321}">
                <p14:modId xmlns:p14="http://schemas.microsoft.com/office/powerpoint/2010/main" val="1056364327"/>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Ease of getting through to GP practice on the phone: how the PCNs within the ICS compare</a:t>
            </a:r>
          </a:p>
        </p:txBody>
      </p:sp>
      <p:sp>
        <p:nvSpPr>
          <p:cNvPr id="41" name="Text Placeholder 5" hidden="1"/>
          <p:cNvSpPr txBox="1">
            <a:spLocks noGrp="1"/>
          </p:cNvSpPr>
          <p:nvPr>
            <p:ph type="body" sz="quarter" idx="12"/>
          </p:nvPr>
        </p:nvSpPr>
        <p:spPr>
          <a:xfrm>
            <a:off x="128464" y="6154851"/>
            <a:ext cx="977753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endParaRPr lang="en-GB" sz="800" kern="0" dirty="0">
              <a:solidFill>
                <a:schemeClr val="bg1"/>
              </a:solidFill>
            </a:endParaRPr>
          </a:p>
        </p:txBody>
      </p:sp>
      <p:sp>
        <p:nvSpPr>
          <p:cNvPr id="23" name="Rectangle 22"/>
          <p:cNvSpPr/>
          <p:nvPr/>
        </p:nvSpPr>
        <p:spPr>
          <a:xfrm>
            <a:off x="53641" y="1433527"/>
            <a:ext cx="5388013"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get through to someone on the phone</a:t>
            </a:r>
            <a:endParaRPr lang="en-GB" sz="2000" b="1" i="1" dirty="0">
              <a:solidFill>
                <a:schemeClr val="tx1">
                  <a:lumMod val="75000"/>
                  <a:lumOff val="25000"/>
                </a:schemeClr>
              </a:solidFill>
            </a:endParaRPr>
          </a:p>
        </p:txBody>
      </p:sp>
      <p:graphicFrame>
        <p:nvGraphicFramePr>
          <p:cNvPr id="25" name="D_1fc4506639beacfa_CalcTable"/>
          <p:cNvGraphicFramePr>
            <a:graphicFrameLocks noGrp="1"/>
          </p:cNvGraphicFramePr>
          <p:nvPr>
            <p:extLst>
              <p:ext uri="{D42A27DB-BD31-4B8C-83A1-F6EECF244321}">
                <p14:modId xmlns:p14="http://schemas.microsoft.com/office/powerpoint/2010/main" val="2587214878"/>
              </p:ext>
            </p:extLst>
          </p:nvPr>
        </p:nvGraphicFramePr>
        <p:xfrm>
          <a:off x="1" y="6048390"/>
          <a:ext cx="7113240" cy="310015"/>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5">
                <a:tc>
                  <a:txBody>
                    <a:bodyPr/>
                    <a:lstStyle/>
                    <a:p>
                      <a:pPr marL="0" indent="0">
                        <a:buNone/>
                      </a:pPr>
                      <a:r>
                        <a:rPr lang="en-GB" sz="800" b="0">
                          <a:solidFill>
                            <a:schemeClr val="bg1"/>
                          </a:solidFill>
                        </a:rPr>
                        <a:t>Base: All those completing a questionnaire excluding ‘Haven’t tried’: National (809,235); ICS 2021 (16,102); PCN bases range from 124 to 905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4" name="TextBox 23"/>
          <p:cNvSpPr txBox="1"/>
          <p:nvPr/>
        </p:nvSpPr>
        <p:spPr>
          <a:xfrm>
            <a:off x="7846013" y="6114201"/>
            <a:ext cx="2003531"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%Easy = %Very easy + %Fairly easy</a:t>
            </a:r>
            <a:endParaRPr lang="en-GB" sz="1800" dirty="0"/>
          </a:p>
        </p:txBody>
      </p:sp>
      <p:graphicFrame>
        <p:nvGraphicFramePr>
          <p:cNvPr id="21" name="D_1fc4506639beacfa" hidden="1"/>
          <p:cNvGraphicFramePr/>
          <p:nvPr>
            <p:extLst>
              <p:ext uri="{D42A27DB-BD31-4B8C-83A1-F6EECF244321}">
                <p14:modId xmlns:p14="http://schemas.microsoft.com/office/powerpoint/2010/main" val="59413469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19" name="Rectangle 18">
            <a:extLst>
              <a:ext uri="{FF2B5EF4-FFF2-40B4-BE49-F238E27FC236}">
                <a16:creationId xmlns:a16="http://schemas.microsoft.com/office/drawing/2014/main" xmlns="" id="{F185A5D3-9D20-4E46-928D-C217B06AE4B7}"/>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 Generally, how easy is it to get through to someone at your GP practice on the phone?</a:t>
            </a:r>
          </a:p>
        </p:txBody>
      </p:sp>
      <p:sp>
        <p:nvSpPr>
          <p:cNvPr id="22" name="Rectangle 21">
            <a:extLst>
              <a:ext uri="{FF2B5EF4-FFF2-40B4-BE49-F238E27FC236}">
                <a16:creationId xmlns:a16="http://schemas.microsoft.com/office/drawing/2014/main" xmlns="" id="{AC733216-607F-4EDB-BD75-3AAECD1F8779}"/>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5D0E7469-DEF6-4FFA-919D-71ED2DC47C86}"/>
              </a:ext>
            </a:extLst>
          </p:cNvPr>
          <p:cNvGrpSpPr/>
          <p:nvPr/>
        </p:nvGrpSpPr>
        <p:grpSpPr>
          <a:xfrm>
            <a:off x="6880448" y="1504884"/>
            <a:ext cx="2969096" cy="138500"/>
            <a:chOff x="4380332" y="1526076"/>
            <a:chExt cx="2969096" cy="138500"/>
          </a:xfrm>
        </p:grpSpPr>
        <p:sp>
          <p:nvSpPr>
            <p:cNvPr id="20" name="TextBox 7">
              <a:extLst>
                <a:ext uri="{FF2B5EF4-FFF2-40B4-BE49-F238E27FC236}">
                  <a16:creationId xmlns:a16="http://schemas.microsoft.com/office/drawing/2014/main" xmlns="" id="{FB06BE3A-D118-4F5C-9B7E-EF7C17A9129C}"/>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6" name="TextBox 8">
              <a:extLst>
                <a:ext uri="{FF2B5EF4-FFF2-40B4-BE49-F238E27FC236}">
                  <a16:creationId xmlns:a16="http://schemas.microsoft.com/office/drawing/2014/main" xmlns="" id="{A0FAA03D-9ADF-49CC-8CE0-20E27D46BC78}"/>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7185A83D-FE07-4B7D-922C-333C20E00B0A}"/>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2D2D90BC-8E82-4D14-9323-47268796D18E}"/>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56A4CC78-A4D4-4164-99C7-53AA2AE7A791}"/>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F2C5858D-2BFE-4358-A8D8-6C1C4CBC00DE}"/>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336266210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3" name="D_0e62064169124daa">
            <a:extLst>
              <a:ext uri="{FF2B5EF4-FFF2-40B4-BE49-F238E27FC236}">
                <a16:creationId xmlns:a16="http://schemas.microsoft.com/office/drawing/2014/main" xmlns="" id="{AB9E7CB9-D800-4F9E-BFA5-534E106D155F}"/>
              </a:ext>
            </a:extLst>
          </p:cNvPr>
          <p:cNvGraphicFramePr>
            <a:graphicFrameLocks/>
          </p:cNvGraphicFramePr>
          <p:nvPr>
            <p:extLst>
              <p:ext uri="{D42A27DB-BD31-4B8C-83A1-F6EECF244321}">
                <p14:modId xmlns:p14="http://schemas.microsoft.com/office/powerpoint/2010/main" val="1067117984"/>
              </p:ext>
            </p:extLst>
          </p:nvPr>
        </p:nvGraphicFramePr>
        <p:xfrm>
          <a:off x="6657" y="1687742"/>
          <a:ext cx="4082247"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45325adb17eacdaa"/>
          <p:cNvGraphicFramePr>
            <a:graphicFrameLocks noGrp="1"/>
          </p:cNvGraphicFramePr>
          <p:nvPr>
            <p:extLst>
              <p:ext uri="{D42A27DB-BD31-4B8C-83A1-F6EECF244321}">
                <p14:modId xmlns:p14="http://schemas.microsoft.com/office/powerpoint/2010/main" val="214539113"/>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b1a6a2ad27d7160a"/>
          <p:cNvGraphicFramePr>
            <a:graphicFrameLocks noGrp="1"/>
          </p:cNvGraphicFramePr>
          <p:nvPr>
            <p:extLst>
              <p:ext uri="{D42A27DB-BD31-4B8C-83A1-F6EECF244321}">
                <p14:modId xmlns:p14="http://schemas.microsoft.com/office/powerpoint/2010/main" val="825386553"/>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8%</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Helpfulness of receptionists at GP practice </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graphicFrame>
        <p:nvGraphicFramePr>
          <p:cNvPr id="53" name="D_2a1c720dde2ecdaa"/>
          <p:cNvGraphicFramePr>
            <a:graphicFrameLocks noGrp="1"/>
          </p:cNvGraphicFramePr>
          <p:nvPr>
            <p:extLst>
              <p:ext uri="{D42A27DB-BD31-4B8C-83A1-F6EECF244321}">
                <p14:modId xmlns:p14="http://schemas.microsoft.com/office/powerpoint/2010/main" val="1405572650"/>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11%</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51" name="TextBox 50"/>
          <p:cNvSpPr txBox="1"/>
          <p:nvPr/>
        </p:nvSpPr>
        <p:spPr>
          <a:xfrm>
            <a:off x="8337376" y="3833224"/>
            <a:ext cx="1368152" cy="184666"/>
          </a:xfrm>
          <a:prstGeom prst="rect">
            <a:avLst/>
          </a:prstGeom>
          <a:noFill/>
          <a:effectLst/>
        </p:spPr>
        <p:txBody>
          <a:bodyPr wrap="square" lIns="0" tIns="0" rIns="0" bIns="0" rtlCol="0">
            <a:spAutoFit/>
          </a:bodyPr>
          <a:lstStyle/>
          <a:p>
            <a:pPr algn="ctr"/>
            <a:r>
              <a:rPr lang="en-GB" dirty="0"/>
              <a:t>Not helpful</a:t>
            </a:r>
          </a:p>
        </p:txBody>
      </p:sp>
      <p:graphicFrame>
        <p:nvGraphicFramePr>
          <p:cNvPr id="6" name="Ipsos Ribbon Rules" hidden="1"/>
          <p:cNvGraphicFramePr/>
          <p:nvPr>
            <p:extLst>
              <p:ext uri="{D42A27DB-BD31-4B8C-83A1-F6EECF244321}">
                <p14:modId xmlns:p14="http://schemas.microsoft.com/office/powerpoint/2010/main" val="22722735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483ec2c055a84de8_CalcTable"/>
          <p:cNvGraphicFramePr>
            <a:graphicFrameLocks noGrp="1"/>
          </p:cNvGraphicFramePr>
          <p:nvPr>
            <p:extLst>
              <p:ext uri="{D42A27DB-BD31-4B8C-83A1-F6EECF244321}">
                <p14:modId xmlns:p14="http://schemas.microsoft.com/office/powerpoint/2010/main" val="78665659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‘Don’t know’: National (815,587); ICS 2021 (16,241); ICS 2020 (14,518); PCN bases range from 125 to 915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c8f81937ce90cfa"/>
          <p:cNvGraphicFramePr>
            <a:graphicFrameLocks noGrp="1"/>
          </p:cNvGraphicFramePr>
          <p:nvPr>
            <p:extLst>
              <p:ext uri="{D42A27DB-BD31-4B8C-83A1-F6EECF244321}">
                <p14:modId xmlns:p14="http://schemas.microsoft.com/office/powerpoint/2010/main" val="415141162"/>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Helpful</a:t>
            </a:r>
          </a:p>
        </p:txBody>
      </p:sp>
      <p:sp>
        <p:nvSpPr>
          <p:cNvPr id="60" name="TextBox 59"/>
          <p:cNvSpPr txBox="1"/>
          <p:nvPr/>
        </p:nvSpPr>
        <p:spPr>
          <a:xfrm>
            <a:off x="6888570" y="3833224"/>
            <a:ext cx="1368152" cy="184666"/>
          </a:xfrm>
          <a:prstGeom prst="rect">
            <a:avLst/>
          </a:prstGeom>
          <a:noFill/>
          <a:effectLst/>
        </p:spPr>
        <p:txBody>
          <a:bodyPr wrap="square" lIns="0" tIns="0" rIns="0" bIns="0" rtlCol="0">
            <a:spAutoFit/>
          </a:bodyPr>
          <a:lstStyle/>
          <a:p>
            <a:pPr algn="ctr"/>
            <a:r>
              <a:rPr lang="en-GB" dirty="0"/>
              <a:t>Not helpful</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2746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0177"/>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5" name="TextBox 64">
            <a:extLst>
              <a:ext uri="{FF2B5EF4-FFF2-40B4-BE49-F238E27FC236}">
                <a16:creationId xmlns:a16="http://schemas.microsoft.com/office/drawing/2014/main" xmlns="" id="{50801905-11F7-441C-A0F1-F16055ED4666}"/>
              </a:ext>
            </a:extLst>
          </p:cNvPr>
          <p:cNvSpPr txBox="1"/>
          <p:nvPr/>
        </p:nvSpPr>
        <p:spPr>
          <a:xfrm>
            <a:off x="7352362" y="6093296"/>
            <a:ext cx="250764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%Helpful = %Very helpful + %Fairly helpful </a:t>
            </a:r>
          </a:p>
          <a:p>
            <a:pPr lvl="0" algn="l" eaLnBrk="1" hangingPunct="1">
              <a:spcBef>
                <a:spcPts val="0"/>
              </a:spcBef>
            </a:pPr>
            <a:r>
              <a:rPr lang="en-GB" sz="800" kern="0" dirty="0">
                <a:solidFill>
                  <a:srgbClr val="FFFFFF"/>
                </a:solidFill>
                <a:latin typeface="Arial"/>
              </a:rPr>
              <a:t>%Not helpful = %Not very helpful + %Not at all helpful</a:t>
            </a:r>
            <a:endParaRPr lang="en-GB" sz="1800" dirty="0"/>
          </a:p>
        </p:txBody>
      </p:sp>
      <p:sp>
        <p:nvSpPr>
          <p:cNvPr id="47" name="Rectangle 46">
            <a:extLst>
              <a:ext uri="{FF2B5EF4-FFF2-40B4-BE49-F238E27FC236}">
                <a16:creationId xmlns:a16="http://schemas.microsoft.com/office/drawing/2014/main" xmlns="" id="{885737F5-A71A-45F5-8F54-51B6D28CAD51}"/>
              </a:ext>
            </a:extLst>
          </p:cNvPr>
          <p:cNvSpPr/>
          <p:nvPr/>
        </p:nvSpPr>
        <p:spPr bwMode="auto">
          <a:xfrm>
            <a:off x="2864771" y="4437112"/>
            <a:ext cx="4032446"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2" name="TextBox 61">
            <a:extLst>
              <a:ext uri="{FF2B5EF4-FFF2-40B4-BE49-F238E27FC236}">
                <a16:creationId xmlns:a16="http://schemas.microsoft.com/office/drawing/2014/main" xmlns="" id="{842F2955-9121-4B3C-B2EE-BB5C29AE3C59}"/>
              </a:ext>
            </a:extLst>
          </p:cNvPr>
          <p:cNvSpPr txBox="1"/>
          <p:nvPr/>
        </p:nvSpPr>
        <p:spPr>
          <a:xfrm>
            <a:off x="3191315" y="45391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Helpful</a:t>
            </a:r>
          </a:p>
        </p:txBody>
      </p:sp>
      <p:graphicFrame>
        <p:nvGraphicFramePr>
          <p:cNvPr id="67" name="D_c51914021d0c218f">
            <a:extLst>
              <a:ext uri="{FF2B5EF4-FFF2-40B4-BE49-F238E27FC236}">
                <a16:creationId xmlns:a16="http://schemas.microsoft.com/office/drawing/2014/main" xmlns="" id="{2ADB6DC4-191E-4D96-8321-7126B5302051}"/>
              </a:ext>
            </a:extLst>
          </p:cNvPr>
          <p:cNvGraphicFramePr/>
          <p:nvPr>
            <p:extLst>
              <p:ext uri="{D42A27DB-BD31-4B8C-83A1-F6EECF244321}">
                <p14:modId xmlns:p14="http://schemas.microsoft.com/office/powerpoint/2010/main" val="2830514614"/>
              </p:ext>
            </p:extLst>
          </p:nvPr>
        </p:nvGraphicFramePr>
        <p:xfrm>
          <a:off x="3753399" y="481528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8" name="D_e12cc7d80641222d">
            <a:extLst>
              <a:ext uri="{FF2B5EF4-FFF2-40B4-BE49-F238E27FC236}">
                <a16:creationId xmlns:a16="http://schemas.microsoft.com/office/drawing/2014/main" xmlns="" id="{31B99B19-8000-44CC-BE3E-5CDDF679EA5F}"/>
              </a:ext>
            </a:extLst>
          </p:cNvPr>
          <p:cNvGraphicFramePr/>
          <p:nvPr>
            <p:extLst>
              <p:ext uri="{D42A27DB-BD31-4B8C-83A1-F6EECF244321}">
                <p14:modId xmlns:p14="http://schemas.microsoft.com/office/powerpoint/2010/main" val="2026429578"/>
              </p:ext>
            </p:extLst>
          </p:nvPr>
        </p:nvGraphicFramePr>
        <p:xfrm>
          <a:off x="4956695" y="481528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1" name="D_e14752c003a6ad68_CalcTable">
            <a:extLst>
              <a:ext uri="{FF2B5EF4-FFF2-40B4-BE49-F238E27FC236}">
                <a16:creationId xmlns:a16="http://schemas.microsoft.com/office/drawing/2014/main" xmlns="" id="{9C0FECA1-D6A1-4093-B082-5141F6A6E41B}"/>
              </a:ext>
            </a:extLst>
          </p:cNvPr>
          <p:cNvGraphicFramePr>
            <a:graphicFrameLocks noGrp="1"/>
          </p:cNvGraphicFramePr>
          <p:nvPr>
            <p:extLst>
              <p:ext uri="{D42A27DB-BD31-4B8C-83A1-F6EECF244321}">
                <p14:modId xmlns:p14="http://schemas.microsoft.com/office/powerpoint/2010/main" val="2120333682"/>
              </p:ext>
            </p:extLst>
          </p:nvPr>
        </p:nvGraphicFramePr>
        <p:xfrm>
          <a:off x="3936318" y="508855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98%</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8" name="D_e14752c003a6ad68" hidden="1"/>
          <p:cNvGraphicFramePr/>
          <p:nvPr>
            <p:extLst>
              <p:ext uri="{D42A27DB-BD31-4B8C-83A1-F6EECF244321}">
                <p14:modId xmlns:p14="http://schemas.microsoft.com/office/powerpoint/2010/main" val="816833653"/>
              </p:ext>
            </p:extLst>
          </p:nvPr>
        </p:nvGraphicFramePr>
        <p:xfrm>
          <a:off x="-2103784" y="5141437"/>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3" name="D_483ec2c055a84de8" hidden="1">
            <a:extLst>
              <a:ext uri="{FF2B5EF4-FFF2-40B4-BE49-F238E27FC236}">
                <a16:creationId xmlns:a16="http://schemas.microsoft.com/office/drawing/2014/main" xmlns="" id="{36EC88D1-CEEF-4743-9B31-227528C3D36E}"/>
              </a:ext>
            </a:extLst>
          </p:cNvPr>
          <p:cNvGraphicFramePr/>
          <p:nvPr>
            <p:extLst>
              <p:ext uri="{D42A27DB-BD31-4B8C-83A1-F6EECF244321}">
                <p14:modId xmlns:p14="http://schemas.microsoft.com/office/powerpoint/2010/main" val="4190319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38" name="TextBox 37">
            <a:extLst>
              <a:ext uri="{FF2B5EF4-FFF2-40B4-BE49-F238E27FC236}">
                <a16:creationId xmlns:a16="http://schemas.microsoft.com/office/drawing/2014/main" xmlns="" id="{FAACC075-2F83-410E-A072-ECA049A8BA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0" name="TextBox 39">
            <a:extLst>
              <a:ext uri="{FF2B5EF4-FFF2-40B4-BE49-F238E27FC236}">
                <a16:creationId xmlns:a16="http://schemas.microsoft.com/office/drawing/2014/main" xmlns="" id="{36175BD7-6779-467C-BFED-B4E05E6B898F}"/>
              </a:ext>
            </a:extLst>
          </p:cNvPr>
          <p:cNvSpPr txBox="1"/>
          <p:nvPr/>
        </p:nvSpPr>
        <p:spPr>
          <a:xfrm>
            <a:off x="7067805" y="1628796"/>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8FFC515B-78C7-46C7-AFF7-7059B7CD35AB}"/>
              </a:ext>
            </a:extLst>
          </p:cNvPr>
          <p:cNvSpPr txBox="1"/>
          <p:nvPr/>
        </p:nvSpPr>
        <p:spPr>
          <a:xfrm>
            <a:off x="3751283" y="162879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4" name="TextBox 63">
            <a:extLst>
              <a:ext uri="{FF2B5EF4-FFF2-40B4-BE49-F238E27FC236}">
                <a16:creationId xmlns:a16="http://schemas.microsoft.com/office/drawing/2014/main" xmlns="" id="{123A9ED1-2D7E-4C0F-A927-B80AA29BB8FE}"/>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3" name="TextBox 72">
            <a:extLst>
              <a:ext uri="{FF2B5EF4-FFF2-40B4-BE49-F238E27FC236}">
                <a16:creationId xmlns:a16="http://schemas.microsoft.com/office/drawing/2014/main" xmlns="" id="{3E4EADE9-BB3A-4679-9BD4-142B542843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758925268"/>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503060259"/>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3bc01093c640e2b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002220167"/>
              </p:ext>
            </p:extLst>
          </p:nvPr>
        </p:nvGraphicFramePr>
        <p:xfrm>
          <a:off x="3504193" y="2069869"/>
          <a:ext cx="2957513"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894096424"/>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2" name="D_df67803e2c16341c">
            <a:extLst>
              <a:ext uri="{FF2B5EF4-FFF2-40B4-BE49-F238E27FC236}">
                <a16:creationId xmlns:a16="http://schemas.microsoft.com/office/drawing/2014/main" xmlns="" id="{ECED12A0-0B45-4A52-AAA9-2D1054163303}"/>
              </a:ext>
            </a:extLst>
          </p:cNvPr>
          <p:cNvGraphicFramePr/>
          <p:nvPr>
            <p:extLst>
              <p:ext uri="{D42A27DB-BD31-4B8C-83A1-F6EECF244321}">
                <p14:modId xmlns:p14="http://schemas.microsoft.com/office/powerpoint/2010/main" val="1218463049"/>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Helpfulness of receptionists at GP practice:</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208882" y="6143712"/>
            <a:ext cx="9531473"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completing a questionnaire :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35240"/>
            <a:ext cx="494558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receptionists at the GP practice are ‘helpful’ </a:t>
            </a:r>
            <a:endParaRPr lang="en-GB" sz="2000" b="1" i="1" dirty="0">
              <a:solidFill>
                <a:schemeClr val="tx1">
                  <a:lumMod val="75000"/>
                  <a:lumOff val="25000"/>
                </a:schemeClr>
              </a:solidFill>
            </a:endParaRPr>
          </a:p>
        </p:txBody>
      </p:sp>
      <p:graphicFrame>
        <p:nvGraphicFramePr>
          <p:cNvPr id="29" name="D_60e96a010de54341_CalcTable"/>
          <p:cNvGraphicFramePr>
            <a:graphicFrameLocks noGrp="1"/>
          </p:cNvGraphicFramePr>
          <p:nvPr>
            <p:extLst>
              <p:ext uri="{D42A27DB-BD31-4B8C-83A1-F6EECF244321}">
                <p14:modId xmlns:p14="http://schemas.microsoft.com/office/powerpoint/2010/main" val="369949583"/>
              </p:ext>
            </p:extLst>
          </p:nvPr>
        </p:nvGraphicFramePr>
        <p:xfrm>
          <a:off x="1" y="6060309"/>
          <a:ext cx="7113240" cy="289918"/>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9918">
                <a:tc>
                  <a:txBody>
                    <a:bodyPr/>
                    <a:lstStyle/>
                    <a:p>
                      <a:pPr marL="0" indent="0">
                        <a:buNone/>
                      </a:pPr>
                      <a:r>
                        <a:rPr lang="en-GB" sz="800" b="0">
                          <a:solidFill>
                            <a:schemeClr val="bg1"/>
                          </a:solidFill>
                        </a:rPr>
                        <a:t>Base: All those completing a questionnaire excluding ‘Don’t know’: National (815,587); ICS 2021 (16,241); PCN bases range from 125 to 915</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0" name="TextBox 29"/>
          <p:cNvSpPr txBox="1"/>
          <p:nvPr/>
        </p:nvSpPr>
        <p:spPr>
          <a:xfrm>
            <a:off x="7861263" y="6143713"/>
            <a:ext cx="2044737"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%Helpful = %Very helpful + %Fairly helpful</a:t>
            </a:r>
            <a:endParaRPr lang="en-GB" sz="1800" dirty="0"/>
          </a:p>
        </p:txBody>
      </p:sp>
      <p:graphicFrame>
        <p:nvGraphicFramePr>
          <p:cNvPr id="19" name="D_60e96a010de54341" hidden="1"/>
          <p:cNvGraphicFramePr/>
          <p:nvPr>
            <p:extLst>
              <p:ext uri="{D42A27DB-BD31-4B8C-83A1-F6EECF244321}">
                <p14:modId xmlns:p14="http://schemas.microsoft.com/office/powerpoint/2010/main" val="336035420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0" name="Rectangle 19">
            <a:extLst>
              <a:ext uri="{FF2B5EF4-FFF2-40B4-BE49-F238E27FC236}">
                <a16:creationId xmlns:a16="http://schemas.microsoft.com/office/drawing/2014/main" xmlns="" id="{BCA6906C-1EBE-47D0-BB67-5D1DDB794B5B}"/>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 How helpful do you find the receptionists at your GP practice?</a:t>
            </a:r>
          </a:p>
        </p:txBody>
      </p:sp>
      <p:sp>
        <p:nvSpPr>
          <p:cNvPr id="36" name="Rectangle 35">
            <a:extLst>
              <a:ext uri="{FF2B5EF4-FFF2-40B4-BE49-F238E27FC236}">
                <a16:creationId xmlns:a16="http://schemas.microsoft.com/office/drawing/2014/main" xmlns="" id="{8BB8EB2C-38D5-4616-A96F-9F6A713F8AC5}"/>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2644D93D-7539-4D65-815D-DC27B9837D77}"/>
              </a:ext>
            </a:extLst>
          </p:cNvPr>
          <p:cNvGrpSpPr/>
          <p:nvPr/>
        </p:nvGrpSpPr>
        <p:grpSpPr>
          <a:xfrm>
            <a:off x="6880448" y="1504884"/>
            <a:ext cx="2969096" cy="138500"/>
            <a:chOff x="4380332" y="1526076"/>
            <a:chExt cx="2969096" cy="138500"/>
          </a:xfrm>
        </p:grpSpPr>
        <p:sp>
          <p:nvSpPr>
            <p:cNvPr id="21" name="TextBox 7">
              <a:extLst>
                <a:ext uri="{FF2B5EF4-FFF2-40B4-BE49-F238E27FC236}">
                  <a16:creationId xmlns:a16="http://schemas.microsoft.com/office/drawing/2014/main" xmlns="" id="{EB1F08AC-F30D-4A8C-98D6-8D07B755AE45}"/>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A4D0FACC-E337-48A6-86A4-25BCE26C6C02}"/>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5" name="Oval 15">
              <a:extLst>
                <a:ext uri="{FF2B5EF4-FFF2-40B4-BE49-F238E27FC236}">
                  <a16:creationId xmlns:a16="http://schemas.microsoft.com/office/drawing/2014/main" xmlns="" id="{7CA5C399-BDE8-4071-ADA2-D9836652081F}"/>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6" name="TextBox 13">
              <a:extLst>
                <a:ext uri="{FF2B5EF4-FFF2-40B4-BE49-F238E27FC236}">
                  <a16:creationId xmlns:a16="http://schemas.microsoft.com/office/drawing/2014/main" xmlns="" id="{09F2CE56-8697-4226-8C18-1125809495E1}"/>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7" name="Oval 26">
            <a:extLst>
              <a:ext uri="{FF2B5EF4-FFF2-40B4-BE49-F238E27FC236}">
                <a16:creationId xmlns:a16="http://schemas.microsoft.com/office/drawing/2014/main" xmlns="" id="{BC3671D3-2516-4FCF-A60F-165DDB747E8B}"/>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8" name="Straight Connector 27">
            <a:extLst>
              <a:ext uri="{FF2B5EF4-FFF2-40B4-BE49-F238E27FC236}">
                <a16:creationId xmlns:a16="http://schemas.microsoft.com/office/drawing/2014/main" xmlns="" id="{AFB0DC4E-7C59-4439-A4AA-8E676F12445F}"/>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2915265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Access to online services </a:t>
            </a:r>
          </a:p>
        </p:txBody>
      </p:sp>
    </p:spTree>
    <p:extLst>
      <p:ext uri="{BB962C8B-B14F-4D97-AF65-F5344CB8AC3E}">
        <p14:creationId xmlns:p14="http://schemas.microsoft.com/office/powerpoint/2010/main" val="141582986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097687" cy="764704"/>
          </a:xfrm>
        </p:spPr>
        <p:txBody>
          <a:bodyPr/>
          <a:lstStyle/>
          <a:p>
            <a:r>
              <a:rPr lang="en-GB" dirty="0"/>
              <a:t>Online service use</a:t>
            </a:r>
          </a:p>
        </p:txBody>
      </p:sp>
      <p:graphicFrame>
        <p:nvGraphicFramePr>
          <p:cNvPr id="7" name="D_04b52c912fcf3756"/>
          <p:cNvGraphicFramePr/>
          <p:nvPr>
            <p:extLst>
              <p:ext uri="{D42A27DB-BD31-4B8C-83A1-F6EECF244321}">
                <p14:modId xmlns:p14="http://schemas.microsoft.com/office/powerpoint/2010/main" val="3991787529"/>
              </p:ext>
            </p:extLst>
          </p:nvPr>
        </p:nvGraphicFramePr>
        <p:xfrm>
          <a:off x="854266" y="1655579"/>
          <a:ext cx="8860886"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8" name="Rectangle 7"/>
          <p:cNvSpPr/>
          <p:nvPr/>
        </p:nvSpPr>
        <p:spPr>
          <a:xfrm rot="16200000">
            <a:off x="-1209199" y="3321205"/>
            <a:ext cx="3672407" cy="276999"/>
          </a:xfrm>
          <a:prstGeom prst="rect">
            <a:avLst/>
          </a:prstGeom>
        </p:spPr>
        <p:txBody>
          <a:bodyPr wrap="square">
            <a:spAutoFit/>
          </a:bodyPr>
          <a:lstStyle/>
          <a:p>
            <a:pPr algn="ctr">
              <a:defRPr lang="en-GB" sz="1200" b="0" i="0" u="none" strike="noStrike" kern="1200" baseline="0">
                <a:solidFill>
                  <a:srgbClr val="292926"/>
                </a:solidFill>
                <a:latin typeface="+mn-lt"/>
                <a:ea typeface="+mn-ea"/>
                <a:cs typeface="+mn-cs"/>
              </a:defRPr>
            </a:pPr>
            <a:r>
              <a:rPr lang="en-GB" dirty="0">
                <a:solidFill>
                  <a:srgbClr val="292926"/>
                </a:solidFill>
              </a:rPr>
              <a:t>Percentage used online services in past 12 months</a:t>
            </a:r>
          </a:p>
        </p:txBody>
      </p:sp>
      <p:sp>
        <p:nvSpPr>
          <p:cNvPr id="10" name="TextBox 1"/>
          <p:cNvSpPr txBox="1"/>
          <p:nvPr/>
        </p:nvSpPr>
        <p:spPr>
          <a:xfrm>
            <a:off x="8893263"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1" name="Straight Arrow Connector 10"/>
          <p:cNvCxnSpPr/>
          <p:nvPr/>
        </p:nvCxnSpPr>
        <p:spPr bwMode="auto">
          <a:xfrm>
            <a:off x="8821255"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8" name="D_44e8daf39e04954f"/>
          <p:cNvGraphicFramePr/>
          <p:nvPr>
            <p:extLst>
              <p:ext uri="{D42A27DB-BD31-4B8C-83A1-F6EECF244321}">
                <p14:modId xmlns:p14="http://schemas.microsoft.com/office/powerpoint/2010/main" val="3508337114"/>
              </p:ext>
            </p:extLst>
          </p:nvPr>
        </p:nvGraphicFramePr>
        <p:xfrm>
          <a:off x="920552" y="1395165"/>
          <a:ext cx="7560840" cy="352239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4" name="D_878cc1a350dcbe98" hidden="1"/>
          <p:cNvGraphicFramePr/>
          <p:nvPr>
            <p:extLst>
              <p:ext uri="{D42A27DB-BD31-4B8C-83A1-F6EECF244321}">
                <p14:modId xmlns:p14="http://schemas.microsoft.com/office/powerpoint/2010/main" val="259926581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5" name="D_878cc1a350dcbe98_CalcTable"/>
          <p:cNvGraphicFramePr>
            <a:graphicFrameLocks noGrp="1"/>
          </p:cNvGraphicFramePr>
          <p:nvPr>
            <p:extLst>
              <p:ext uri="{D42A27DB-BD31-4B8C-83A1-F6EECF244321}">
                <p14:modId xmlns:p14="http://schemas.microsoft.com/office/powerpoint/2010/main" val="4221137727"/>
              </p:ext>
            </p:extLst>
          </p:nvPr>
        </p:nvGraphicFramePr>
        <p:xfrm>
          <a:off x="1" y="6065576"/>
          <a:ext cx="7113240" cy="27786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77860">
                <a:tc>
                  <a:txBody>
                    <a:bodyPr/>
                    <a:lstStyle/>
                    <a:p>
                      <a:pPr marL="0" indent="0">
                        <a:buNone/>
                      </a:pPr>
                      <a:r>
                        <a:rPr lang="en-GB" sz="800" b="0">
                          <a:solidFill>
                            <a:schemeClr val="bg1"/>
                          </a:solidFill>
                        </a:rPr>
                        <a:t>Base: All those completing a questionnaire: National (832,291); ICS 2021 (16,630); PCN bases range from 131 to 938</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3" name="Rectangle 12">
            <a:extLst>
              <a:ext uri="{FF2B5EF4-FFF2-40B4-BE49-F238E27FC236}">
                <a16:creationId xmlns:a16="http://schemas.microsoft.com/office/drawing/2014/main" xmlns="" id="{5B4CFCFB-1832-4AA5-A97D-119C17534EA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 Which of the following general practice online services have you used in the past 12 months?</a:t>
            </a:r>
          </a:p>
        </p:txBody>
      </p:sp>
      <p:graphicFrame>
        <p:nvGraphicFramePr>
          <p:cNvPr id="12" name="Ipsos Ribbon Rules" hidden="1"/>
          <p:cNvGraphicFramePr/>
          <p:nvPr>
            <p:extLst>
              <p:ext uri="{D42A27DB-BD31-4B8C-83A1-F6EECF244321}">
                <p14:modId xmlns:p14="http://schemas.microsoft.com/office/powerpoint/2010/main" val="258830970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17" name="Rectangle 16">
            <a:extLst>
              <a:ext uri="{FF2B5EF4-FFF2-40B4-BE49-F238E27FC236}">
                <a16:creationId xmlns:a16="http://schemas.microsoft.com/office/drawing/2014/main" xmlns="" id="{AC688789-2B06-4A26-8C2B-A4776034C3A3}"/>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20375955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230b2911c61f09f"/>
          <p:cNvGraphicFramePr>
            <a:graphicFrameLocks noGrp="1"/>
          </p:cNvGraphicFramePr>
          <p:nvPr>
            <p:extLst>
              <p:ext uri="{D42A27DB-BD31-4B8C-83A1-F6EECF244321}">
                <p14:modId xmlns:p14="http://schemas.microsoft.com/office/powerpoint/2010/main" val="1875427721"/>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75%</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920372b47192f09f"/>
          <p:cNvGraphicFramePr>
            <a:graphicFrameLocks noGrp="1"/>
          </p:cNvGraphicFramePr>
          <p:nvPr>
            <p:extLst>
              <p:ext uri="{D42A27DB-BD31-4B8C-83A1-F6EECF244321}">
                <p14:modId xmlns:p14="http://schemas.microsoft.com/office/powerpoint/2010/main" val="127042478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22%</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Ease of use of online services</a:t>
            </a:r>
          </a:p>
        </p:txBody>
      </p:sp>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a:t>
            </a:r>
            <a:r>
              <a:rPr lang="en-GB" sz="1600" b="1" baseline="30000" dirty="0">
                <a:solidFill>
                  <a:schemeClr val="bg1"/>
                </a:solidFill>
              </a:rPr>
              <a:t> 1</a:t>
            </a:r>
            <a:r>
              <a:rPr lang="en-GB" sz="1600" b="1" dirty="0">
                <a:solidFill>
                  <a:schemeClr val="bg1"/>
                </a:solidFill>
              </a:rPr>
              <a:t> </a:t>
            </a:r>
          </a:p>
        </p:txBody>
      </p:sp>
      <p:graphicFrame>
        <p:nvGraphicFramePr>
          <p:cNvPr id="53" name="D_b526e42c0019f09f"/>
          <p:cNvGraphicFramePr>
            <a:graphicFrameLocks noGrp="1"/>
          </p:cNvGraphicFramePr>
          <p:nvPr>
            <p:extLst>
              <p:ext uri="{D42A27DB-BD31-4B8C-83A1-F6EECF244321}">
                <p14:modId xmlns:p14="http://schemas.microsoft.com/office/powerpoint/2010/main" val="555023828"/>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Not easy</a:t>
            </a:r>
          </a:p>
        </p:txBody>
      </p:sp>
      <p:graphicFrame>
        <p:nvGraphicFramePr>
          <p:cNvPr id="6" name="Ipsos Ribbon Rules" hidden="1"/>
          <p:cNvGraphicFramePr/>
          <p:nvPr>
            <p:extLst>
              <p:ext uri="{D42A27DB-BD31-4B8C-83A1-F6EECF244321}">
                <p14:modId xmlns:p14="http://schemas.microsoft.com/office/powerpoint/2010/main" val="2787556766"/>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84ec6eafffb45029_CalcTable"/>
          <p:cNvGraphicFramePr>
            <a:graphicFrameLocks noGrp="1"/>
          </p:cNvGraphicFramePr>
          <p:nvPr>
            <p:extLst>
              <p:ext uri="{D42A27DB-BD31-4B8C-83A1-F6EECF244321}">
                <p14:modId xmlns:p14="http://schemas.microsoft.com/office/powerpoint/2010/main" val="174546564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'Haven't tried': National (398,398); ICS 2021 (8,255); ICS 2020 (5,603); PCN bases range from 73 to 484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e6ea88b032f2009f"/>
          <p:cNvGraphicFramePr>
            <a:graphicFrameLocks noGrp="1"/>
          </p:cNvGraphicFramePr>
          <p:nvPr>
            <p:extLst>
              <p:ext uri="{D42A27DB-BD31-4B8C-83A1-F6EECF244321}">
                <p14:modId xmlns:p14="http://schemas.microsoft.com/office/powerpoint/2010/main" val="370138969"/>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78%</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Easy</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Not easy</a:t>
            </a:r>
          </a:p>
        </p:txBody>
      </p:sp>
      <p:sp>
        <p:nvSpPr>
          <p:cNvPr id="63" name="TextBox 62">
            <a:extLst>
              <a:ext uri="{FF2B5EF4-FFF2-40B4-BE49-F238E27FC236}">
                <a16:creationId xmlns:a16="http://schemas.microsoft.com/office/drawing/2014/main" xmlns="" id="{01A428B7-71DC-4FA6-BD02-8B598C03F559}"/>
              </a:ext>
            </a:extLst>
          </p:cNvPr>
          <p:cNvSpPr txBox="1"/>
          <p:nvPr/>
        </p:nvSpPr>
        <p:spPr>
          <a:xfrm>
            <a:off x="7617296" y="6086849"/>
            <a:ext cx="2242707"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%Easy = %Very easy + %Fairly easy  </a:t>
            </a:r>
          </a:p>
          <a:p>
            <a:pPr lvl="0" algn="l" eaLnBrk="1" hangingPunct="1">
              <a:spcBef>
                <a:spcPts val="0"/>
              </a:spcBef>
            </a:pPr>
            <a:r>
              <a:rPr lang="en-GB" sz="800" kern="0" dirty="0">
                <a:solidFill>
                  <a:srgbClr val="FFFFFF"/>
                </a:solidFill>
                <a:latin typeface="Arial"/>
              </a:rPr>
              <a:t>%Not easy = %Not very easy + %Not at all easy</a:t>
            </a:r>
            <a:endParaRPr lang="en-GB" sz="1800" dirty="0"/>
          </a:p>
        </p:txBody>
      </p:sp>
      <p:sp>
        <p:nvSpPr>
          <p:cNvPr id="64" name="Rectangle 63">
            <a:extLst>
              <a:ext uri="{FF2B5EF4-FFF2-40B4-BE49-F238E27FC236}">
                <a16:creationId xmlns:a16="http://schemas.microsoft.com/office/drawing/2014/main" xmlns="" id="{0CB82127-1B47-49BC-8F1E-A280348EC513}"/>
              </a:ext>
            </a:extLst>
          </p:cNvPr>
          <p:cNvSpPr/>
          <p:nvPr/>
        </p:nvSpPr>
        <p:spPr bwMode="auto">
          <a:xfrm>
            <a:off x="2936779" y="4293097"/>
            <a:ext cx="4032445"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FFDAD812-C2C6-476F-8CD3-6841F54CD4AF}"/>
              </a:ext>
            </a:extLst>
          </p:cNvPr>
          <p:cNvSpPr txBox="1"/>
          <p:nvPr/>
        </p:nvSpPr>
        <p:spPr>
          <a:xfrm>
            <a:off x="3263323" y="4437113"/>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Easy</a:t>
            </a:r>
          </a:p>
        </p:txBody>
      </p:sp>
      <p:graphicFrame>
        <p:nvGraphicFramePr>
          <p:cNvPr id="67" name="D_4a7be024434926a2">
            <a:extLst>
              <a:ext uri="{FF2B5EF4-FFF2-40B4-BE49-F238E27FC236}">
                <a16:creationId xmlns:a16="http://schemas.microsoft.com/office/drawing/2014/main" xmlns="" id="{5DF7FC82-B551-427A-ACF4-210ED6B4230A}"/>
              </a:ext>
            </a:extLst>
          </p:cNvPr>
          <p:cNvGraphicFramePr/>
          <p:nvPr>
            <p:extLst>
              <p:ext uri="{D42A27DB-BD31-4B8C-83A1-F6EECF244321}">
                <p14:modId xmlns:p14="http://schemas.microsoft.com/office/powerpoint/2010/main" val="1263717813"/>
              </p:ext>
            </p:extLst>
          </p:nvPr>
        </p:nvGraphicFramePr>
        <p:xfrm>
          <a:off x="3825407" y="4700510"/>
          <a:ext cx="1080000" cy="108011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8" name="D_4da2a8155a533d62">
            <a:extLst>
              <a:ext uri="{FF2B5EF4-FFF2-40B4-BE49-F238E27FC236}">
                <a16:creationId xmlns:a16="http://schemas.microsoft.com/office/drawing/2014/main" xmlns="" id="{A30363F1-BCFF-4452-AD20-DED852719D57}"/>
              </a:ext>
            </a:extLst>
          </p:cNvPr>
          <p:cNvGraphicFramePr/>
          <p:nvPr>
            <p:extLst>
              <p:ext uri="{D42A27DB-BD31-4B8C-83A1-F6EECF244321}">
                <p14:modId xmlns:p14="http://schemas.microsoft.com/office/powerpoint/2010/main" val="1167893856"/>
              </p:ext>
            </p:extLst>
          </p:nvPr>
        </p:nvGraphicFramePr>
        <p:xfrm>
          <a:off x="5028703" y="4700510"/>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71" name="D_5eec3e08264315f3_CalcTable">
            <a:extLst>
              <a:ext uri="{FF2B5EF4-FFF2-40B4-BE49-F238E27FC236}">
                <a16:creationId xmlns:a16="http://schemas.microsoft.com/office/drawing/2014/main" xmlns="" id="{8DC56842-E226-469E-9E32-D396F8A442F0}"/>
              </a:ext>
            </a:extLst>
          </p:cNvPr>
          <p:cNvGraphicFramePr>
            <a:graphicFrameLocks noGrp="1"/>
          </p:cNvGraphicFramePr>
          <p:nvPr>
            <p:extLst>
              <p:ext uri="{D42A27DB-BD31-4B8C-83A1-F6EECF244321}">
                <p14:modId xmlns:p14="http://schemas.microsoft.com/office/powerpoint/2010/main" val="4246175738"/>
              </p:ext>
            </p:extLst>
          </p:nvPr>
        </p:nvGraphicFramePr>
        <p:xfrm>
          <a:off x="4034932" y="494795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8" name="D_c129b3132817349f">
            <a:extLst>
              <a:ext uri="{FF2B5EF4-FFF2-40B4-BE49-F238E27FC236}">
                <a16:creationId xmlns:a16="http://schemas.microsoft.com/office/drawing/2014/main" xmlns="" id="{134002F3-910F-4508-84C2-365C5603CF91}"/>
              </a:ext>
            </a:extLst>
          </p:cNvPr>
          <p:cNvGraphicFramePr>
            <a:graphicFrameLocks/>
          </p:cNvGraphicFramePr>
          <p:nvPr>
            <p:extLst>
              <p:ext uri="{D42A27DB-BD31-4B8C-83A1-F6EECF244321}">
                <p14:modId xmlns:p14="http://schemas.microsoft.com/office/powerpoint/2010/main" val="2773634993"/>
              </p:ext>
            </p:extLst>
          </p:nvPr>
        </p:nvGraphicFramePr>
        <p:xfrm>
          <a:off x="-15552" y="1700808"/>
          <a:ext cx="4176465" cy="3138284"/>
        </p:xfrm>
        <a:graphic>
          <a:graphicData uri="http://schemas.openxmlformats.org/drawingml/2006/chart">
            <c:chart xmlns:c="http://schemas.openxmlformats.org/drawingml/2006/chart" xmlns:r="http://schemas.openxmlformats.org/officeDocument/2006/relationships" r:id="rId6"/>
          </a:graphicData>
        </a:graphic>
      </p:graphicFrame>
      <p:cxnSp>
        <p:nvCxnSpPr>
          <p:cNvPr id="43" name="Straight Connector 42">
            <a:extLst>
              <a:ext uri="{FF2B5EF4-FFF2-40B4-BE49-F238E27FC236}">
                <a16:creationId xmlns:a16="http://schemas.microsoft.com/office/drawing/2014/main" xmlns="" id="{FBFB49FE-87ED-43A5-8D08-0126004FB455}"/>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8" name="Straight Connector 47">
            <a:extLst>
              <a:ext uri="{FF2B5EF4-FFF2-40B4-BE49-F238E27FC236}">
                <a16:creationId xmlns:a16="http://schemas.microsoft.com/office/drawing/2014/main" xmlns="" id="{A5D85D4B-A6CC-4607-A793-E548ECE4866B}"/>
              </a:ext>
            </a:extLst>
          </p:cNvPr>
          <p:cNvCxnSpPr/>
          <p:nvPr/>
        </p:nvCxnSpPr>
        <p:spPr bwMode="auto">
          <a:xfrm>
            <a:off x="3152800" y="2121700"/>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5eec3e08264315f3" hidden="1"/>
          <p:cNvGraphicFramePr/>
          <p:nvPr>
            <p:extLst>
              <p:ext uri="{D42A27DB-BD31-4B8C-83A1-F6EECF244321}">
                <p14:modId xmlns:p14="http://schemas.microsoft.com/office/powerpoint/2010/main" val="2649287143"/>
              </p:ext>
            </p:extLst>
          </p:nvPr>
        </p:nvGraphicFramePr>
        <p:xfrm>
          <a:off x="-2103784" y="4879598"/>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2" name="D_84ec6eafffb45029" hidden="1">
            <a:extLst>
              <a:ext uri="{FF2B5EF4-FFF2-40B4-BE49-F238E27FC236}">
                <a16:creationId xmlns:a16="http://schemas.microsoft.com/office/drawing/2014/main" xmlns="" id="{EB3C54E1-BA27-4134-B82A-76FBEDF26EF2}"/>
              </a:ext>
            </a:extLst>
          </p:cNvPr>
          <p:cNvGraphicFramePr/>
          <p:nvPr>
            <p:extLst>
              <p:ext uri="{D42A27DB-BD31-4B8C-83A1-F6EECF244321}">
                <p14:modId xmlns:p14="http://schemas.microsoft.com/office/powerpoint/2010/main" val="317589638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4" name="TextBox 1">
            <a:extLst>
              <a:ext uri="{FF2B5EF4-FFF2-40B4-BE49-F238E27FC236}">
                <a16:creationId xmlns:a16="http://schemas.microsoft.com/office/drawing/2014/main" xmlns="" id="{C98CBFBB-001F-4522-AFD7-BEE08796B393}"/>
              </a:ext>
            </a:extLst>
          </p:cNvPr>
          <p:cNvSpPr txBox="1"/>
          <p:nvPr/>
        </p:nvSpPr>
        <p:spPr>
          <a:xfrm>
            <a:off x="56456" y="5877272"/>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03CD251F-0D12-4213-8A60-034FFDC3534F}"/>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5" name="TextBox 44">
            <a:extLst>
              <a:ext uri="{FF2B5EF4-FFF2-40B4-BE49-F238E27FC236}">
                <a16:creationId xmlns:a16="http://schemas.microsoft.com/office/drawing/2014/main" xmlns="" id="{E9A52348-DE9F-4F45-8B50-64048C86F1D4}"/>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49" name="TextBox 48">
            <a:extLst>
              <a:ext uri="{FF2B5EF4-FFF2-40B4-BE49-F238E27FC236}">
                <a16:creationId xmlns:a16="http://schemas.microsoft.com/office/drawing/2014/main" xmlns="" id="{27F0DFB0-FE11-44FE-8F44-2A177CF07AE6}"/>
              </a:ext>
            </a:extLst>
          </p:cNvPr>
          <p:cNvSpPr txBox="1"/>
          <p:nvPr/>
        </p:nvSpPr>
        <p:spPr>
          <a:xfrm>
            <a:off x="3731410"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F5D72B77-6C95-4FB5-B43E-5050E1DB32A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7DF47C79-46F7-4DB5-B8C5-76D50DF0AE1E}"/>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6" name="D_3b251f3c426c31a3_CalcTable"/>
          <p:cNvGraphicFramePr>
            <a:graphicFrameLocks noGrp="1"/>
          </p:cNvGraphicFramePr>
          <p:nvPr>
            <p:extLst>
              <p:ext uri="{D42A27DB-BD31-4B8C-83A1-F6EECF244321}">
                <p14:modId xmlns:p14="http://schemas.microsoft.com/office/powerpoint/2010/main" val="1811239480"/>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5" name="D_3b251f3c426c31a3" hidden="1"/>
          <p:cNvGraphicFramePr/>
          <p:nvPr>
            <p:extLst>
              <p:ext uri="{D42A27DB-BD31-4B8C-83A1-F6EECF244321}">
                <p14:modId xmlns:p14="http://schemas.microsoft.com/office/powerpoint/2010/main" val="205718803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7" name="D_55f7f3d2799e8384">
            <a:extLst>
              <a:ext uri="{FF2B5EF4-FFF2-40B4-BE49-F238E27FC236}">
                <a16:creationId xmlns:a16="http://schemas.microsoft.com/office/drawing/2014/main" xmlns="" id="{EAE3A725-FC4D-4C9A-9C6E-217D88257591}"/>
              </a:ext>
            </a:extLst>
          </p:cNvPr>
          <p:cNvGraphicFramePr/>
          <p:nvPr>
            <p:extLst>
              <p:ext uri="{D42A27DB-BD31-4B8C-83A1-F6EECF244321}">
                <p14:modId xmlns:p14="http://schemas.microsoft.com/office/powerpoint/2010/main" val="3476305253"/>
              </p:ext>
            </p:extLst>
          </p:nvPr>
        </p:nvGraphicFramePr>
        <p:xfrm>
          <a:off x="3425281" y="2050976"/>
          <a:ext cx="2962695"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56" name="D_cda9129b04ff70a7">
            <a:extLst>
              <a:ext uri="{FF2B5EF4-FFF2-40B4-BE49-F238E27FC236}">
                <a16:creationId xmlns:a16="http://schemas.microsoft.com/office/drawing/2014/main" xmlns="" id="{C40F548D-DBE9-4CA1-A365-4A0E704E36BC}"/>
              </a:ext>
            </a:extLst>
          </p:cNvPr>
          <p:cNvSpPr txBox="1"/>
          <p:nvPr/>
        </p:nvSpPr>
        <p:spPr>
          <a:xfrm>
            <a:off x="102221" y="5876350"/>
            <a:ext cx="9288641" cy="123111"/>
          </a:xfrm>
          <a:prstGeom prst="rect">
            <a:avLst/>
          </a:prstGeom>
          <a:noFill/>
        </p:spPr>
        <p:txBody>
          <a:bodyPr wrap="square" lIns="0" tIns="0" rIns="0" bIns="0" rtlCol="0">
            <a:spAutoFit/>
          </a:bodyPr>
          <a:lstStyle/>
          <a:p>
            <a:pPr algn="l"/>
            <a:r>
              <a:rPr lang="en-GB" sz="800" dirty="0"/>
              <a:t>Those who say ‘Haven’t tried’ (46%) have been excluded from these results.</a:t>
            </a:r>
          </a:p>
        </p:txBody>
      </p:sp>
    </p:spTree>
    <p:extLst>
      <p:ext uri="{BB962C8B-B14F-4D97-AF65-F5344CB8AC3E}">
        <p14:creationId xmlns:p14="http://schemas.microsoft.com/office/powerpoint/2010/main" val="2000265528"/>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 name="D_2fa362af9b531b11"/>
          <p:cNvGraphicFramePr/>
          <p:nvPr>
            <p:extLst>
              <p:ext uri="{D42A27DB-BD31-4B8C-83A1-F6EECF244321}">
                <p14:modId xmlns:p14="http://schemas.microsoft.com/office/powerpoint/2010/main" val="1740590112"/>
              </p:ext>
            </p:extLst>
          </p:nvPr>
        </p:nvGraphicFramePr>
        <p:xfrm>
          <a:off x="188131" y="1710335"/>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a:xfrm>
            <a:off x="247800" y="0"/>
            <a:ext cx="9529735" cy="764704"/>
          </a:xfrm>
        </p:spPr>
        <p:txBody>
          <a:bodyPr/>
          <a:lstStyle/>
          <a:p>
            <a:r>
              <a:rPr lang="en-GB" dirty="0"/>
              <a:t>Ease of use of online services: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40216"/>
            <a:ext cx="4961615"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it is ‘easy’ to use their GP practice’s website</a:t>
            </a:r>
            <a:endParaRPr lang="en-GB" sz="2000" b="1" i="1" dirty="0">
              <a:solidFill>
                <a:schemeClr val="tx1">
                  <a:lumMod val="75000"/>
                  <a:lumOff val="25000"/>
                </a:schemeClr>
              </a:solidFill>
            </a:endParaRPr>
          </a:p>
        </p:txBody>
      </p:sp>
      <p:sp>
        <p:nvSpPr>
          <p:cNvPr id="21" name="TextBox 20"/>
          <p:cNvSpPr txBox="1"/>
          <p:nvPr/>
        </p:nvSpPr>
        <p:spPr>
          <a:xfrm>
            <a:off x="7833320" y="6130171"/>
            <a:ext cx="1728192" cy="323165"/>
          </a:xfrm>
          <a:prstGeom prst="rect">
            <a:avLst/>
          </a:prstGeom>
          <a:noFill/>
        </p:spPr>
        <p:txBody>
          <a:bodyPr wrap="square" lIns="0" tIns="0" rIns="0" bIns="0" rtlCol="0">
            <a:spAutoFit/>
          </a:bodyPr>
          <a:lstStyle/>
          <a:p>
            <a:pPr algn="l" eaLnBrk="1" hangingPunct="1">
              <a:spcBef>
                <a:spcPts val="600"/>
              </a:spcBef>
            </a:pPr>
            <a:r>
              <a:rPr lang="en-GB" sz="800" kern="0" dirty="0">
                <a:solidFill>
                  <a:srgbClr val="FFFFFF"/>
                </a:solidFill>
                <a:latin typeface="Arial"/>
              </a:rPr>
              <a:t>%Easy = %Very easy + %Fairly easy  </a:t>
            </a:r>
          </a:p>
          <a:p>
            <a:pPr lvl="0" algn="l" eaLnBrk="1" hangingPunct="1">
              <a:spcBef>
                <a:spcPts val="600"/>
              </a:spcBef>
            </a:pPr>
            <a:endParaRPr lang="en-GB" sz="800" dirty="0"/>
          </a:p>
        </p:txBody>
      </p:sp>
      <p:graphicFrame>
        <p:nvGraphicFramePr>
          <p:cNvPr id="20" name="D_67d9d97a6aa2b050" hidden="1"/>
          <p:cNvGraphicFramePr/>
          <p:nvPr>
            <p:extLst>
              <p:ext uri="{D42A27DB-BD31-4B8C-83A1-F6EECF244321}">
                <p14:modId xmlns:p14="http://schemas.microsoft.com/office/powerpoint/2010/main" val="50455827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67d9d97a6aa2b050_CalcTable"/>
          <p:cNvGraphicFramePr>
            <a:graphicFrameLocks noGrp="1"/>
          </p:cNvGraphicFramePr>
          <p:nvPr>
            <p:extLst>
              <p:ext uri="{D42A27DB-BD31-4B8C-83A1-F6EECF244321}">
                <p14:modId xmlns:p14="http://schemas.microsoft.com/office/powerpoint/2010/main" val="1301372692"/>
              </p:ext>
            </p:extLst>
          </p:nvPr>
        </p:nvGraphicFramePr>
        <p:xfrm>
          <a:off x="0" y="6071312"/>
          <a:ext cx="7113240" cy="288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88000">
                <a:tc>
                  <a:txBody>
                    <a:bodyPr/>
                    <a:lstStyle/>
                    <a:p>
                      <a:pPr marL="0" indent="0">
                        <a:buNone/>
                      </a:pPr>
                      <a:r>
                        <a:rPr lang="en-GB" sz="800" b="0">
                          <a:solidFill>
                            <a:schemeClr val="bg1"/>
                          </a:solidFill>
                        </a:rPr>
                        <a:t>Base: All those completing a questionnaire excluding 'Haven't tried': National (398,398); ICS 2021 (8,255); PCN bases range from 73 to 484</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 How easy is it to use your GP practice’s website to look for information or access services? </a:t>
            </a:r>
          </a:p>
        </p:txBody>
      </p:sp>
      <p:sp>
        <p:nvSpPr>
          <p:cNvPr id="24" name="Rectangle 23">
            <a:extLst>
              <a:ext uri="{FF2B5EF4-FFF2-40B4-BE49-F238E27FC236}">
                <a16:creationId xmlns:a16="http://schemas.microsoft.com/office/drawing/2014/main" xmlns="" id="{8772E3B1-1757-4FB7-94C5-878860445F11}"/>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6942670E-855E-4CD9-B524-CEA39D3FDF40}"/>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B5148ACE-551E-4677-8A4F-4FF8B997880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5" name="TextBox 8">
              <a:extLst>
                <a:ext uri="{FF2B5EF4-FFF2-40B4-BE49-F238E27FC236}">
                  <a16:creationId xmlns:a16="http://schemas.microsoft.com/office/drawing/2014/main" xmlns="" id="{BA75317A-D664-490A-ABEF-8DF3434E0E34}"/>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0ADC4BEB-A1D5-4E19-B5D2-5721318884C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E0106ABB-7BB3-4916-BFC8-FCC7652A1133}"/>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5E46964A-0D4E-43B3-8846-0F88AF7B35E9}"/>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326FB91-6346-4828-B2A0-2CC5FB1EA524}"/>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753433870"/>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3119482"/>
            <a:ext cx="6768752" cy="553998"/>
          </a:xfrm>
        </p:spPr>
        <p:txBody>
          <a:bodyPr/>
          <a:lstStyle/>
          <a:p>
            <a:r>
              <a:rPr lang="en-GB" sz="3600" dirty="0"/>
              <a:t>Making an appointment</a:t>
            </a:r>
          </a:p>
        </p:txBody>
      </p:sp>
    </p:spTree>
    <p:extLst>
      <p:ext uri="{BB962C8B-B14F-4D97-AF65-F5344CB8AC3E}">
        <p14:creationId xmlns:p14="http://schemas.microsoft.com/office/powerpoint/2010/main" val="17866788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Choice of appointment</a:t>
            </a:r>
          </a:p>
        </p:txBody>
      </p:sp>
      <p:graphicFrame>
        <p:nvGraphicFramePr>
          <p:cNvPr id="6" name="Ipsos Ribbon Rules" hidden="1"/>
          <p:cNvGraphicFramePr/>
          <p:nvPr>
            <p:extLst>
              <p:ext uri="{D42A27DB-BD31-4B8C-83A1-F6EECF244321}">
                <p14:modId xmlns:p14="http://schemas.microsoft.com/office/powerpoint/2010/main" val="3069978231"/>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a03d13b49da7df62_CalcTable"/>
          <p:cNvGraphicFramePr>
            <a:graphicFrameLocks noGrp="1"/>
          </p:cNvGraphicFramePr>
          <p:nvPr>
            <p:extLst>
              <p:ext uri="{D42A27DB-BD31-4B8C-83A1-F6EECF244321}">
                <p14:modId xmlns:p14="http://schemas.microsoft.com/office/powerpoint/2010/main" val="1044441267"/>
              </p:ext>
            </p:extLst>
          </p:nvPr>
        </p:nvGraphicFramePr>
        <p:xfrm>
          <a:off x="45997" y="6046047"/>
          <a:ext cx="6842573" cy="286255"/>
        </p:xfrm>
        <a:graphic>
          <a:graphicData uri="http://schemas.openxmlformats.org/drawingml/2006/table">
            <a:tbl>
              <a:tblPr firstRow="1" bandRow="1">
                <a:tableStyleId>{5C22544A-7EE6-4342-B048-85BDC9FD1C3A}</a:tableStyleId>
              </a:tblPr>
              <a:tblGrid>
                <a:gridCol w="6842573">
                  <a:extLst>
                    <a:ext uri="{9D8B030D-6E8A-4147-A177-3AD203B41FA5}">
                      <a16:colId xmlns:a16="http://schemas.microsoft.com/office/drawing/2014/main" xmlns="" val="20000"/>
                    </a:ext>
                  </a:extLst>
                </a:gridCol>
              </a:tblGrid>
              <a:tr h="286255">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(11,316); PCN bases range from 89 to 642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aphicFrame>
        <p:nvGraphicFramePr>
          <p:cNvPr id="41" name="D_99f59bc9473301d7" hidden="1"/>
          <p:cNvGraphicFramePr/>
          <p:nvPr>
            <p:extLst>
              <p:ext uri="{D42A27DB-BD31-4B8C-83A1-F6EECF244321}">
                <p14:modId xmlns:p14="http://schemas.microsoft.com/office/powerpoint/2010/main" val="1038143638"/>
              </p:ext>
            </p:extLst>
          </p:nvPr>
        </p:nvGraphicFramePr>
        <p:xfrm>
          <a:off x="-2103784" y="5011204"/>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a03d13b49da7df62" hidden="1">
            <a:extLst>
              <a:ext uri="{FF2B5EF4-FFF2-40B4-BE49-F238E27FC236}">
                <a16:creationId xmlns:a16="http://schemas.microsoft.com/office/drawing/2014/main" xmlns="" id="{89F6E896-9913-4587-8C3F-5DF6AACB4D2D}"/>
              </a:ext>
            </a:extLst>
          </p:cNvPr>
          <p:cNvGraphicFramePr/>
          <p:nvPr>
            <p:extLst>
              <p:ext uri="{D42A27DB-BD31-4B8C-83A1-F6EECF244321}">
                <p14:modId xmlns:p14="http://schemas.microsoft.com/office/powerpoint/2010/main" val="2285541601"/>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48" name="TextBox 47">
            <a:extLst>
              <a:ext uri="{FF2B5EF4-FFF2-40B4-BE49-F238E27FC236}">
                <a16:creationId xmlns:a16="http://schemas.microsoft.com/office/drawing/2014/main" xmlns="" id="{812BEC36-98B3-49DE-9996-72735A60D5EE}"/>
              </a:ext>
            </a:extLst>
          </p:cNvPr>
          <p:cNvSpPr txBox="1"/>
          <p:nvPr/>
        </p:nvSpPr>
        <p:spPr>
          <a:xfrm>
            <a:off x="7041232" y="6086082"/>
            <a:ext cx="2818770"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‘a choice of place’, ‘a choice of time or day’, ‘a choice of healthcare professional’, ‘a choice of type of appointment’</a:t>
            </a:r>
          </a:p>
        </p:txBody>
      </p:sp>
      <p:graphicFrame>
        <p:nvGraphicFramePr>
          <p:cNvPr id="55" name="D_879a29e414e51f4d">
            <a:extLst>
              <a:ext uri="{FF2B5EF4-FFF2-40B4-BE49-F238E27FC236}">
                <a16:creationId xmlns:a16="http://schemas.microsoft.com/office/drawing/2014/main" xmlns="" id="{FC315000-7549-4634-B6A8-5ED512DCBBAC}"/>
              </a:ext>
            </a:extLst>
          </p:cNvPr>
          <p:cNvGraphicFramePr>
            <a:graphicFrameLocks/>
          </p:cNvGraphicFramePr>
          <p:nvPr>
            <p:extLst>
              <p:ext uri="{D42A27DB-BD31-4B8C-83A1-F6EECF244321}">
                <p14:modId xmlns:p14="http://schemas.microsoft.com/office/powerpoint/2010/main" val="2792427004"/>
              </p:ext>
            </p:extLst>
          </p:nvPr>
        </p:nvGraphicFramePr>
        <p:xfrm>
          <a:off x="651587" y="1700808"/>
          <a:ext cx="3581333" cy="2887535"/>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d888e63c9245f4d">
            <a:extLst>
              <a:ext uri="{FF2B5EF4-FFF2-40B4-BE49-F238E27FC236}">
                <a16:creationId xmlns:a16="http://schemas.microsoft.com/office/drawing/2014/main" xmlns="" id="{2141BCA1-91A4-4FB2-A0AB-14A7B530D743}"/>
              </a:ext>
            </a:extLst>
          </p:cNvPr>
          <p:cNvGraphicFramePr>
            <a:graphicFrameLocks noGrp="1"/>
          </p:cNvGraphicFramePr>
          <p:nvPr>
            <p:extLst>
              <p:ext uri="{D42A27DB-BD31-4B8C-83A1-F6EECF244321}">
                <p14:modId xmlns:p14="http://schemas.microsoft.com/office/powerpoint/2010/main" val="10885724"/>
              </p:ext>
            </p:extLst>
          </p:nvPr>
        </p:nvGraphicFramePr>
        <p:xfrm>
          <a:off x="711842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69%</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5" name="D_199d11d42d24474d">
            <a:extLst>
              <a:ext uri="{FF2B5EF4-FFF2-40B4-BE49-F238E27FC236}">
                <a16:creationId xmlns:a16="http://schemas.microsoft.com/office/drawing/2014/main" xmlns="" id="{E8211053-11E9-4838-B13B-747F5E5E5C70}"/>
              </a:ext>
            </a:extLst>
          </p:cNvPr>
          <p:cNvGraphicFramePr>
            <a:graphicFrameLocks noGrp="1"/>
          </p:cNvGraphicFramePr>
          <p:nvPr>
            <p:extLst>
              <p:ext uri="{D42A27DB-BD31-4B8C-83A1-F6EECF244321}">
                <p14:modId xmlns:p14="http://schemas.microsoft.com/office/powerpoint/2010/main" val="2242093040"/>
              </p:ext>
            </p:extLst>
          </p:nvPr>
        </p:nvGraphicFramePr>
        <p:xfrm>
          <a:off x="567308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25%</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76" name="D_144c480f75da5f4d">
            <a:extLst>
              <a:ext uri="{FF2B5EF4-FFF2-40B4-BE49-F238E27FC236}">
                <a16:creationId xmlns:a16="http://schemas.microsoft.com/office/drawing/2014/main" xmlns="" id="{02D39241-2E2E-4EFF-979B-4DDB9C3E70CA}"/>
              </a:ext>
            </a:extLst>
          </p:cNvPr>
          <p:cNvGraphicFramePr>
            <a:graphicFrameLocks noGrp="1"/>
          </p:cNvGraphicFramePr>
          <p:nvPr>
            <p:extLst>
              <p:ext uri="{D42A27DB-BD31-4B8C-83A1-F6EECF244321}">
                <p14:modId xmlns:p14="http://schemas.microsoft.com/office/powerpoint/2010/main" val="3368358054"/>
              </p:ext>
            </p:extLst>
          </p:nvPr>
        </p:nvGraphicFramePr>
        <p:xfrm>
          <a:off x="711842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31%</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77" name="TextBox 76">
            <a:extLst>
              <a:ext uri="{FF2B5EF4-FFF2-40B4-BE49-F238E27FC236}">
                <a16:creationId xmlns:a16="http://schemas.microsoft.com/office/drawing/2014/main" xmlns="" id="{6208B33B-E235-4F88-A583-39CF0C440DD9}"/>
              </a:ext>
            </a:extLst>
          </p:cNvPr>
          <p:cNvSpPr txBox="1"/>
          <p:nvPr/>
        </p:nvSpPr>
        <p:spPr>
          <a:xfrm>
            <a:off x="7437276"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78" name="TextBox 77">
            <a:extLst>
              <a:ext uri="{FF2B5EF4-FFF2-40B4-BE49-F238E27FC236}">
                <a16:creationId xmlns:a16="http://schemas.microsoft.com/office/drawing/2014/main" xmlns="" id="{F89A2ABD-BE4B-4057-ABEB-B76BCED13464}"/>
              </a:ext>
            </a:extLst>
          </p:cNvPr>
          <p:cNvSpPr txBox="1"/>
          <p:nvPr/>
        </p:nvSpPr>
        <p:spPr>
          <a:xfrm>
            <a:off x="7468096"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graphicFrame>
        <p:nvGraphicFramePr>
          <p:cNvPr id="79" name="D_b19d18ee7f44ee4d">
            <a:extLst>
              <a:ext uri="{FF2B5EF4-FFF2-40B4-BE49-F238E27FC236}">
                <a16:creationId xmlns:a16="http://schemas.microsoft.com/office/drawing/2014/main" xmlns="" id="{B5E4D78D-6DFE-465F-9578-E2867DA97144}"/>
              </a:ext>
            </a:extLst>
          </p:cNvPr>
          <p:cNvGraphicFramePr>
            <a:graphicFrameLocks noGrp="1"/>
          </p:cNvGraphicFramePr>
          <p:nvPr>
            <p:extLst>
              <p:ext uri="{D42A27DB-BD31-4B8C-83A1-F6EECF244321}">
                <p14:modId xmlns:p14="http://schemas.microsoft.com/office/powerpoint/2010/main" val="60705864"/>
              </p:ext>
            </p:extLst>
          </p:nvPr>
        </p:nvGraphicFramePr>
        <p:xfrm>
          <a:off x="567308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1"/>
                          </a:solidFill>
                          <a:latin typeface="Arial" panose="020B0604020202020204" pitchFamily="34" charset="0"/>
                        </a:rPr>
                        <a:t>75%</a:t>
                      </a:r>
                      <a:endParaRPr lang="en-GB" sz="32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0" name="TextBox 79">
            <a:extLst>
              <a:ext uri="{FF2B5EF4-FFF2-40B4-BE49-F238E27FC236}">
                <a16:creationId xmlns:a16="http://schemas.microsoft.com/office/drawing/2014/main" xmlns="" id="{14576D82-8BBB-434A-A5AB-A9D64BD5339D}"/>
              </a:ext>
            </a:extLst>
          </p:cNvPr>
          <p:cNvSpPr txBox="1"/>
          <p:nvPr/>
        </p:nvSpPr>
        <p:spPr>
          <a:xfrm>
            <a:off x="5991932"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81" name="TextBox 80">
            <a:extLst>
              <a:ext uri="{FF2B5EF4-FFF2-40B4-BE49-F238E27FC236}">
                <a16:creationId xmlns:a16="http://schemas.microsoft.com/office/drawing/2014/main" xmlns="" id="{305A1345-D1D3-4BC5-8B53-B59EF9DC5A00}"/>
              </a:ext>
            </a:extLst>
          </p:cNvPr>
          <p:cNvSpPr txBox="1"/>
          <p:nvPr/>
        </p:nvSpPr>
        <p:spPr>
          <a:xfrm>
            <a:off x="6019290"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None of these</a:t>
            </a:r>
          </a:p>
        </p:txBody>
      </p:sp>
      <p:cxnSp>
        <p:nvCxnSpPr>
          <p:cNvPr id="82" name="Straight Connector 81">
            <a:extLst>
              <a:ext uri="{FF2B5EF4-FFF2-40B4-BE49-F238E27FC236}">
                <a16:creationId xmlns:a16="http://schemas.microsoft.com/office/drawing/2014/main" xmlns="" id="{A7D615E3-5341-40E4-9413-AD5D3A7929B2}"/>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3" name="Rectangle 82">
            <a:extLst>
              <a:ext uri="{FF2B5EF4-FFF2-40B4-BE49-F238E27FC236}">
                <a16:creationId xmlns:a16="http://schemas.microsoft.com/office/drawing/2014/main" xmlns="" id="{E2CCE4B1-6703-43D4-963C-35BE8B4DC43D}"/>
              </a:ext>
            </a:extLst>
          </p:cNvPr>
          <p:cNvSpPr/>
          <p:nvPr/>
        </p:nvSpPr>
        <p:spPr bwMode="auto">
          <a:xfrm>
            <a:off x="2936776" y="4437113"/>
            <a:ext cx="403244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84" name="TextBox 83">
            <a:extLst>
              <a:ext uri="{FF2B5EF4-FFF2-40B4-BE49-F238E27FC236}">
                <a16:creationId xmlns:a16="http://schemas.microsoft.com/office/drawing/2014/main" xmlns="" id="{0F14D984-E29F-47E3-9CC6-474233AF2AE3}"/>
              </a:ext>
            </a:extLst>
          </p:cNvPr>
          <p:cNvSpPr txBox="1"/>
          <p:nvPr/>
        </p:nvSpPr>
        <p:spPr>
          <a:xfrm>
            <a:off x="3247544" y="4581129"/>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a:t>
            </a:r>
          </a:p>
        </p:txBody>
      </p:sp>
      <p:graphicFrame>
        <p:nvGraphicFramePr>
          <p:cNvPr id="86" name="D_e483f9cbef86e319">
            <a:extLst>
              <a:ext uri="{FF2B5EF4-FFF2-40B4-BE49-F238E27FC236}">
                <a16:creationId xmlns:a16="http://schemas.microsoft.com/office/drawing/2014/main" xmlns="" id="{4909D514-FA28-4869-A69B-58A8C7791787}"/>
              </a:ext>
            </a:extLst>
          </p:cNvPr>
          <p:cNvGraphicFramePr/>
          <p:nvPr>
            <p:extLst>
              <p:ext uri="{D42A27DB-BD31-4B8C-83A1-F6EECF244321}">
                <p14:modId xmlns:p14="http://schemas.microsoft.com/office/powerpoint/2010/main" val="177879851"/>
              </p:ext>
            </p:extLst>
          </p:nvPr>
        </p:nvGraphicFramePr>
        <p:xfrm>
          <a:off x="3809628" y="4844526"/>
          <a:ext cx="1080000" cy="108011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7" name="D_6392df07ec77bbf2">
            <a:extLst>
              <a:ext uri="{FF2B5EF4-FFF2-40B4-BE49-F238E27FC236}">
                <a16:creationId xmlns:a16="http://schemas.microsoft.com/office/drawing/2014/main" xmlns="" id="{B8FBBA5E-16DB-4F5C-B594-D0C299A70173}"/>
              </a:ext>
            </a:extLst>
          </p:cNvPr>
          <p:cNvGraphicFramePr/>
          <p:nvPr>
            <p:extLst>
              <p:ext uri="{D42A27DB-BD31-4B8C-83A1-F6EECF244321}">
                <p14:modId xmlns:p14="http://schemas.microsoft.com/office/powerpoint/2010/main" val="4152968672"/>
              </p:ext>
            </p:extLst>
          </p:nvPr>
        </p:nvGraphicFramePr>
        <p:xfrm>
          <a:off x="5010910" y="4844526"/>
          <a:ext cx="1080000" cy="1080119"/>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90" name="D_99f59bc9473301d7_CalcTable">
            <a:extLst>
              <a:ext uri="{FF2B5EF4-FFF2-40B4-BE49-F238E27FC236}">
                <a16:creationId xmlns:a16="http://schemas.microsoft.com/office/drawing/2014/main" xmlns="" id="{3E27805F-EC9C-434B-98E2-2779BA6DBE9D}"/>
              </a:ext>
            </a:extLst>
          </p:cNvPr>
          <p:cNvGraphicFramePr>
            <a:graphicFrameLocks noGrp="1"/>
          </p:cNvGraphicFramePr>
          <p:nvPr>
            <p:extLst>
              <p:ext uri="{D42A27DB-BD31-4B8C-83A1-F6EECF244321}">
                <p14:modId xmlns:p14="http://schemas.microsoft.com/office/powerpoint/2010/main" val="673019077"/>
              </p:ext>
            </p:extLst>
          </p:nvPr>
        </p:nvGraphicFramePr>
        <p:xfrm>
          <a:off x="4003163" y="50851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57%</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82%</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92" name="TextBox 91">
            <a:extLst>
              <a:ext uri="{FF2B5EF4-FFF2-40B4-BE49-F238E27FC236}">
                <a16:creationId xmlns:a16="http://schemas.microsoft.com/office/drawing/2014/main" xmlns="" id="{A979C7A9-7806-47C9-86CD-E6986C797E8B}"/>
              </a:ext>
            </a:extLst>
          </p:cNvPr>
          <p:cNvSpPr txBox="1"/>
          <p:nvPr/>
        </p:nvSpPr>
        <p:spPr>
          <a:xfrm>
            <a:off x="1928664" y="1628800"/>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3" name="TextBox 92">
            <a:extLst>
              <a:ext uri="{FF2B5EF4-FFF2-40B4-BE49-F238E27FC236}">
                <a16:creationId xmlns:a16="http://schemas.microsoft.com/office/drawing/2014/main" xmlns="" id="{9A206ECF-BA6E-4DDC-BB69-67705CD5C19E}"/>
              </a:ext>
            </a:extLst>
          </p:cNvPr>
          <p:cNvSpPr txBox="1"/>
          <p:nvPr/>
        </p:nvSpPr>
        <p:spPr>
          <a:xfrm>
            <a:off x="6243960" y="1628800"/>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4" name="TextBox 93">
            <a:extLst>
              <a:ext uri="{FF2B5EF4-FFF2-40B4-BE49-F238E27FC236}">
                <a16:creationId xmlns:a16="http://schemas.microsoft.com/office/drawing/2014/main" xmlns="" id="{02F07A00-07D3-4FE0-81CB-8C7CDCCCADA1}"/>
              </a:ext>
            </a:extLst>
          </p:cNvPr>
          <p:cNvSpPr txBox="1"/>
          <p:nvPr/>
        </p:nvSpPr>
        <p:spPr>
          <a:xfrm>
            <a:off x="7180064" y="2039419"/>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5" name="TextBox 94">
            <a:extLst>
              <a:ext uri="{FF2B5EF4-FFF2-40B4-BE49-F238E27FC236}">
                <a16:creationId xmlns:a16="http://schemas.microsoft.com/office/drawing/2014/main" xmlns="" id="{ECA6733E-573A-46E9-9E90-3BD019F14972}"/>
              </a:ext>
            </a:extLst>
          </p:cNvPr>
          <p:cNvSpPr txBox="1"/>
          <p:nvPr/>
        </p:nvSpPr>
        <p:spPr>
          <a:xfrm>
            <a:off x="6171952" y="2045640"/>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spTree>
    <p:extLst>
      <p:ext uri="{BB962C8B-B14F-4D97-AF65-F5344CB8AC3E}">
        <p14:creationId xmlns:p14="http://schemas.microsoft.com/office/powerpoint/2010/main" val="173380407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Choice of appointment: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5118709"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offered a choice of appointment</a:t>
            </a:r>
            <a:endParaRPr lang="en-GB" sz="2000" b="1" i="1" dirty="0">
              <a:solidFill>
                <a:schemeClr val="tx1">
                  <a:lumMod val="75000"/>
                  <a:lumOff val="25000"/>
                </a:schemeClr>
              </a:solidFill>
            </a:endParaRPr>
          </a:p>
        </p:txBody>
      </p:sp>
      <p:graphicFrame>
        <p:nvGraphicFramePr>
          <p:cNvPr id="31" name="D_cf4bd39fe8c1921d"/>
          <p:cNvGraphicFramePr/>
          <p:nvPr>
            <p:extLst>
              <p:ext uri="{D42A27DB-BD31-4B8C-83A1-F6EECF244321}">
                <p14:modId xmlns:p14="http://schemas.microsoft.com/office/powerpoint/2010/main" val="1121712663"/>
              </p:ext>
            </p:extLst>
          </p:nvPr>
        </p:nvGraphicFramePr>
        <p:xfrm>
          <a:off x="128464" y="1691807"/>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30067a67d54d89e1" hidden="1"/>
          <p:cNvGraphicFramePr/>
          <p:nvPr>
            <p:extLst>
              <p:ext uri="{D42A27DB-BD31-4B8C-83A1-F6EECF244321}">
                <p14:modId xmlns:p14="http://schemas.microsoft.com/office/powerpoint/2010/main" val="184410523"/>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30067a67d54d89e1_CalcTable"/>
          <p:cNvGraphicFramePr>
            <a:graphicFrameLocks noGrp="1"/>
          </p:cNvGraphicFramePr>
          <p:nvPr>
            <p:extLst>
              <p:ext uri="{D42A27DB-BD31-4B8C-83A1-F6EECF244321}">
                <p14:modId xmlns:p14="http://schemas.microsoft.com/office/powerpoint/2010/main" val="25497419"/>
              </p:ext>
            </p:extLst>
          </p:nvPr>
        </p:nvGraphicFramePr>
        <p:xfrm>
          <a:off x="-2048" y="6059180"/>
          <a:ext cx="6971272" cy="288456"/>
        </p:xfrm>
        <a:graphic>
          <a:graphicData uri="http://schemas.openxmlformats.org/drawingml/2006/table">
            <a:tbl>
              <a:tblPr firstRow="1" bandRow="1">
                <a:tableStyleId>{5C22544A-7EE6-4342-B048-85BDC9FD1C3A}</a:tableStyleId>
              </a:tblPr>
              <a:tblGrid>
                <a:gridCol w="6971272">
                  <a:extLst>
                    <a:ext uri="{9D8B030D-6E8A-4147-A177-3AD203B41FA5}">
                      <a16:colId xmlns:a16="http://schemas.microsoft.com/office/drawing/2014/main" xmlns="" val="20000"/>
                    </a:ext>
                  </a:extLst>
                </a:gridCol>
              </a:tblGrid>
              <a:tr h="288456">
                <a:tc>
                  <a:txBody>
                    <a:bodyPr/>
                    <a:lstStyle/>
                    <a:p>
                      <a:pPr marL="0" indent="0">
                        <a:buNone/>
                      </a:pPr>
                      <a:r>
                        <a:rPr lang="en-GB" sz="800" b="0">
                          <a:solidFill>
                            <a:schemeClr val="bg1"/>
                          </a:solidFill>
                        </a:rPr>
                        <a:t>Base: All who tried to make an appointment since being registered excluding ‘Can’t remember’ and ‘I did not need a choice’: National (582,756); ICS 2021 (11,316); PCN bases range from 89 to 642</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BCC7CFBC-7031-4D2C-8746-345DF5471CF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Q14. On this occasion (when you last tried to make a general practice appointment), were you offered any of the following choices of appointment?</a:t>
            </a:r>
          </a:p>
        </p:txBody>
      </p:sp>
      <p:grpSp>
        <p:nvGrpSpPr>
          <p:cNvPr id="21" name="Group 20">
            <a:extLst>
              <a:ext uri="{FF2B5EF4-FFF2-40B4-BE49-F238E27FC236}">
                <a16:creationId xmlns:a16="http://schemas.microsoft.com/office/drawing/2014/main" xmlns="" id="{732109FB-681B-4B19-A833-AFC05317EB42}"/>
              </a:ext>
            </a:extLst>
          </p:cNvPr>
          <p:cNvGrpSpPr/>
          <p:nvPr/>
        </p:nvGrpSpPr>
        <p:grpSpPr>
          <a:xfrm>
            <a:off x="6880448" y="1562308"/>
            <a:ext cx="2969096" cy="138500"/>
            <a:chOff x="4380332" y="1526076"/>
            <a:chExt cx="2969096" cy="138500"/>
          </a:xfrm>
        </p:grpSpPr>
        <p:sp>
          <p:nvSpPr>
            <p:cNvPr id="22" name="TextBox 7">
              <a:extLst>
                <a:ext uri="{FF2B5EF4-FFF2-40B4-BE49-F238E27FC236}">
                  <a16:creationId xmlns:a16="http://schemas.microsoft.com/office/drawing/2014/main" xmlns="" id="{091AE20C-1480-4E22-90ED-E794CD79F3A8}"/>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4" name="TextBox 8">
              <a:extLst>
                <a:ext uri="{FF2B5EF4-FFF2-40B4-BE49-F238E27FC236}">
                  <a16:creationId xmlns:a16="http://schemas.microsoft.com/office/drawing/2014/main" xmlns="" id="{01352210-B712-4AF6-ABEB-066217186ECC}"/>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0" name="Oval 15">
              <a:extLst>
                <a:ext uri="{FF2B5EF4-FFF2-40B4-BE49-F238E27FC236}">
                  <a16:creationId xmlns:a16="http://schemas.microsoft.com/office/drawing/2014/main" xmlns="" id="{2FB80954-E7D8-421B-9278-6186E779E469}"/>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2" name="TextBox 13">
              <a:extLst>
                <a:ext uri="{FF2B5EF4-FFF2-40B4-BE49-F238E27FC236}">
                  <a16:creationId xmlns:a16="http://schemas.microsoft.com/office/drawing/2014/main" xmlns="" id="{64B1C2D4-4325-4BDD-8862-D553AE2B9386}"/>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3" name="Oval 32">
            <a:extLst>
              <a:ext uri="{FF2B5EF4-FFF2-40B4-BE49-F238E27FC236}">
                <a16:creationId xmlns:a16="http://schemas.microsoft.com/office/drawing/2014/main" xmlns="" id="{A9A97352-C2F4-4E47-BD00-F4AB5E186D27}"/>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4" name="Straight Connector 33">
            <a:extLst>
              <a:ext uri="{FF2B5EF4-FFF2-40B4-BE49-F238E27FC236}">
                <a16:creationId xmlns:a16="http://schemas.microsoft.com/office/drawing/2014/main" xmlns="" id="{DC314E02-2B2C-4192-97CC-435169789F90}"/>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40" name="Rectangle 39">
            <a:extLst>
              <a:ext uri="{FF2B5EF4-FFF2-40B4-BE49-F238E27FC236}">
                <a16:creationId xmlns:a16="http://schemas.microsoft.com/office/drawing/2014/main" xmlns="" id="{DF2E6D4E-CFC9-44B3-AD24-9714A2A9899F}"/>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9" name="TextBox 18">
            <a:extLst>
              <a:ext uri="{FF2B5EF4-FFF2-40B4-BE49-F238E27FC236}">
                <a16:creationId xmlns:a16="http://schemas.microsoft.com/office/drawing/2014/main" xmlns="" id="{84E0E12F-6E55-41A2-85AB-FA92DE77FE75}"/>
              </a:ext>
            </a:extLst>
          </p:cNvPr>
          <p:cNvSpPr txBox="1"/>
          <p:nvPr/>
        </p:nvSpPr>
        <p:spPr>
          <a:xfrm>
            <a:off x="7041232" y="6086082"/>
            <a:ext cx="2818770"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‘a choice of place’, ‘a choice of time or day’, ‘a choice of healthcare professional’, ‘a choice of type of appointment’</a:t>
            </a:r>
          </a:p>
        </p:txBody>
      </p:sp>
    </p:spTree>
    <p:extLst>
      <p:ext uri="{BB962C8B-B14F-4D97-AF65-F5344CB8AC3E}">
        <p14:creationId xmlns:p14="http://schemas.microsoft.com/office/powerpoint/2010/main" val="476690415"/>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Satisfaction with appointment offered</a:t>
            </a:r>
          </a:p>
        </p:txBody>
      </p:sp>
      <p:graphicFrame>
        <p:nvGraphicFramePr>
          <p:cNvPr id="6" name="Ipsos Ribbon Rules" hidden="1"/>
          <p:cNvGraphicFramePr/>
          <p:nvPr>
            <p:extLst>
              <p:ext uri="{D42A27DB-BD31-4B8C-83A1-F6EECF244321}">
                <p14:modId xmlns:p14="http://schemas.microsoft.com/office/powerpoint/2010/main" val="76748437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7" name="D_65b5fe7d067cdd04_CalcTable"/>
          <p:cNvGraphicFramePr>
            <a:graphicFrameLocks noGrp="1"/>
          </p:cNvGraphicFramePr>
          <p:nvPr>
            <p:extLst>
              <p:ext uri="{D42A27DB-BD31-4B8C-83A1-F6EECF244321}">
                <p14:modId xmlns:p14="http://schemas.microsoft.com/office/powerpoint/2010/main" val="511471310"/>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excluding ‘I was not offered an appointment’: National (709,766); ICS 2021 (14,176); PCN bases range from 88 to 807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r>
              <a:rPr lang="en-GB" sz="1600" b="1" baseline="30000" dirty="0">
                <a:solidFill>
                  <a:schemeClr val="bg1"/>
                </a:solidFill>
              </a:rPr>
              <a:t> 1</a:t>
            </a:r>
            <a:endParaRPr lang="en-GB" sz="1600" b="1" dirty="0">
              <a:solidFill>
                <a:schemeClr val="bg1"/>
              </a:solidFill>
            </a:endParaRPr>
          </a:p>
        </p:txBody>
      </p:sp>
      <p:graphicFrame>
        <p:nvGraphicFramePr>
          <p:cNvPr id="52" name="D_65b5fe7d067cdd04"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111025180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9" name="D_ccd913a3c6a9c9d6">
            <a:extLst>
              <a:ext uri="{FF2B5EF4-FFF2-40B4-BE49-F238E27FC236}">
                <a16:creationId xmlns:a16="http://schemas.microsoft.com/office/drawing/2014/main" xmlns="" id="{D8FC60BA-7C89-41E0-8802-432C6A19E219}"/>
              </a:ext>
            </a:extLst>
          </p:cNvPr>
          <p:cNvGraphicFramePr>
            <a:graphicFrameLocks noGrp="1"/>
          </p:cNvGraphicFramePr>
          <p:nvPr>
            <p:extLst>
              <p:ext uri="{D42A27DB-BD31-4B8C-83A1-F6EECF244321}">
                <p14:modId xmlns:p14="http://schemas.microsoft.com/office/powerpoint/2010/main" val="1265310525"/>
              </p:ext>
            </p:extLst>
          </p:nvPr>
        </p:nvGraphicFramePr>
        <p:xfrm>
          <a:off x="6084362" y="2132856"/>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a:solidFill>
                            <a:schemeClr val="accent1"/>
                          </a:solidFill>
                          <a:latin typeface="Arial" panose="020B0604020202020204" pitchFamily="34" charset="0"/>
                        </a:rPr>
                        <a:t>87%</a:t>
                      </a:r>
                      <a:endParaRPr lang="en-GB" sz="2800" dirty="0">
                        <a:solidFill>
                          <a:schemeClr val="accent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63" name="Rectangle 62">
            <a:extLst>
              <a:ext uri="{FF2B5EF4-FFF2-40B4-BE49-F238E27FC236}">
                <a16:creationId xmlns:a16="http://schemas.microsoft.com/office/drawing/2014/main" xmlns="" id="{1C1E4170-AE13-4148-B4CE-76581F216D39}"/>
              </a:ext>
            </a:extLst>
          </p:cNvPr>
          <p:cNvSpPr/>
          <p:nvPr/>
        </p:nvSpPr>
        <p:spPr bwMode="auto">
          <a:xfrm>
            <a:off x="2864767" y="4365104"/>
            <a:ext cx="410445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4" name="TextBox 63">
            <a:extLst>
              <a:ext uri="{FF2B5EF4-FFF2-40B4-BE49-F238E27FC236}">
                <a16:creationId xmlns:a16="http://schemas.microsoft.com/office/drawing/2014/main" xmlns="" id="{39A1F151-D630-4645-883E-75D18D22BFCB}"/>
              </a:ext>
            </a:extLst>
          </p:cNvPr>
          <p:cNvSpPr txBox="1"/>
          <p:nvPr/>
        </p:nvSpPr>
        <p:spPr>
          <a:xfrm>
            <a:off x="3224808" y="4475557"/>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8" name="D_8021a0fc0a3538bc">
            <a:extLst>
              <a:ext uri="{FF2B5EF4-FFF2-40B4-BE49-F238E27FC236}">
                <a16:creationId xmlns:a16="http://schemas.microsoft.com/office/drawing/2014/main" xmlns="" id="{1530F1E3-1E77-45F0-B5D4-93BA427426B0}"/>
              </a:ext>
            </a:extLst>
          </p:cNvPr>
          <p:cNvGraphicFramePr/>
          <p:nvPr>
            <p:extLst>
              <p:ext uri="{D42A27DB-BD31-4B8C-83A1-F6EECF244321}">
                <p14:modId xmlns:p14="http://schemas.microsoft.com/office/powerpoint/2010/main" val="3185666272"/>
              </p:ext>
            </p:extLst>
          </p:nvPr>
        </p:nvGraphicFramePr>
        <p:xfrm>
          <a:off x="3800872" y="4724658"/>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80" name="D_0bc77d2f3737d4be">
            <a:extLst>
              <a:ext uri="{FF2B5EF4-FFF2-40B4-BE49-F238E27FC236}">
                <a16:creationId xmlns:a16="http://schemas.microsoft.com/office/drawing/2014/main" xmlns="" id="{18F37FC8-51BF-49F3-AFBF-9444AF14C92B}"/>
              </a:ext>
            </a:extLst>
          </p:cNvPr>
          <p:cNvGraphicFramePr/>
          <p:nvPr>
            <p:extLst>
              <p:ext uri="{D42A27DB-BD31-4B8C-83A1-F6EECF244321}">
                <p14:modId xmlns:p14="http://schemas.microsoft.com/office/powerpoint/2010/main" val="3338815254"/>
              </p:ext>
            </p:extLst>
          </p:nvPr>
        </p:nvGraphicFramePr>
        <p:xfrm>
          <a:off x="5021436" y="4683774"/>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83" name="D_68b5f2a57ff583f8_CalcTable">
            <a:extLst>
              <a:ext uri="{FF2B5EF4-FFF2-40B4-BE49-F238E27FC236}">
                <a16:creationId xmlns:a16="http://schemas.microsoft.com/office/drawing/2014/main" xmlns="" id="{B108686E-D048-4C32-B9B8-178565FFED45}"/>
              </a:ext>
            </a:extLst>
          </p:cNvPr>
          <p:cNvGraphicFramePr>
            <a:graphicFrameLocks noGrp="1"/>
          </p:cNvGraphicFramePr>
          <p:nvPr>
            <p:extLst>
              <p:ext uri="{D42A27DB-BD31-4B8C-83A1-F6EECF244321}">
                <p14:modId xmlns:p14="http://schemas.microsoft.com/office/powerpoint/2010/main" val="1090349559"/>
              </p:ext>
            </p:extLst>
          </p:nvPr>
        </p:nvGraphicFramePr>
        <p:xfrm>
          <a:off x="4015282" y="5011648"/>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75%</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93%</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3" name="D_68b5f2a57ff583f8" hidden="1">
            <a:extLst>
              <a:ext uri="{FF2B5EF4-FFF2-40B4-BE49-F238E27FC236}">
                <a16:creationId xmlns:a16="http://schemas.microsoft.com/office/drawing/2014/main" xmlns="" id="{4CA57579-EAAE-4532-99EF-D8CB185B138F}"/>
              </a:ext>
            </a:extLst>
          </p:cNvPr>
          <p:cNvGraphicFramePr/>
          <p:nvPr>
            <p:extLst>
              <p:ext uri="{D42A27DB-BD31-4B8C-83A1-F6EECF244321}">
                <p14:modId xmlns:p14="http://schemas.microsoft.com/office/powerpoint/2010/main" val="1215286982"/>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5" name="D_6deb7e3925b0354f">
            <a:extLst>
              <a:ext uri="{FF2B5EF4-FFF2-40B4-BE49-F238E27FC236}">
                <a16:creationId xmlns:a16="http://schemas.microsoft.com/office/drawing/2014/main" xmlns="" id="{C63F09C1-A6E1-4663-BFC1-A65D1D552B0F}"/>
              </a:ext>
            </a:extLst>
          </p:cNvPr>
          <p:cNvGraphicFramePr>
            <a:graphicFrameLocks noGrp="1"/>
          </p:cNvGraphicFramePr>
          <p:nvPr>
            <p:extLst>
              <p:ext uri="{D42A27DB-BD31-4B8C-83A1-F6EECF244321}">
                <p14:modId xmlns:p14="http://schemas.microsoft.com/office/powerpoint/2010/main" val="3483472766"/>
              </p:ext>
            </p:extLst>
          </p:nvPr>
        </p:nvGraphicFramePr>
        <p:xfrm>
          <a:off x="7169553" y="3493491"/>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6" name="D_8353122e746889d6">
            <a:extLst>
              <a:ext uri="{FF2B5EF4-FFF2-40B4-BE49-F238E27FC236}">
                <a16:creationId xmlns:a16="http://schemas.microsoft.com/office/drawing/2014/main" xmlns="" id="{0053BB59-8BAB-4027-BEE1-8245D4F1334F}"/>
              </a:ext>
            </a:extLst>
          </p:cNvPr>
          <p:cNvGraphicFramePr>
            <a:graphicFrameLocks noGrp="1"/>
          </p:cNvGraphicFramePr>
          <p:nvPr>
            <p:extLst>
              <p:ext uri="{D42A27DB-BD31-4B8C-83A1-F6EECF244321}">
                <p14:modId xmlns:p14="http://schemas.microsoft.com/office/powerpoint/2010/main" val="485321785"/>
              </p:ext>
            </p:extLst>
          </p:nvPr>
        </p:nvGraphicFramePr>
        <p:xfrm>
          <a:off x="5750280" y="2736967"/>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11%</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87" name="D_ba9f9a88d8618bae">
            <a:extLst>
              <a:ext uri="{FF2B5EF4-FFF2-40B4-BE49-F238E27FC236}">
                <a16:creationId xmlns:a16="http://schemas.microsoft.com/office/drawing/2014/main" xmlns="" id="{1EA1A6B8-7020-4117-B2DA-AC83C64E10B6}"/>
              </a:ext>
            </a:extLst>
          </p:cNvPr>
          <p:cNvGraphicFramePr>
            <a:graphicFrameLocks noGrp="1"/>
          </p:cNvGraphicFramePr>
          <p:nvPr>
            <p:extLst>
              <p:ext uri="{D42A27DB-BD31-4B8C-83A1-F6EECF244321}">
                <p14:modId xmlns:p14="http://schemas.microsoft.com/office/powerpoint/2010/main" val="1383143988"/>
              </p:ext>
            </p:extLst>
          </p:nvPr>
        </p:nvGraphicFramePr>
        <p:xfrm>
          <a:off x="5745088" y="3501008"/>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2%</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88" name="TextBox 87">
            <a:extLst>
              <a:ext uri="{FF2B5EF4-FFF2-40B4-BE49-F238E27FC236}">
                <a16:creationId xmlns:a16="http://schemas.microsoft.com/office/drawing/2014/main" xmlns="" id="{430B0148-806B-4120-920A-D3FDEB623449}"/>
              </a:ext>
            </a:extLst>
          </p:cNvPr>
          <p:cNvSpPr txBox="1"/>
          <p:nvPr/>
        </p:nvSpPr>
        <p:spPr>
          <a:xfrm>
            <a:off x="6135948"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graphicFrame>
        <p:nvGraphicFramePr>
          <p:cNvPr id="89" name="D_3d8970054a0909d6">
            <a:extLst>
              <a:ext uri="{FF2B5EF4-FFF2-40B4-BE49-F238E27FC236}">
                <a16:creationId xmlns:a16="http://schemas.microsoft.com/office/drawing/2014/main" xmlns="" id="{2D46EFF9-7CF0-4604-85B5-FB38891A2639}"/>
              </a:ext>
            </a:extLst>
          </p:cNvPr>
          <p:cNvGraphicFramePr>
            <a:graphicFrameLocks noGrp="1"/>
          </p:cNvGraphicFramePr>
          <p:nvPr>
            <p:extLst>
              <p:ext uri="{D42A27DB-BD31-4B8C-83A1-F6EECF244321}">
                <p14:modId xmlns:p14="http://schemas.microsoft.com/office/powerpoint/2010/main" val="2971082271"/>
              </p:ext>
            </p:extLst>
          </p:nvPr>
        </p:nvGraphicFramePr>
        <p:xfrm>
          <a:off x="7180049" y="2718814"/>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2800" b="1">
                          <a:solidFill>
                            <a:schemeClr val="tx2"/>
                          </a:solidFill>
                          <a:latin typeface="Arial" panose="020B0604020202020204" pitchFamily="34" charset="0"/>
                        </a:rPr>
                        <a:t>16%</a:t>
                      </a:r>
                      <a:endParaRPr lang="en-GB" sz="28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0" name="TextBox 89">
            <a:extLst>
              <a:ext uri="{FF2B5EF4-FFF2-40B4-BE49-F238E27FC236}">
                <a16:creationId xmlns:a16="http://schemas.microsoft.com/office/drawing/2014/main" xmlns="" id="{0CEEB89A-AF42-4A79-955C-3142334DB746}"/>
              </a:ext>
            </a:extLst>
          </p:cNvPr>
          <p:cNvSpPr txBox="1"/>
          <p:nvPr/>
        </p:nvSpPr>
        <p:spPr>
          <a:xfrm>
            <a:off x="7565725"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1" name="TextBox 90">
            <a:extLst>
              <a:ext uri="{FF2B5EF4-FFF2-40B4-BE49-F238E27FC236}">
                <a16:creationId xmlns:a16="http://schemas.microsoft.com/office/drawing/2014/main" xmlns="" id="{24D0CAC0-D113-4E85-AC5D-4C4CA39E48F9}"/>
              </a:ext>
            </a:extLst>
          </p:cNvPr>
          <p:cNvSpPr txBox="1"/>
          <p:nvPr/>
        </p:nvSpPr>
        <p:spPr>
          <a:xfrm>
            <a:off x="7586476" y="33803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took appt</a:t>
            </a:r>
          </a:p>
        </p:txBody>
      </p:sp>
      <p:sp>
        <p:nvSpPr>
          <p:cNvPr id="92" name="TextBox 91">
            <a:extLst>
              <a:ext uri="{FF2B5EF4-FFF2-40B4-BE49-F238E27FC236}">
                <a16:creationId xmlns:a16="http://schemas.microsoft.com/office/drawing/2014/main" xmlns="" id="{18A5D3F0-6989-46DC-8ACB-D51C82EA9082}"/>
              </a:ext>
            </a:extLst>
          </p:cNvPr>
          <p:cNvSpPr txBox="1"/>
          <p:nvPr/>
        </p:nvSpPr>
        <p:spPr>
          <a:xfrm>
            <a:off x="6115197" y="2609028"/>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 took appt</a:t>
            </a:r>
          </a:p>
        </p:txBody>
      </p:sp>
      <p:sp>
        <p:nvSpPr>
          <p:cNvPr id="93" name="TextBox 92">
            <a:extLst>
              <a:ext uri="{FF2B5EF4-FFF2-40B4-BE49-F238E27FC236}">
                <a16:creationId xmlns:a16="http://schemas.microsoft.com/office/drawing/2014/main" xmlns="" id="{96D436CD-7440-4B2D-B4CB-4DEA8639E2D3}"/>
              </a:ext>
            </a:extLst>
          </p:cNvPr>
          <p:cNvSpPr txBox="1"/>
          <p:nvPr/>
        </p:nvSpPr>
        <p:spPr>
          <a:xfrm>
            <a:off x="7586476"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4" name="TextBox 93">
            <a:extLst>
              <a:ext uri="{FF2B5EF4-FFF2-40B4-BE49-F238E27FC236}">
                <a16:creationId xmlns:a16="http://schemas.microsoft.com/office/drawing/2014/main" xmlns="" id="{06583E4F-2FBF-4621-B273-89628B7FE076}"/>
              </a:ext>
            </a:extLst>
          </p:cNvPr>
          <p:cNvSpPr txBox="1"/>
          <p:nvPr/>
        </p:nvSpPr>
        <p:spPr>
          <a:xfrm>
            <a:off x="6135948" y="4109593"/>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 didn’t take appt</a:t>
            </a:r>
          </a:p>
        </p:txBody>
      </p:sp>
      <p:sp>
        <p:nvSpPr>
          <p:cNvPr id="95" name="TextBox 94">
            <a:extLst>
              <a:ext uri="{FF2B5EF4-FFF2-40B4-BE49-F238E27FC236}">
                <a16:creationId xmlns:a16="http://schemas.microsoft.com/office/drawing/2014/main" xmlns="" id="{B74FBC65-9062-41C0-8A46-ED2A50619F55}"/>
              </a:ext>
            </a:extLst>
          </p:cNvPr>
          <p:cNvSpPr txBox="1"/>
          <p:nvPr/>
        </p:nvSpPr>
        <p:spPr>
          <a:xfrm>
            <a:off x="1874308"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96" name="TextBox 95">
            <a:extLst>
              <a:ext uri="{FF2B5EF4-FFF2-40B4-BE49-F238E27FC236}">
                <a16:creationId xmlns:a16="http://schemas.microsoft.com/office/drawing/2014/main" xmlns="" id="{E2990290-C1E7-4887-AB26-6A750AF677D7}"/>
              </a:ext>
            </a:extLst>
          </p:cNvPr>
          <p:cNvSpPr txBox="1"/>
          <p:nvPr/>
        </p:nvSpPr>
        <p:spPr>
          <a:xfrm>
            <a:off x="6310769"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97" name="TextBox 96">
            <a:extLst>
              <a:ext uri="{FF2B5EF4-FFF2-40B4-BE49-F238E27FC236}">
                <a16:creationId xmlns:a16="http://schemas.microsoft.com/office/drawing/2014/main" xmlns="" id="{41AB8C37-C905-48A8-B2AB-6DF9DAB56F63}"/>
              </a:ext>
            </a:extLst>
          </p:cNvPr>
          <p:cNvSpPr txBox="1"/>
          <p:nvPr/>
        </p:nvSpPr>
        <p:spPr>
          <a:xfrm>
            <a:off x="7246873"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98" name="TextBox 97">
            <a:extLst>
              <a:ext uri="{FF2B5EF4-FFF2-40B4-BE49-F238E27FC236}">
                <a16:creationId xmlns:a16="http://schemas.microsoft.com/office/drawing/2014/main" xmlns="" id="{A9CAB468-175B-4EEA-92CF-495571FDC6EF}"/>
              </a:ext>
            </a:extLst>
          </p:cNvPr>
          <p:cNvSpPr txBox="1"/>
          <p:nvPr/>
        </p:nvSpPr>
        <p:spPr>
          <a:xfrm>
            <a:off x="6238761"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100" name="D_d88b906b016ce9d6">
            <a:extLst>
              <a:ext uri="{FF2B5EF4-FFF2-40B4-BE49-F238E27FC236}">
                <a16:creationId xmlns:a16="http://schemas.microsoft.com/office/drawing/2014/main" xmlns="" id="{831612A6-F7C6-4223-8BA2-877E09DB69B3}"/>
              </a:ext>
            </a:extLst>
          </p:cNvPr>
          <p:cNvGraphicFramePr>
            <a:graphicFrameLocks/>
          </p:cNvGraphicFramePr>
          <p:nvPr>
            <p:extLst>
              <p:ext uri="{D42A27DB-BD31-4B8C-83A1-F6EECF244321}">
                <p14:modId xmlns:p14="http://schemas.microsoft.com/office/powerpoint/2010/main" val="1519771836"/>
              </p:ext>
            </p:extLst>
          </p:nvPr>
        </p:nvGraphicFramePr>
        <p:xfrm>
          <a:off x="938204"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cxnSp>
        <p:nvCxnSpPr>
          <p:cNvPr id="101" name="Straight Connector 100">
            <a:extLst>
              <a:ext uri="{FF2B5EF4-FFF2-40B4-BE49-F238E27FC236}">
                <a16:creationId xmlns:a16="http://schemas.microsoft.com/office/drawing/2014/main" xmlns="" id="{3ACA3AEC-E549-40E4-993C-2D0AC49ABC3D}"/>
              </a:ext>
            </a:extLst>
          </p:cNvPr>
          <p:cNvCxnSpPr/>
          <p:nvPr/>
        </p:nvCxnSpPr>
        <p:spPr bwMode="auto">
          <a:xfrm>
            <a:off x="5097016" y="212200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39" name="D_f9bf8c47a75e3056">
            <a:extLst>
              <a:ext uri="{FF2B5EF4-FFF2-40B4-BE49-F238E27FC236}">
                <a16:creationId xmlns:a16="http://schemas.microsoft.com/office/drawing/2014/main" xmlns="" id="{5D9A3B5C-D038-4453-BB28-BEA9BE10BADD}"/>
              </a:ext>
            </a:extLst>
          </p:cNvPr>
          <p:cNvGraphicFramePr>
            <a:graphicFrameLocks noGrp="1"/>
          </p:cNvGraphicFramePr>
          <p:nvPr>
            <p:extLst>
              <p:ext uri="{D42A27DB-BD31-4B8C-83A1-F6EECF244321}">
                <p14:modId xmlns:p14="http://schemas.microsoft.com/office/powerpoint/2010/main" val="1266039059"/>
              </p:ext>
            </p:extLst>
          </p:nvPr>
        </p:nvGraphicFramePr>
        <p:xfrm>
          <a:off x="7514184" y="2114715"/>
          <a:ext cx="1316595" cy="518160"/>
        </p:xfrm>
        <a:graphic>
          <a:graphicData uri="http://schemas.openxmlformats.org/drawingml/2006/table">
            <a:tbl>
              <a:tblPr firstRow="1" bandRow="1">
                <a:tableStyleId>{5C22544A-7EE6-4342-B048-85BDC9FD1C3A}</a:tableStyleId>
              </a:tblPr>
              <a:tblGrid>
                <a:gridCol w="1316595">
                  <a:extLst>
                    <a:ext uri="{9D8B030D-6E8A-4147-A177-3AD203B41FA5}">
                      <a16:colId xmlns:a16="http://schemas.microsoft.com/office/drawing/2014/main" xmlns="" val="20000"/>
                    </a:ext>
                  </a:extLst>
                </a:gridCol>
              </a:tblGrid>
              <a:tr h="337430">
                <a:tc>
                  <a:txBody>
                    <a:bodyPr/>
                    <a:lstStyle/>
                    <a:p>
                      <a:pPr algn="ctr"/>
                      <a:r>
                        <a:rPr lang="en-GB" sz="2800" b="1" kern="1200">
                          <a:solidFill>
                            <a:schemeClr val="accent1"/>
                          </a:solidFill>
                          <a:latin typeface="Arial" panose="020B0604020202020204" pitchFamily="34" charset="0"/>
                          <a:ea typeface="+mn-ea"/>
                          <a:cs typeface="+mn-cs"/>
                        </a:rPr>
                        <a:t>82%</a:t>
                      </a:r>
                      <a:endParaRPr lang="en-GB" sz="28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1">
            <a:extLst>
              <a:ext uri="{FF2B5EF4-FFF2-40B4-BE49-F238E27FC236}">
                <a16:creationId xmlns:a16="http://schemas.microsoft.com/office/drawing/2014/main" xmlns="" id="{A86011EE-7C07-42B9-964B-9D569FD5F6C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1" name="D_a3d25ee2665dfdfe">
            <a:extLst>
              <a:ext uri="{FF2B5EF4-FFF2-40B4-BE49-F238E27FC236}">
                <a16:creationId xmlns:a16="http://schemas.microsoft.com/office/drawing/2014/main" xmlns="" id="{4B4348FA-AC4B-4806-BF2C-1EDAEF22A508}"/>
              </a:ext>
            </a:extLst>
          </p:cNvPr>
          <p:cNvSpPr txBox="1"/>
          <p:nvPr/>
        </p:nvSpPr>
        <p:spPr>
          <a:xfrm>
            <a:off x="128464" y="5898177"/>
            <a:ext cx="9705088" cy="123111"/>
          </a:xfrm>
          <a:prstGeom prst="rect">
            <a:avLst/>
          </a:prstGeom>
          <a:noFill/>
        </p:spPr>
        <p:txBody>
          <a:bodyPr wrap="square" lIns="0" tIns="0" rIns="0" bIns="0" rtlCol="0">
            <a:spAutoFit/>
          </a:bodyPr>
          <a:lstStyle/>
          <a:p>
            <a:pPr algn="l"/>
            <a:r>
              <a:rPr lang="en-GB" sz="800" dirty="0"/>
              <a:t>Those who say ‘I was not offered an appointment’ (8%) have been excluded from these results.</a:t>
            </a:r>
          </a:p>
        </p:txBody>
      </p:sp>
    </p:spTree>
    <p:extLst>
      <p:ext uri="{BB962C8B-B14F-4D97-AF65-F5344CB8AC3E}">
        <p14:creationId xmlns:p14="http://schemas.microsoft.com/office/powerpoint/2010/main" val="3174816681"/>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Satisfaction with appointment offered: </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48502" y="1433527"/>
            <a:ext cx="5551520"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were satisfied with the appointment offered</a:t>
            </a:r>
            <a:endParaRPr lang="en-GB" sz="2000" b="1" i="1" dirty="0">
              <a:solidFill>
                <a:schemeClr val="tx1">
                  <a:lumMod val="75000"/>
                  <a:lumOff val="25000"/>
                </a:schemeClr>
              </a:solidFill>
            </a:endParaRPr>
          </a:p>
        </p:txBody>
      </p:sp>
      <p:graphicFrame>
        <p:nvGraphicFramePr>
          <p:cNvPr id="31" name="D_8ed903fc024f36df"/>
          <p:cNvGraphicFramePr/>
          <p:nvPr>
            <p:extLst>
              <p:ext uri="{D42A27DB-BD31-4B8C-83A1-F6EECF244321}">
                <p14:modId xmlns:p14="http://schemas.microsoft.com/office/powerpoint/2010/main" val="1032831697"/>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ee4de9994213867c" hidden="1"/>
          <p:cNvGraphicFramePr/>
          <p:nvPr>
            <p:extLst>
              <p:ext uri="{D42A27DB-BD31-4B8C-83A1-F6EECF244321}">
                <p14:modId xmlns:p14="http://schemas.microsoft.com/office/powerpoint/2010/main" val="3964612699"/>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ee4de9994213867c_CalcTable"/>
          <p:cNvGraphicFramePr>
            <a:graphicFrameLocks noGrp="1"/>
          </p:cNvGraphicFramePr>
          <p:nvPr>
            <p:extLst>
              <p:ext uri="{D42A27DB-BD31-4B8C-83A1-F6EECF244321}">
                <p14:modId xmlns:p14="http://schemas.microsoft.com/office/powerpoint/2010/main" val="4060859025"/>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tried to make an appointment since being registered excluding ‘I was not offered an appointment’: National (709,766); ICS 2021 (14,176); PCN bases range from 88 to 807</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Q15. Were you satisfied with the appointment (or appointments) you were offered?</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1091034354"/>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0" y="0"/>
            <a:ext cx="9433047" cy="764704"/>
          </a:xfrm>
        </p:spPr>
        <p:txBody>
          <a:bodyPr/>
          <a:lstStyle/>
          <a:p>
            <a:r>
              <a:rPr lang="en-GB" dirty="0"/>
              <a:t>What patients do when they did not get an appointment</a:t>
            </a:r>
          </a:p>
        </p:txBody>
      </p:sp>
      <p:graphicFrame>
        <p:nvGraphicFramePr>
          <p:cNvPr id="2" name="Ipsos Ribbon Rules" hidden="1"/>
          <p:cNvGraphicFramePr/>
          <p:nvPr>
            <p:extLst>
              <p:ext uri="{D42A27DB-BD31-4B8C-83A1-F6EECF244321}">
                <p14:modId xmlns:p14="http://schemas.microsoft.com/office/powerpoint/2010/main" val="163894924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Box 3"/>
          <p:cNvSpPr txBox="1"/>
          <p:nvPr/>
        </p:nvSpPr>
        <p:spPr>
          <a:xfrm>
            <a:off x="136337" y="1560453"/>
            <a:ext cx="355482" cy="3740755"/>
          </a:xfrm>
          <a:prstGeom prst="rect">
            <a:avLst/>
          </a:prstGeom>
          <a:noFill/>
        </p:spPr>
        <p:txBody>
          <a:bodyPr vert="vert270" wrap="square" lIns="0" tIns="0" rIns="0" bIns="0" rtlCol="0">
            <a:spAutoFit/>
          </a:bodyPr>
          <a:lstStyle/>
          <a:p>
            <a:pPr algn="ctr"/>
            <a:r>
              <a:rPr lang="en-GB" sz="1050" dirty="0"/>
              <a:t>Of those who did not get an appointment, </a:t>
            </a:r>
          </a:p>
          <a:p>
            <a:pPr algn="ctr"/>
            <a:r>
              <a:rPr lang="en-GB" sz="1050" dirty="0"/>
              <a:t>percentage who went on to do something else</a:t>
            </a:r>
          </a:p>
        </p:txBody>
      </p:sp>
      <p:sp>
        <p:nvSpPr>
          <p:cNvPr id="9" name="D_2678a52061f50433"/>
          <p:cNvSpPr txBox="1">
            <a:spLocks/>
          </p:cNvSpPr>
          <p:nvPr/>
        </p:nvSpPr>
        <p:spPr>
          <a:xfrm>
            <a:off x="128464" y="6093296"/>
            <a:ext cx="698477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did not get an appointment (excluding those who haven't tried to make one since being registered): National (69,437); ICS 2021 (1,189)</a:t>
            </a:r>
            <a:endParaRPr lang="en-GB" sz="800" kern="0" dirty="0">
              <a:solidFill>
                <a:srgbClr val="292926">
                  <a:lumMod val="90000"/>
                  <a:lumOff val="10000"/>
                </a:srgbClr>
              </a:solidFill>
            </a:endParaRPr>
          </a:p>
        </p:txBody>
      </p:sp>
      <p:sp>
        <p:nvSpPr>
          <p:cNvPr id="10" name="Rectangle 9">
            <a:extLst>
              <a:ext uri="{FF2B5EF4-FFF2-40B4-BE49-F238E27FC236}">
                <a16:creationId xmlns:a16="http://schemas.microsoft.com/office/drawing/2014/main" xmlns="" id="{700025F7-1313-452D-8F6E-D24102F3E92D}"/>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Q17. What did you do when you did not get an appointment?</a:t>
            </a:r>
          </a:p>
        </p:txBody>
      </p:sp>
      <p:sp>
        <p:nvSpPr>
          <p:cNvPr id="11" name="Rectangle 10">
            <a:extLst>
              <a:ext uri="{FF2B5EF4-FFF2-40B4-BE49-F238E27FC236}">
                <a16:creationId xmlns:a16="http://schemas.microsoft.com/office/drawing/2014/main" xmlns="" id="{BBF0A309-12DE-48A5-BC74-05B6E7F99B8E}"/>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aphicFrame>
        <p:nvGraphicFramePr>
          <p:cNvPr id="12" name="D_7757f52c48b686f3">
            <a:extLst>
              <a:ext uri="{FF2B5EF4-FFF2-40B4-BE49-F238E27FC236}">
                <a16:creationId xmlns:a16="http://schemas.microsoft.com/office/drawing/2014/main" xmlns="" id="{E64D5F25-7C74-4983-A4F7-BBF9B7A0B467}"/>
              </a:ext>
            </a:extLst>
          </p:cNvPr>
          <p:cNvGraphicFramePr>
            <a:graphicFrameLocks/>
          </p:cNvGraphicFramePr>
          <p:nvPr>
            <p:extLst>
              <p:ext uri="{D42A27DB-BD31-4B8C-83A1-F6EECF244321}">
                <p14:modId xmlns:p14="http://schemas.microsoft.com/office/powerpoint/2010/main" val="1309506879"/>
              </p:ext>
            </p:extLst>
          </p:nvPr>
        </p:nvGraphicFramePr>
        <p:xfrm>
          <a:off x="525695" y="1155598"/>
          <a:ext cx="9235849" cy="4762008"/>
        </p:xfrm>
        <a:graphic>
          <a:graphicData uri="http://schemas.openxmlformats.org/drawingml/2006/chart">
            <c:chart xmlns:c="http://schemas.openxmlformats.org/drawingml/2006/chart" xmlns:r="http://schemas.openxmlformats.org/officeDocument/2006/relationships" r:id="rId4"/>
          </a:graphicData>
        </a:graphic>
      </p:graphicFrame>
      <p:sp>
        <p:nvSpPr>
          <p:cNvPr id="13" name="Rectangle 12">
            <a:extLst>
              <a:ext uri="{FF2B5EF4-FFF2-40B4-BE49-F238E27FC236}">
                <a16:creationId xmlns:a16="http://schemas.microsoft.com/office/drawing/2014/main" xmlns="" id="{4CE17705-BE24-405E-A589-1170C6B69FBC}"/>
              </a:ext>
            </a:extLst>
          </p:cNvPr>
          <p:cNvSpPr/>
          <p:nvPr/>
        </p:nvSpPr>
        <p:spPr>
          <a:xfrm>
            <a:off x="6825208" y="5805264"/>
            <a:ext cx="3080792" cy="215444"/>
          </a:xfrm>
          <a:prstGeom prst="rect">
            <a:avLst/>
          </a:prstGeom>
        </p:spPr>
        <p:txBody>
          <a:bodyPr wrap="square">
            <a:spAutoFit/>
          </a:bodyPr>
          <a:lstStyle/>
          <a:p>
            <a:r>
              <a:rPr lang="en-GB" sz="800" kern="0" dirty="0">
                <a:latin typeface="+mn-lt"/>
                <a:ea typeface="Roboto" panose="02000000000000000000" pitchFamily="2" charset="0"/>
              </a:rPr>
              <a:t>Looked for information online asked of online respondents only</a:t>
            </a:r>
            <a:endParaRPr lang="en-GB" sz="800" dirty="0">
              <a:latin typeface="+mn-lt"/>
            </a:endParaRPr>
          </a:p>
        </p:txBody>
      </p:sp>
    </p:spTree>
    <p:extLst>
      <p:ext uri="{BB962C8B-B14F-4D97-AF65-F5344CB8AC3E}">
        <p14:creationId xmlns:p14="http://schemas.microsoft.com/office/powerpoint/2010/main" val="200010766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2" name="D_842522e5df9fa32f"/>
          <p:cNvGraphicFramePr>
            <a:graphicFrameLocks noGrp="1"/>
          </p:cNvGraphicFramePr>
          <p:nvPr>
            <p:extLst>
              <p:ext uri="{D42A27DB-BD31-4B8C-83A1-F6EECF244321}">
                <p14:modId xmlns:p14="http://schemas.microsoft.com/office/powerpoint/2010/main" val="1662452084"/>
              </p:ext>
            </p:extLst>
          </p:nvPr>
        </p:nvGraphicFramePr>
        <p:xfrm>
          <a:off x="7987704" y="213168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e26082cdd93bd21a"/>
          <p:cNvGraphicFramePr>
            <a:graphicFrameLocks noGrp="1"/>
          </p:cNvGraphicFramePr>
          <p:nvPr>
            <p:extLst>
              <p:ext uri="{D42A27DB-BD31-4B8C-83A1-F6EECF244321}">
                <p14:modId xmlns:p14="http://schemas.microsoft.com/office/powerpoint/2010/main" val="564794542"/>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Overall experience of making an appointment</a:t>
            </a:r>
          </a:p>
        </p:txBody>
      </p:sp>
      <p:graphicFrame>
        <p:nvGraphicFramePr>
          <p:cNvPr id="22" name="D_c8093b6b93a9332f"/>
          <p:cNvGraphicFramePr>
            <a:graphicFrameLocks/>
          </p:cNvGraphicFramePr>
          <p:nvPr>
            <p:extLst>
              <p:ext uri="{D42A27DB-BD31-4B8C-83A1-F6EECF244321}">
                <p14:modId xmlns:p14="http://schemas.microsoft.com/office/powerpoint/2010/main" val="1024047571"/>
              </p:ext>
            </p:extLst>
          </p:nvPr>
        </p:nvGraphicFramePr>
        <p:xfrm>
          <a:off x="0" y="1484784"/>
          <a:ext cx="3944888" cy="3351762"/>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32" name="Rectangle 31"/>
          <p:cNvSpPr/>
          <p:nvPr/>
        </p:nvSpPr>
        <p:spPr bwMode="auto">
          <a:xfrm>
            <a:off x="2952328" y="4437112"/>
            <a:ext cx="3944888"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35" name="TextBox 34"/>
          <p:cNvSpPr txBox="1"/>
          <p:nvPr/>
        </p:nvSpPr>
        <p:spPr>
          <a:xfrm>
            <a:off x="3224811" y="454487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Good </a:t>
            </a:r>
          </a:p>
        </p:txBody>
      </p:sp>
      <p:graphicFrame>
        <p:nvGraphicFramePr>
          <p:cNvPr id="53" name="D_c3b8e524103fb32f"/>
          <p:cNvGraphicFramePr>
            <a:graphicFrameLocks noGrp="1"/>
          </p:cNvGraphicFramePr>
          <p:nvPr>
            <p:extLst>
              <p:ext uri="{D42A27DB-BD31-4B8C-83A1-F6EECF244321}">
                <p14:modId xmlns:p14="http://schemas.microsoft.com/office/powerpoint/2010/main" val="33731938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51" name="TextBox 50"/>
          <p:cNvSpPr txBox="1"/>
          <p:nvPr/>
        </p:nvSpPr>
        <p:spPr>
          <a:xfrm>
            <a:off x="8315202" y="3789040"/>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6" name="Ipsos Ribbon Rules" hidden="1"/>
          <p:cNvGraphicFramePr/>
          <p:nvPr>
            <p:extLst>
              <p:ext uri="{D42A27DB-BD31-4B8C-83A1-F6EECF244321}">
                <p14:modId xmlns:p14="http://schemas.microsoft.com/office/powerpoint/2010/main" val="316152578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43" name="D_fb79c57658f4df6c"/>
          <p:cNvGraphicFramePr/>
          <p:nvPr>
            <p:extLst>
              <p:ext uri="{D42A27DB-BD31-4B8C-83A1-F6EECF244321}">
                <p14:modId xmlns:p14="http://schemas.microsoft.com/office/powerpoint/2010/main" val="609356089"/>
              </p:ext>
            </p:extLst>
          </p:nvPr>
        </p:nvGraphicFramePr>
        <p:xfrm>
          <a:off x="3804567" y="479397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42b3c662cf8f5904"/>
          <p:cNvGraphicFramePr/>
          <p:nvPr>
            <p:extLst>
              <p:ext uri="{D42A27DB-BD31-4B8C-83A1-F6EECF244321}">
                <p14:modId xmlns:p14="http://schemas.microsoft.com/office/powerpoint/2010/main" val="4070454634"/>
              </p:ext>
            </p:extLst>
          </p:nvPr>
        </p:nvGraphicFramePr>
        <p:xfrm>
          <a:off x="5025131" y="4753095"/>
          <a:ext cx="1080000" cy="120396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4" name="D_42de07f166237a60" hidden="1"/>
          <p:cNvGraphicFramePr/>
          <p:nvPr>
            <p:extLst>
              <p:ext uri="{D42A27DB-BD31-4B8C-83A1-F6EECF244321}">
                <p14:modId xmlns:p14="http://schemas.microsoft.com/office/powerpoint/2010/main" val="1201385242"/>
              </p:ext>
            </p:extLst>
          </p:nvPr>
        </p:nvGraphicFramePr>
        <p:xfrm>
          <a:off x="-2288832" y="4728190"/>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3" name="D_42de07f166237a60_CalcTable"/>
          <p:cNvGraphicFramePr>
            <a:graphicFrameLocks noGrp="1"/>
          </p:cNvGraphicFramePr>
          <p:nvPr>
            <p:extLst>
              <p:ext uri="{D42A27DB-BD31-4B8C-83A1-F6EECF244321}">
                <p14:modId xmlns:p14="http://schemas.microsoft.com/office/powerpoint/2010/main" val="2838342761"/>
              </p:ext>
            </p:extLst>
          </p:nvPr>
        </p:nvGraphicFramePr>
        <p:xfrm>
          <a:off x="4018977" y="5065762"/>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44%</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89%</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
        <p:nvSpPr>
          <p:cNvPr id="34" name="TextBox 33"/>
          <p:cNvSpPr txBox="1"/>
          <p:nvPr/>
        </p:nvSpPr>
        <p:spPr>
          <a:xfrm>
            <a:off x="7854147" y="6081421"/>
            <a:ext cx="2005856" cy="270843"/>
          </a:xfrm>
          <a:prstGeom prst="rect">
            <a:avLst/>
          </a:prstGeom>
          <a:noFill/>
        </p:spPr>
        <p:txBody>
          <a:bodyPr wrap="square" lIns="0" tIns="0" rIns="0" bIns="0" rtlCol="0">
            <a:spAutoFit/>
          </a:bodyPr>
          <a:lstStyle/>
          <a:p>
            <a:pPr lvl="0" algn="l"/>
            <a:r>
              <a:rPr lang="en-GB" sz="800" dirty="0">
                <a:solidFill>
                  <a:srgbClr val="FFFFFF"/>
                </a:solidFill>
              </a:rPr>
              <a:t>%Good = %Very good + %Fairly good    </a:t>
            </a:r>
          </a:p>
          <a:p>
            <a:pPr lvl="0" algn="l"/>
            <a:r>
              <a:rPr lang="en-GB" sz="800" dirty="0">
                <a:solidFill>
                  <a:srgbClr val="FFFFFF"/>
                </a:solidFill>
              </a:rPr>
              <a:t>%Poor = %Very poor + %Fairly poor</a:t>
            </a:r>
            <a:endParaRPr lang="en-GB" sz="1800" dirty="0"/>
          </a:p>
        </p:txBody>
      </p:sp>
      <p:graphicFrame>
        <p:nvGraphicFramePr>
          <p:cNvPr id="37" name="D_0101a416d2ca7ba3_CalcTable"/>
          <p:cNvGraphicFramePr>
            <a:graphicFrameLocks noGrp="1"/>
          </p:cNvGraphicFramePr>
          <p:nvPr>
            <p:extLst>
              <p:ext uri="{D42A27DB-BD31-4B8C-83A1-F6EECF244321}">
                <p14:modId xmlns:p14="http://schemas.microsoft.com/office/powerpoint/2010/main" val="2245153227"/>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tried to make an appointment since being registered: National (769,130); ICS 2021 (15,211); ICS 2020 (13,680); PCN bases range from 115 to 871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04fccb99954a322a"/>
          <p:cNvGraphicFramePr>
            <a:graphicFrameLocks noGrp="1"/>
          </p:cNvGraphicFramePr>
          <p:nvPr>
            <p:extLst>
              <p:ext uri="{D42A27DB-BD31-4B8C-83A1-F6EECF244321}">
                <p14:modId xmlns:p14="http://schemas.microsoft.com/office/powerpoint/2010/main" val="456837835"/>
              </p:ext>
            </p:extLst>
          </p:nvPr>
        </p:nvGraphicFramePr>
        <p:xfrm>
          <a:off x="6542360" y="213285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Good</a:t>
            </a:r>
          </a:p>
        </p:txBody>
      </p:sp>
      <p:sp>
        <p:nvSpPr>
          <p:cNvPr id="60" name="TextBox 59"/>
          <p:cNvSpPr txBox="1"/>
          <p:nvPr/>
        </p:nvSpPr>
        <p:spPr>
          <a:xfrm>
            <a:off x="6897216" y="3789040"/>
            <a:ext cx="1368152" cy="184666"/>
          </a:xfrm>
          <a:prstGeom prst="rect">
            <a:avLst/>
          </a:prstGeom>
          <a:noFill/>
          <a:effectLst/>
        </p:spPr>
        <p:txBody>
          <a:bodyPr wrap="square" lIns="0" tIns="0" rIns="0" bIns="0" rtlCol="0">
            <a:spAutoFit/>
          </a:bodyPr>
          <a:lstStyle/>
          <a:p>
            <a:pPr algn="ctr"/>
            <a:r>
              <a:rPr lang="en-GB" dirty="0"/>
              <a:t>Poor</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861212"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03483"/>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63" name="D_0101a416d2ca7ba3" hidden="1">
            <a:extLst>
              <a:ext uri="{FF2B5EF4-FFF2-40B4-BE49-F238E27FC236}">
                <a16:creationId xmlns:a16="http://schemas.microsoft.com/office/drawing/2014/main" xmlns="" id="{7D24D653-72BD-4312-9943-891490F5F781}"/>
              </a:ext>
            </a:extLst>
          </p:cNvPr>
          <p:cNvGraphicFramePr/>
          <p:nvPr>
            <p:extLst>
              <p:ext uri="{D42A27DB-BD31-4B8C-83A1-F6EECF244321}">
                <p14:modId xmlns:p14="http://schemas.microsoft.com/office/powerpoint/2010/main" val="1186850537"/>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A167BBE1-E6BC-4EB1-AE77-DB7200D3C1C9}"/>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64" name="TextBox 63">
            <a:extLst>
              <a:ext uri="{FF2B5EF4-FFF2-40B4-BE49-F238E27FC236}">
                <a16:creationId xmlns:a16="http://schemas.microsoft.com/office/drawing/2014/main" xmlns="" id="{4A7C9D68-09AB-4AF9-B49C-DE7522D9BE8F}"/>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5" name="TextBox 64">
            <a:extLst>
              <a:ext uri="{FF2B5EF4-FFF2-40B4-BE49-F238E27FC236}">
                <a16:creationId xmlns:a16="http://schemas.microsoft.com/office/drawing/2014/main" xmlns="" id="{53CEAABF-8DEC-4D22-8669-19293B2E6B01}"/>
              </a:ext>
            </a:extLst>
          </p:cNvPr>
          <p:cNvSpPr txBox="1"/>
          <p:nvPr/>
        </p:nvSpPr>
        <p:spPr>
          <a:xfrm>
            <a:off x="3766141" y="1619048"/>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6" name="TextBox 65">
            <a:extLst>
              <a:ext uri="{FF2B5EF4-FFF2-40B4-BE49-F238E27FC236}">
                <a16:creationId xmlns:a16="http://schemas.microsoft.com/office/drawing/2014/main" xmlns="" id="{9BAE146F-32A5-4DC5-9E80-0124A657E10D}"/>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67" name="TextBox 66">
            <a:extLst>
              <a:ext uri="{FF2B5EF4-FFF2-40B4-BE49-F238E27FC236}">
                <a16:creationId xmlns:a16="http://schemas.microsoft.com/office/drawing/2014/main" xmlns="" id="{97478A09-3137-4FAE-94F4-95D9F47F874C}"/>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681092897"/>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4217607130"/>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1bb406a2d18c474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132943059"/>
              </p:ext>
            </p:extLst>
          </p:nvPr>
        </p:nvGraphicFramePr>
        <p:xfrm>
          <a:off x="3474244" y="2078971"/>
          <a:ext cx="2957512"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1358839925"/>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Overall experience of making an appointment:</a:t>
            </a:r>
            <a:br>
              <a:rPr lang="en-GB" dirty="0"/>
            </a:br>
            <a:r>
              <a:rPr lang="en-GB" dirty="0"/>
              <a:t>how the PCNs within the ICS compare</a:t>
            </a:r>
          </a:p>
        </p:txBody>
      </p:sp>
      <p:sp>
        <p:nvSpPr>
          <p:cNvPr id="50" name="Text Placeholder 49" hidden="1"/>
          <p:cNvSpPr>
            <a:spLocks noGrp="1"/>
          </p:cNvSpPr>
          <p:nvPr>
            <p:ph type="body" sz="quarter" idx="12"/>
          </p:nvPr>
        </p:nvSpPr>
        <p:spPr>
          <a:xfrm>
            <a:off x="144650" y="6093296"/>
            <a:ext cx="9659938" cy="210638"/>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0" name="Rectangle 39"/>
          <p:cNvSpPr/>
          <p:nvPr/>
        </p:nvSpPr>
        <p:spPr>
          <a:xfrm>
            <a:off x="56456" y="1433527"/>
            <a:ext cx="5682966"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had  a ‘good’ experience of making an appointment</a:t>
            </a:r>
            <a:endParaRPr lang="en-GB" sz="2000" b="1" i="1" dirty="0">
              <a:solidFill>
                <a:schemeClr val="tx1">
                  <a:lumMod val="75000"/>
                  <a:lumOff val="25000"/>
                </a:schemeClr>
              </a:solidFill>
            </a:endParaRPr>
          </a:p>
        </p:txBody>
      </p:sp>
      <p:graphicFrame>
        <p:nvGraphicFramePr>
          <p:cNvPr id="21" name="D_a03dfccfb1911790_CalcTable"/>
          <p:cNvGraphicFramePr>
            <a:graphicFrameLocks noGrp="1"/>
          </p:cNvGraphicFramePr>
          <p:nvPr>
            <p:extLst>
              <p:ext uri="{D42A27DB-BD31-4B8C-83A1-F6EECF244321}">
                <p14:modId xmlns:p14="http://schemas.microsoft.com/office/powerpoint/2010/main" val="3625783326"/>
              </p:ext>
            </p:extLst>
          </p:nvPr>
        </p:nvGraphicFramePr>
        <p:xfrm>
          <a:off x="-18025" y="6060908"/>
          <a:ext cx="7131265" cy="300890"/>
        </p:xfrm>
        <a:graphic>
          <a:graphicData uri="http://schemas.openxmlformats.org/drawingml/2006/table">
            <a:tbl>
              <a:tblPr firstRow="1" bandRow="1">
                <a:tableStyleId>{5C22544A-7EE6-4342-B048-85BDC9FD1C3A}</a:tableStyleId>
              </a:tblPr>
              <a:tblGrid>
                <a:gridCol w="7131265">
                  <a:extLst>
                    <a:ext uri="{9D8B030D-6E8A-4147-A177-3AD203B41FA5}">
                      <a16:colId xmlns:a16="http://schemas.microsoft.com/office/drawing/2014/main" xmlns="" val="20000"/>
                    </a:ext>
                  </a:extLst>
                </a:gridCol>
              </a:tblGrid>
              <a:tr h="300890">
                <a:tc>
                  <a:txBody>
                    <a:bodyPr/>
                    <a:lstStyle/>
                    <a:p>
                      <a:pPr marL="0" indent="0">
                        <a:buNone/>
                      </a:pPr>
                      <a:r>
                        <a:rPr lang="en-GB" sz="800" b="0">
                          <a:solidFill>
                            <a:schemeClr val="bg1"/>
                          </a:solidFill>
                        </a:rPr>
                        <a:t>Base: All who tried to make an appointment since being registered: National (769,130); ICS 2021 (15,211); PCN bases range from 115 to 871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917dccc4bd35a270"/>
          <p:cNvGraphicFramePr/>
          <p:nvPr>
            <p:extLst>
              <p:ext uri="{D42A27DB-BD31-4B8C-83A1-F6EECF244321}">
                <p14:modId xmlns:p14="http://schemas.microsoft.com/office/powerpoint/2010/main" val="422496199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sp>
        <p:nvSpPr>
          <p:cNvPr id="24" name="TextBox 23"/>
          <p:cNvSpPr txBox="1"/>
          <p:nvPr/>
        </p:nvSpPr>
        <p:spPr>
          <a:xfrm>
            <a:off x="7833320" y="6114201"/>
            <a:ext cx="1872208" cy="123111"/>
          </a:xfrm>
          <a:prstGeom prst="rect">
            <a:avLst/>
          </a:prstGeom>
          <a:noFill/>
        </p:spPr>
        <p:txBody>
          <a:bodyPr wrap="square" lIns="0" tIns="0" rIns="0" bIns="0" rtlCol="0">
            <a:spAutoFit/>
          </a:bodyPr>
          <a:lstStyle/>
          <a:p>
            <a:pPr lvl="0" algn="l" eaLnBrk="1" hangingPunct="1">
              <a:spcBef>
                <a:spcPts val="600"/>
              </a:spcBef>
            </a:pPr>
            <a:r>
              <a:rPr lang="en-GB" sz="800" kern="0" dirty="0">
                <a:solidFill>
                  <a:srgbClr val="FFFFFF"/>
                </a:solidFill>
                <a:latin typeface="Arial"/>
              </a:rPr>
              <a:t>%Good = %Very good + %Fairly good</a:t>
            </a:r>
            <a:endParaRPr lang="en-GB" sz="1800" dirty="0"/>
          </a:p>
        </p:txBody>
      </p:sp>
      <p:graphicFrame>
        <p:nvGraphicFramePr>
          <p:cNvPr id="18" name="D_a03dfccfb1911790" hidden="1"/>
          <p:cNvGraphicFramePr/>
          <p:nvPr>
            <p:extLst>
              <p:ext uri="{D42A27DB-BD31-4B8C-83A1-F6EECF244321}">
                <p14:modId xmlns:p14="http://schemas.microsoft.com/office/powerpoint/2010/main" val="3330929137"/>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7" name="Rectangle 26">
            <a:extLst>
              <a:ext uri="{FF2B5EF4-FFF2-40B4-BE49-F238E27FC236}">
                <a16:creationId xmlns:a16="http://schemas.microsoft.com/office/drawing/2014/main" xmlns="" id="{860019BD-DD70-4A73-8229-D474B0991631}"/>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Q20. Overall, how would you describe your experience of </a:t>
            </a:r>
            <a:r>
              <a:rPr lang="en-GB" sz="1600" b="1" u="sng" dirty="0">
                <a:solidFill>
                  <a:schemeClr val="bg1"/>
                </a:solidFill>
              </a:rPr>
              <a:t>making</a:t>
            </a:r>
            <a:r>
              <a:rPr lang="en-GB" sz="1600" b="1" dirty="0">
                <a:solidFill>
                  <a:schemeClr val="bg1"/>
                </a:solidFill>
              </a:rPr>
              <a:t> an appointment?</a:t>
            </a:r>
          </a:p>
        </p:txBody>
      </p:sp>
      <p:sp>
        <p:nvSpPr>
          <p:cNvPr id="19" name="Rectangle 18">
            <a:extLst>
              <a:ext uri="{FF2B5EF4-FFF2-40B4-BE49-F238E27FC236}">
                <a16:creationId xmlns:a16="http://schemas.microsoft.com/office/drawing/2014/main" xmlns="" id="{180B481D-A765-47E2-B084-A76A6CEDA76D}"/>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28" name="Group 27">
            <a:extLst>
              <a:ext uri="{FF2B5EF4-FFF2-40B4-BE49-F238E27FC236}">
                <a16:creationId xmlns:a16="http://schemas.microsoft.com/office/drawing/2014/main" xmlns="" id="{4E286942-1F38-4C1B-A579-397BC5B632DB}"/>
              </a:ext>
            </a:extLst>
          </p:cNvPr>
          <p:cNvGrpSpPr/>
          <p:nvPr/>
        </p:nvGrpSpPr>
        <p:grpSpPr>
          <a:xfrm>
            <a:off x="6880448" y="1504884"/>
            <a:ext cx="2969096" cy="138500"/>
            <a:chOff x="4380332" y="1526076"/>
            <a:chExt cx="2969096" cy="138500"/>
          </a:xfrm>
        </p:grpSpPr>
        <p:sp>
          <p:nvSpPr>
            <p:cNvPr id="30" name="TextBox 7">
              <a:extLst>
                <a:ext uri="{FF2B5EF4-FFF2-40B4-BE49-F238E27FC236}">
                  <a16:creationId xmlns:a16="http://schemas.microsoft.com/office/drawing/2014/main" xmlns="" id="{CA25B773-9C1F-4528-A71A-F4D9A4410FCA}"/>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2" name="TextBox 8">
              <a:extLst>
                <a:ext uri="{FF2B5EF4-FFF2-40B4-BE49-F238E27FC236}">
                  <a16:creationId xmlns:a16="http://schemas.microsoft.com/office/drawing/2014/main" xmlns="" id="{7509CA2A-8702-4E52-90EA-3DC86775CD13}"/>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3" name="Oval 15">
              <a:extLst>
                <a:ext uri="{FF2B5EF4-FFF2-40B4-BE49-F238E27FC236}">
                  <a16:creationId xmlns:a16="http://schemas.microsoft.com/office/drawing/2014/main" xmlns="" id="{15F623EA-691D-492D-A9B1-CEF94E9B205B}"/>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4" name="TextBox 13">
              <a:extLst>
                <a:ext uri="{FF2B5EF4-FFF2-40B4-BE49-F238E27FC236}">
                  <a16:creationId xmlns:a16="http://schemas.microsoft.com/office/drawing/2014/main" xmlns="" id="{6038807E-DD9F-43A0-8573-92E5E875DEE9}"/>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5" name="Oval 34">
            <a:extLst>
              <a:ext uri="{FF2B5EF4-FFF2-40B4-BE49-F238E27FC236}">
                <a16:creationId xmlns:a16="http://schemas.microsoft.com/office/drawing/2014/main" xmlns="" id="{078B2033-F55C-4B5F-B0DD-0223728B6ACE}"/>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6" name="Straight Connector 35">
            <a:extLst>
              <a:ext uri="{FF2B5EF4-FFF2-40B4-BE49-F238E27FC236}">
                <a16:creationId xmlns:a16="http://schemas.microsoft.com/office/drawing/2014/main" xmlns="" id="{616E7072-C6F6-42FF-9725-131AF9A43427}"/>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Tree>
    <p:extLst>
      <p:ext uri="{BB962C8B-B14F-4D97-AF65-F5344CB8AC3E}">
        <p14:creationId xmlns:p14="http://schemas.microsoft.com/office/powerpoint/2010/main" val="2931784369"/>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_25207805ecf1980e"/>
          <p:cNvGraphicFramePr/>
          <p:nvPr>
            <p:extLst>
              <p:ext uri="{D42A27DB-BD31-4B8C-83A1-F6EECF244321}">
                <p14:modId xmlns:p14="http://schemas.microsoft.com/office/powerpoint/2010/main" val="4000113495"/>
              </p:ext>
            </p:extLst>
          </p:nvPr>
        </p:nvGraphicFramePr>
        <p:xfrm>
          <a:off x="848544" y="1844824"/>
          <a:ext cx="8567568" cy="3933661"/>
        </p:xfrm>
        <a:graphic>
          <a:graphicData uri="http://schemas.openxmlformats.org/drawingml/2006/chart">
            <c:chart xmlns:c="http://schemas.openxmlformats.org/drawingml/2006/chart" xmlns:r="http://schemas.openxmlformats.org/officeDocument/2006/relationships" r:id="rId3"/>
          </a:graphicData>
        </a:graphic>
      </p:graphicFrame>
      <p:sp>
        <p:nvSpPr>
          <p:cNvPr id="3" name="Title 2"/>
          <p:cNvSpPr>
            <a:spLocks noGrp="1"/>
          </p:cNvSpPr>
          <p:nvPr>
            <p:ph type="title"/>
          </p:nvPr>
        </p:nvSpPr>
        <p:spPr/>
        <p:txBody>
          <a:bodyPr/>
          <a:lstStyle/>
          <a:p>
            <a:r>
              <a:rPr lang="en-GB" dirty="0"/>
              <a:t>Type of appointment</a:t>
            </a:r>
          </a:p>
        </p:txBody>
      </p:sp>
      <p:sp>
        <p:nvSpPr>
          <p:cNvPr id="11" name="Rectangle 10"/>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
        <p:nvSpPr>
          <p:cNvPr id="12" name="TextBox 11"/>
          <p:cNvSpPr txBox="1"/>
          <p:nvPr/>
        </p:nvSpPr>
        <p:spPr>
          <a:xfrm rot="16200000">
            <a:off x="-936939" y="3208330"/>
            <a:ext cx="3168352" cy="369332"/>
          </a:xfrm>
          <a:prstGeom prst="rect">
            <a:avLst/>
          </a:prstGeom>
          <a:noFill/>
        </p:spPr>
        <p:txBody>
          <a:bodyPr wrap="square" lIns="0" tIns="0" rIns="0" bIns="0" rtlCol="0">
            <a:spAutoFit/>
          </a:bodyPr>
          <a:lstStyle/>
          <a:p>
            <a:pPr algn="ctr"/>
            <a:r>
              <a:rPr lang="en-GB" dirty="0"/>
              <a:t>Percentage of type of GP practice appointments offered</a:t>
            </a:r>
            <a:endParaRPr lang="en-GB" dirty="0">
              <a:solidFill>
                <a:srgbClr val="292926"/>
              </a:solidFill>
            </a:endParaRPr>
          </a:p>
        </p:txBody>
      </p:sp>
      <p:graphicFrame>
        <p:nvGraphicFramePr>
          <p:cNvPr id="20" name="D_a58bbd8a51d30de4"/>
          <p:cNvGraphicFramePr/>
          <p:nvPr>
            <p:extLst>
              <p:ext uri="{D42A27DB-BD31-4B8C-83A1-F6EECF244321}">
                <p14:modId xmlns:p14="http://schemas.microsoft.com/office/powerpoint/2010/main" val="3549767458"/>
              </p:ext>
            </p:extLst>
          </p:nvPr>
        </p:nvGraphicFramePr>
        <p:xfrm>
          <a:off x="804412" y="1836010"/>
          <a:ext cx="7128792" cy="338437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5" name="D_a03ca9209ec7f1e4" hidden="1"/>
          <p:cNvGraphicFramePr/>
          <p:nvPr>
            <p:extLst>
              <p:ext uri="{D42A27DB-BD31-4B8C-83A1-F6EECF244321}">
                <p14:modId xmlns:p14="http://schemas.microsoft.com/office/powerpoint/2010/main" val="3179763215"/>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16" name="D_a03ca9209ec7f1e4_CalcTable"/>
          <p:cNvGraphicFramePr>
            <a:graphicFrameLocks noGrp="1"/>
          </p:cNvGraphicFramePr>
          <p:nvPr>
            <p:extLst>
              <p:ext uri="{D42A27DB-BD31-4B8C-83A1-F6EECF244321}">
                <p14:modId xmlns:p14="http://schemas.microsoft.com/office/powerpoint/2010/main" val="2803447805"/>
              </p:ext>
            </p:extLst>
          </p:nvPr>
        </p:nvGraphicFramePr>
        <p:xfrm>
          <a:off x="1" y="6059850"/>
          <a:ext cx="7113240" cy="335599"/>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35599">
                <a:tc>
                  <a:txBody>
                    <a:bodyPr/>
                    <a:lstStyle/>
                    <a:p>
                      <a:pPr marL="0" indent="0">
                        <a:buNone/>
                      </a:pPr>
                      <a:r>
                        <a:rPr lang="en-GB" sz="800" b="0">
                          <a:solidFill>
                            <a:schemeClr val="bg1"/>
                          </a:solidFill>
                        </a:rPr>
                        <a:t>Base: All who had an appointment since being registered with current GP practice: National (769,876); ICS 2021 (15,322); PCN bases range from 117 to 876</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7" name="Rectangle 16">
            <a:extLst>
              <a:ext uri="{FF2B5EF4-FFF2-40B4-BE49-F238E27FC236}">
                <a16:creationId xmlns:a16="http://schemas.microsoft.com/office/drawing/2014/main" xmlns="" id="{7BA0C6BE-2650-40EF-9BAD-2FFCFEF253D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Q22. What type of appointment was your last general practice appointment? An appointment...</a:t>
            </a:r>
          </a:p>
        </p:txBody>
      </p:sp>
      <p:sp>
        <p:nvSpPr>
          <p:cNvPr id="18" name="TextBox 1">
            <a:extLst>
              <a:ext uri="{FF2B5EF4-FFF2-40B4-BE49-F238E27FC236}">
                <a16:creationId xmlns:a16="http://schemas.microsoft.com/office/drawing/2014/main" xmlns="" id="{DC231B73-F5FF-4C3A-9249-07E7F74044BA}"/>
              </a:ext>
            </a:extLst>
          </p:cNvPr>
          <p:cNvSpPr txBox="1"/>
          <p:nvPr/>
        </p:nvSpPr>
        <p:spPr>
          <a:xfrm>
            <a:off x="8697416" y="2881545"/>
            <a:ext cx="1002867" cy="369332"/>
          </a:xfrm>
          <a:prstGeom prst="rect">
            <a:avLst/>
          </a:prstGeom>
          <a:noFill/>
        </p:spPr>
        <p:txBody>
          <a:bodyPr wrap="square" lIns="0" tIns="0" rIns="0" bIns="0" rtlCol="0">
            <a:spAutoFit/>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l"/>
            <a:r>
              <a:rPr lang="en-GB" sz="1200" dirty="0"/>
              <a:t>PCN range within ICS</a:t>
            </a:r>
          </a:p>
        </p:txBody>
      </p:sp>
      <p:cxnSp>
        <p:nvCxnSpPr>
          <p:cNvPr id="19" name="Straight Arrow Connector 18">
            <a:extLst>
              <a:ext uri="{FF2B5EF4-FFF2-40B4-BE49-F238E27FC236}">
                <a16:creationId xmlns:a16="http://schemas.microsoft.com/office/drawing/2014/main" xmlns="" id="{26EE3EBA-3DCB-4C25-87DA-4F33717F0B27}"/>
              </a:ext>
            </a:extLst>
          </p:cNvPr>
          <p:cNvCxnSpPr/>
          <p:nvPr/>
        </p:nvCxnSpPr>
        <p:spPr bwMode="auto">
          <a:xfrm>
            <a:off x="8625408" y="2868837"/>
            <a:ext cx="0" cy="360048"/>
          </a:xfrm>
          <a:prstGeom prst="straightConnector1">
            <a:avLst/>
          </a:prstGeom>
          <a:solidFill>
            <a:schemeClr val="accent2"/>
          </a:solidFill>
          <a:ln w="19050" cap="flat" cmpd="sng" algn="ctr">
            <a:solidFill>
              <a:schemeClr val="tx1"/>
            </a:solidFill>
            <a:prstDash val="solid"/>
            <a:round/>
            <a:headEnd type="diamond"/>
            <a:tailEnd type="diamond"/>
          </a:ln>
          <a:effectLst/>
        </p:spPr>
      </p:cxnSp>
      <p:graphicFrame>
        <p:nvGraphicFramePr>
          <p:cNvPr id="14" name="Ipsos Ribbon Rules" hidden="1"/>
          <p:cNvGraphicFramePr/>
          <p:nvPr>
            <p:extLst>
              <p:ext uri="{D42A27DB-BD31-4B8C-83A1-F6EECF244321}">
                <p14:modId xmlns:p14="http://schemas.microsoft.com/office/powerpoint/2010/main" val="470180319"/>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6"/>
          </a:graphicData>
        </a:graphic>
      </p:graphicFrame>
    </p:spTree>
    <p:extLst>
      <p:ext uri="{BB962C8B-B14F-4D97-AF65-F5344CB8AC3E}">
        <p14:creationId xmlns:p14="http://schemas.microsoft.com/office/powerpoint/2010/main" val="2547007238"/>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a:t>Given a time for appointment</a:t>
            </a:r>
          </a:p>
        </p:txBody>
      </p:sp>
      <p:graphicFrame>
        <p:nvGraphicFramePr>
          <p:cNvPr id="6" name="Ipsos Ribbon Rules" hidden="1"/>
          <p:cNvGraphicFramePr/>
          <p:nvPr>
            <p:extLst>
              <p:ext uri="{D42A27DB-BD31-4B8C-83A1-F6EECF244321}">
                <p14:modId xmlns:p14="http://schemas.microsoft.com/office/powerpoint/2010/main" val="257615694"/>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D_937a4c5defe173ab" hidden="1"/>
          <p:cNvGraphicFramePr/>
          <p:nvPr>
            <p:extLst>
              <p:ext uri="{D42A27DB-BD31-4B8C-83A1-F6EECF244321}">
                <p14:modId xmlns:p14="http://schemas.microsoft.com/office/powerpoint/2010/main" val="1272624903"/>
              </p:ext>
            </p:extLst>
          </p:nvPr>
        </p:nvGraphicFramePr>
        <p:xfrm>
          <a:off x="-2252032" y="473705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dfd856d7973873ab_CalcTable"/>
          <p:cNvGraphicFramePr>
            <a:graphicFrameLocks noGrp="1"/>
          </p:cNvGraphicFramePr>
          <p:nvPr>
            <p:extLst>
              <p:ext uri="{D42A27DB-BD31-4B8C-83A1-F6EECF244321}">
                <p14:modId xmlns:p14="http://schemas.microsoft.com/office/powerpoint/2010/main" val="3056348873"/>
              </p:ext>
            </p:extLst>
          </p:nvPr>
        </p:nvGraphicFramePr>
        <p:xfrm>
          <a:off x="45996" y="6046047"/>
          <a:ext cx="6923227" cy="273543"/>
        </p:xfrm>
        <a:graphic>
          <a:graphicData uri="http://schemas.openxmlformats.org/drawingml/2006/table">
            <a:tbl>
              <a:tblPr firstRow="1" bandRow="1">
                <a:tableStyleId>{5C22544A-7EE6-4342-B048-85BDC9FD1C3A}</a:tableStyleId>
              </a:tblPr>
              <a:tblGrid>
                <a:gridCol w="6923227">
                  <a:extLst>
                    <a:ext uri="{9D8B030D-6E8A-4147-A177-3AD203B41FA5}">
                      <a16:colId xmlns:a16="http://schemas.microsoft.com/office/drawing/2014/main" xmlns="" val="20000"/>
                    </a:ext>
                  </a:extLst>
                </a:gridCol>
              </a:tblGrid>
              <a:tr h="273543">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(14,870); PCN bases range from 111 to 850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7" name="Rectangle 46">
            <a:extLst>
              <a:ext uri="{FF2B5EF4-FFF2-40B4-BE49-F238E27FC236}">
                <a16:creationId xmlns:a16="http://schemas.microsoft.com/office/drawing/2014/main" xmlns="" id="{837E3785-EE8C-4C78-B619-DB0CADF7F2B3}"/>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79" name="TextBox 78">
            <a:extLst>
              <a:ext uri="{FF2B5EF4-FFF2-40B4-BE49-F238E27FC236}">
                <a16:creationId xmlns:a16="http://schemas.microsoft.com/office/drawing/2014/main" xmlns="" id="{B3DBDA12-DAE9-46A6-B1FB-676711D5D4AC}"/>
              </a:ext>
            </a:extLst>
          </p:cNvPr>
          <p:cNvSpPr txBox="1"/>
          <p:nvPr/>
        </p:nvSpPr>
        <p:spPr>
          <a:xfrm>
            <a:off x="7113239" y="6086082"/>
            <a:ext cx="2746763" cy="246221"/>
          </a:xfrm>
          <a:prstGeom prst="rect">
            <a:avLst/>
          </a:prstGeom>
          <a:noFill/>
        </p:spPr>
        <p:txBody>
          <a:bodyPr wrap="square" lIns="0" tIns="0" rIns="0" bIns="0" rtlCol="0">
            <a:spAutoFit/>
          </a:bodyPr>
          <a:lstStyle/>
          <a:p>
            <a:pPr lvl="0" algn="l" eaLnBrk="1" hangingPunct="1">
              <a:spcBef>
                <a:spcPts val="0"/>
              </a:spcBef>
            </a:pPr>
            <a:r>
              <a:rPr lang="en-GB" sz="800" kern="0" dirty="0">
                <a:solidFill>
                  <a:srgbClr val="FFFFFF"/>
                </a:solidFill>
                <a:latin typeface="Arial"/>
              </a:rPr>
              <a:t>%Yes = %Yes, I was given a set time + %I was told I would be contacted between two times or during a set period</a:t>
            </a:r>
          </a:p>
        </p:txBody>
      </p:sp>
      <p:graphicFrame>
        <p:nvGraphicFramePr>
          <p:cNvPr id="52" name="D_dfd856d7973873ab" hidden="1">
            <a:extLst>
              <a:ext uri="{FF2B5EF4-FFF2-40B4-BE49-F238E27FC236}">
                <a16:creationId xmlns:a16="http://schemas.microsoft.com/office/drawing/2014/main" xmlns="" id="{FA9B2EEA-084C-4560-8FC1-E7DD59C99696}"/>
              </a:ext>
            </a:extLst>
          </p:cNvPr>
          <p:cNvGraphicFramePr/>
          <p:nvPr>
            <p:extLst>
              <p:ext uri="{D42A27DB-BD31-4B8C-83A1-F6EECF244321}">
                <p14:modId xmlns:p14="http://schemas.microsoft.com/office/powerpoint/2010/main" val="42395276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sp>
        <p:nvSpPr>
          <p:cNvPr id="64" name="Rectangle 63">
            <a:extLst>
              <a:ext uri="{FF2B5EF4-FFF2-40B4-BE49-F238E27FC236}">
                <a16:creationId xmlns:a16="http://schemas.microsoft.com/office/drawing/2014/main" xmlns="" id="{79D97747-E1B1-4985-9DBA-101B3BCAE0A3}"/>
              </a:ext>
            </a:extLst>
          </p:cNvPr>
          <p:cNvSpPr/>
          <p:nvPr/>
        </p:nvSpPr>
        <p:spPr bwMode="auto">
          <a:xfrm>
            <a:off x="2882419" y="4437112"/>
            <a:ext cx="4014797" cy="1471860"/>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lvl="0" indent="-173038" algn="l" defTabSz="914400" rtl="0" eaLnBrk="1" fontAlgn="base" latinLnBrk="0" hangingPunct="1">
              <a:lnSpc>
                <a:spcPct val="100000"/>
              </a:lnSpc>
              <a:spcBef>
                <a:spcPct val="0"/>
              </a:spcBef>
              <a:spcAft>
                <a:spcPct val="0"/>
              </a:spcAft>
              <a:buClrTx/>
              <a:buSzTx/>
              <a:buFont typeface="Arial" pitchFamily="34" charset="0"/>
              <a:buChar char="•"/>
              <a:tabLst/>
              <a:defRPr/>
            </a:pPr>
            <a:endParaRPr kumimoji="0" lang="en-GB" sz="1800" b="0" i="0" u="none" strike="noStrike" kern="1200" cap="none" spc="0" normalizeH="0" baseline="0" noProof="0" dirty="0">
              <a:ln>
                <a:noFill/>
              </a:ln>
              <a:solidFill>
                <a:srgbClr val="FFFFFF"/>
              </a:solidFill>
              <a:effectLst/>
              <a:uLnTx/>
              <a:uFillTx/>
              <a:latin typeface="Arial" charset="0"/>
              <a:ea typeface="+mn-ea"/>
              <a:cs typeface="+mn-cs"/>
            </a:endParaRPr>
          </a:p>
        </p:txBody>
      </p:sp>
      <p:sp>
        <p:nvSpPr>
          <p:cNvPr id="65" name="TextBox 64">
            <a:extLst>
              <a:ext uri="{FF2B5EF4-FFF2-40B4-BE49-F238E27FC236}">
                <a16:creationId xmlns:a16="http://schemas.microsoft.com/office/drawing/2014/main" xmlns="" id="{110E01EC-3F06-4BBC-B3F1-EB1CAA81E84A}"/>
              </a:ext>
            </a:extLst>
          </p:cNvPr>
          <p:cNvSpPr txBox="1"/>
          <p:nvPr/>
        </p:nvSpPr>
        <p:spPr>
          <a:xfrm>
            <a:off x="3187748" y="4547565"/>
            <a:ext cx="3384376" cy="255418"/>
          </a:xfrm>
          <a:prstGeom prst="rect">
            <a:avLst/>
          </a:prstGeom>
          <a:solidFill>
            <a:schemeClr val="accent2"/>
          </a:solidFill>
        </p:spPr>
        <p:txBody>
          <a:bodyPr wrap="square" lIns="72000" tIns="72000" rIns="72000" bIns="72000" rtlCol="0" anchor="ctr">
            <a:no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100" b="0" i="0" u="none" strike="noStrike" kern="1200" cap="none" spc="0" normalizeH="0" baseline="0" noProof="0" dirty="0">
                <a:ln>
                  <a:noFill/>
                </a:ln>
                <a:solidFill>
                  <a:srgbClr val="FFFFFF"/>
                </a:solidFill>
                <a:effectLst/>
                <a:uLnTx/>
                <a:uFillTx/>
                <a:latin typeface="Arial" charset="0"/>
                <a:ea typeface="+mn-ea"/>
                <a:cs typeface="+mn-cs"/>
              </a:rPr>
              <a:t>PCN range within ICS – % </a:t>
            </a:r>
            <a:r>
              <a:rPr kumimoji="0" lang="en-GB" sz="1100" b="1" i="0" u="none" strike="noStrike" kern="1200" cap="none" spc="0" normalizeH="0" baseline="0" noProof="0" dirty="0">
                <a:ln>
                  <a:noFill/>
                </a:ln>
                <a:solidFill>
                  <a:srgbClr val="FFFFFF"/>
                </a:solidFill>
                <a:effectLst/>
                <a:uLnTx/>
                <a:uFillTx/>
                <a:latin typeface="Arial" charset="0"/>
                <a:ea typeface="+mn-ea"/>
                <a:cs typeface="+mn-cs"/>
              </a:rPr>
              <a:t>Yes </a:t>
            </a:r>
          </a:p>
        </p:txBody>
      </p:sp>
      <p:graphicFrame>
        <p:nvGraphicFramePr>
          <p:cNvPr id="71" name="D_13eb58ad77d273ab">
            <a:extLst>
              <a:ext uri="{FF2B5EF4-FFF2-40B4-BE49-F238E27FC236}">
                <a16:creationId xmlns:a16="http://schemas.microsoft.com/office/drawing/2014/main" xmlns="" id="{FFDB5213-2938-48A7-8BF1-6DE4369BB812}"/>
              </a:ext>
            </a:extLst>
          </p:cNvPr>
          <p:cNvGraphicFramePr/>
          <p:nvPr>
            <p:extLst>
              <p:ext uri="{D42A27DB-BD31-4B8C-83A1-F6EECF244321}">
                <p14:modId xmlns:p14="http://schemas.microsoft.com/office/powerpoint/2010/main" val="1497074679"/>
              </p:ext>
            </p:extLst>
          </p:nvPr>
        </p:nvGraphicFramePr>
        <p:xfrm>
          <a:off x="3763812" y="4796666"/>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6" name="D_c5607c51a2f28fab">
            <a:extLst>
              <a:ext uri="{FF2B5EF4-FFF2-40B4-BE49-F238E27FC236}">
                <a16:creationId xmlns:a16="http://schemas.microsoft.com/office/drawing/2014/main" xmlns="" id="{DE2E081C-4162-4853-BAE2-5C2CCFF9EF3C}"/>
              </a:ext>
            </a:extLst>
          </p:cNvPr>
          <p:cNvGraphicFramePr/>
          <p:nvPr>
            <p:extLst>
              <p:ext uri="{D42A27DB-BD31-4B8C-83A1-F6EECF244321}">
                <p14:modId xmlns:p14="http://schemas.microsoft.com/office/powerpoint/2010/main" val="1994588967"/>
              </p:ext>
            </p:extLst>
          </p:nvPr>
        </p:nvGraphicFramePr>
        <p:xfrm>
          <a:off x="4984376" y="4755782"/>
          <a:ext cx="1080000" cy="1203969"/>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81" name="D_937a4c5defe173ab_CalcTable">
            <a:extLst>
              <a:ext uri="{FF2B5EF4-FFF2-40B4-BE49-F238E27FC236}">
                <a16:creationId xmlns:a16="http://schemas.microsoft.com/office/drawing/2014/main" xmlns="" id="{0A6139CC-04DA-419D-BD96-24402A98A225}"/>
              </a:ext>
            </a:extLst>
          </p:cNvPr>
          <p:cNvGraphicFramePr>
            <a:graphicFrameLocks noGrp="1"/>
          </p:cNvGraphicFramePr>
          <p:nvPr>
            <p:extLst>
              <p:ext uri="{D42A27DB-BD31-4B8C-83A1-F6EECF244321}">
                <p14:modId xmlns:p14="http://schemas.microsoft.com/office/powerpoint/2010/main" val="2457464729"/>
              </p:ext>
            </p:extLst>
          </p:nvPr>
        </p:nvGraphicFramePr>
        <p:xfrm>
          <a:off x="3978222" y="5076643"/>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86%</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97%</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cxnSp>
        <p:nvCxnSpPr>
          <p:cNvPr id="83" name="Straight Connector 82">
            <a:extLst>
              <a:ext uri="{FF2B5EF4-FFF2-40B4-BE49-F238E27FC236}">
                <a16:creationId xmlns:a16="http://schemas.microsoft.com/office/drawing/2014/main" xmlns="" id="{D3309453-68C6-4493-B6A3-A7BE7067FE2F}"/>
              </a:ext>
            </a:extLst>
          </p:cNvPr>
          <p:cNvCxnSpPr>
            <a:cxnSpLocks/>
          </p:cNvCxnSpPr>
          <p:nvPr/>
        </p:nvCxnSpPr>
        <p:spPr bwMode="auto">
          <a:xfrm>
            <a:off x="5025008" y="2060848"/>
            <a:ext cx="0" cy="196564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84" name="TextBox 83">
            <a:extLst>
              <a:ext uri="{FF2B5EF4-FFF2-40B4-BE49-F238E27FC236}">
                <a16:creationId xmlns:a16="http://schemas.microsoft.com/office/drawing/2014/main" xmlns="" id="{014A6E00-CEC1-4989-A871-45CBCAAB75C9}"/>
              </a:ext>
            </a:extLst>
          </p:cNvPr>
          <p:cNvSpPr txBox="1"/>
          <p:nvPr/>
        </p:nvSpPr>
        <p:spPr>
          <a:xfrm>
            <a:off x="2072680" y="1556792"/>
            <a:ext cx="1368152" cy="246221"/>
          </a:xfrm>
          <a:prstGeom prst="rect">
            <a:avLst/>
          </a:prstGeom>
          <a:noFill/>
        </p:spPr>
        <p:txBody>
          <a:bodyPr wrap="square" lIns="0" tIns="0" rIns="0" bIns="0" rtlCol="0">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ICS’s results</a:t>
            </a:r>
          </a:p>
        </p:txBody>
      </p:sp>
      <p:sp>
        <p:nvSpPr>
          <p:cNvPr id="85" name="TextBox 84">
            <a:extLst>
              <a:ext uri="{FF2B5EF4-FFF2-40B4-BE49-F238E27FC236}">
                <a16:creationId xmlns:a16="http://schemas.microsoft.com/office/drawing/2014/main" xmlns="" id="{249F3415-E4EC-42C1-9C13-16F56AACCDC7}"/>
              </a:ext>
            </a:extLst>
          </p:cNvPr>
          <p:cNvSpPr txBox="1"/>
          <p:nvPr/>
        </p:nvSpPr>
        <p:spPr>
          <a:xfrm>
            <a:off x="6321152" y="1556792"/>
            <a:ext cx="2381448" cy="246221"/>
          </a:xfrm>
          <a:prstGeom prst="rect">
            <a:avLst/>
          </a:prstGeom>
          <a:noFill/>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600" b="1" i="0" u="none" strike="noStrike" kern="1200" cap="none" spc="0" normalizeH="0" baseline="0" noProof="0" dirty="0">
                <a:ln>
                  <a:noFill/>
                </a:ln>
                <a:solidFill>
                  <a:srgbClr val="FFFFFF">
                    <a:lumMod val="65000"/>
                  </a:srgbClr>
                </a:solidFill>
                <a:effectLst/>
                <a:uLnTx/>
                <a:uFillTx/>
                <a:latin typeface="Arial" charset="0"/>
                <a:ea typeface="+mn-ea"/>
                <a:cs typeface="+mn-cs"/>
              </a:rPr>
              <a:t>Comparison of results</a:t>
            </a:r>
          </a:p>
        </p:txBody>
      </p:sp>
      <p:sp>
        <p:nvSpPr>
          <p:cNvPr id="86" name="TextBox 85">
            <a:extLst>
              <a:ext uri="{FF2B5EF4-FFF2-40B4-BE49-F238E27FC236}">
                <a16:creationId xmlns:a16="http://schemas.microsoft.com/office/drawing/2014/main" xmlns="" id="{D321165D-1792-4542-9AA3-7A0F4A73CA5D}"/>
              </a:ext>
            </a:extLst>
          </p:cNvPr>
          <p:cNvSpPr txBox="1"/>
          <p:nvPr/>
        </p:nvSpPr>
        <p:spPr>
          <a:xfrm>
            <a:off x="7257256" y="1916832"/>
            <a:ext cx="1872208"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National</a:t>
            </a:r>
          </a:p>
        </p:txBody>
      </p:sp>
      <p:sp>
        <p:nvSpPr>
          <p:cNvPr id="87" name="TextBox 86">
            <a:extLst>
              <a:ext uri="{FF2B5EF4-FFF2-40B4-BE49-F238E27FC236}">
                <a16:creationId xmlns:a16="http://schemas.microsoft.com/office/drawing/2014/main" xmlns="" id="{11F0F2EE-5FCB-4E77-B926-6893C3C1E74F}"/>
              </a:ext>
            </a:extLst>
          </p:cNvPr>
          <p:cNvSpPr txBox="1"/>
          <p:nvPr/>
        </p:nvSpPr>
        <p:spPr>
          <a:xfrm>
            <a:off x="6249144" y="1923053"/>
            <a:ext cx="936104" cy="215444"/>
          </a:xfrm>
          <a:prstGeom prst="rect">
            <a:avLst/>
          </a:prstGeom>
          <a:noFill/>
        </p:spPr>
        <p:txBody>
          <a:bodyPr wrap="square" lIns="0" tIns="0" rIns="0" bIns="0" rtlCol="0" anchor="ctr">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400" b="1" i="0" u="none" strike="noStrike" kern="1200" cap="none" spc="0" normalizeH="0" baseline="0" noProof="0" dirty="0">
                <a:ln>
                  <a:noFill/>
                </a:ln>
                <a:solidFill>
                  <a:srgbClr val="FFFFFF">
                    <a:lumMod val="65000"/>
                  </a:srgbClr>
                </a:solidFill>
                <a:effectLst/>
                <a:uLnTx/>
                <a:uFillTx/>
                <a:latin typeface="Arial" charset="0"/>
                <a:ea typeface="+mn-ea"/>
                <a:cs typeface="+mn-cs"/>
              </a:rPr>
              <a:t>ICS</a:t>
            </a:r>
          </a:p>
        </p:txBody>
      </p:sp>
      <p:graphicFrame>
        <p:nvGraphicFramePr>
          <p:cNvPr id="89" name="D_5438e32b57520847">
            <a:extLst>
              <a:ext uri="{FF2B5EF4-FFF2-40B4-BE49-F238E27FC236}">
                <a16:creationId xmlns:a16="http://schemas.microsoft.com/office/drawing/2014/main" xmlns="" id="{0E678451-731C-41E3-ADC1-9EC2E9DA8EAC}"/>
              </a:ext>
            </a:extLst>
          </p:cNvPr>
          <p:cNvGraphicFramePr>
            <a:graphicFrameLocks noGrp="1"/>
          </p:cNvGraphicFramePr>
          <p:nvPr>
            <p:extLst>
              <p:ext uri="{D42A27DB-BD31-4B8C-83A1-F6EECF244321}">
                <p14:modId xmlns:p14="http://schemas.microsoft.com/office/powerpoint/2010/main" val="2774530446"/>
              </p:ext>
            </p:extLst>
          </p:nvPr>
        </p:nvGraphicFramePr>
        <p:xfrm>
          <a:off x="7195616"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kern="1200">
                          <a:solidFill>
                            <a:schemeClr val="accent1"/>
                          </a:solidFill>
                          <a:latin typeface="Arial" panose="020B0604020202020204" pitchFamily="34" charset="0"/>
                          <a:ea typeface="+mn-ea"/>
                          <a:cs typeface="+mn-cs"/>
                        </a:rPr>
                        <a:t>91%</a:t>
                      </a:r>
                      <a:endParaRPr lang="en-GB" sz="3200" b="1" kern="1200" dirty="0">
                        <a:solidFill>
                          <a:schemeClr val="accent1"/>
                        </a:solidFill>
                        <a:latin typeface="Arial" panose="020B0604020202020204" pitchFamily="34" charset="0"/>
                        <a:ea typeface="+mn-ea"/>
                        <a:cs typeface="+mn-cs"/>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0" name="D_a3e4bbb241567847">
            <a:extLst>
              <a:ext uri="{FF2B5EF4-FFF2-40B4-BE49-F238E27FC236}">
                <a16:creationId xmlns:a16="http://schemas.microsoft.com/office/drawing/2014/main" xmlns="" id="{2C763365-14BB-439B-9733-F30BCC81DA96}"/>
              </a:ext>
            </a:extLst>
          </p:cNvPr>
          <p:cNvGraphicFramePr>
            <a:graphicFrameLocks noGrp="1"/>
          </p:cNvGraphicFramePr>
          <p:nvPr>
            <p:extLst>
              <p:ext uri="{D42A27DB-BD31-4B8C-83A1-F6EECF244321}">
                <p14:modId xmlns:p14="http://schemas.microsoft.com/office/powerpoint/2010/main" val="344566282"/>
              </p:ext>
            </p:extLst>
          </p:nvPr>
        </p:nvGraphicFramePr>
        <p:xfrm>
          <a:off x="5750272"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8%</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91" name="D_73aefe1cc3b71847">
            <a:extLst>
              <a:ext uri="{FF2B5EF4-FFF2-40B4-BE49-F238E27FC236}">
                <a16:creationId xmlns:a16="http://schemas.microsoft.com/office/drawing/2014/main" xmlns="" id="{BDE7D0A4-8269-44A3-9B44-DA385469F31D}"/>
              </a:ext>
            </a:extLst>
          </p:cNvPr>
          <p:cNvGraphicFramePr>
            <a:graphicFrameLocks noGrp="1"/>
          </p:cNvGraphicFramePr>
          <p:nvPr>
            <p:extLst>
              <p:ext uri="{D42A27DB-BD31-4B8C-83A1-F6EECF244321}">
                <p14:modId xmlns:p14="http://schemas.microsoft.com/office/powerpoint/2010/main" val="2541386822"/>
              </p:ext>
            </p:extLst>
          </p:nvPr>
        </p:nvGraphicFramePr>
        <p:xfrm>
          <a:off x="719561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tx2"/>
                          </a:solidFill>
                          <a:latin typeface="Arial" panose="020B0604020202020204" pitchFamily="34" charset="0"/>
                        </a:rPr>
                        <a:t>9%</a:t>
                      </a:r>
                      <a:endParaRPr lang="en-GB" sz="3200" b="1" dirty="0">
                        <a:solidFill>
                          <a:schemeClr val="tx2"/>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2" name="TextBox 91">
            <a:extLst>
              <a:ext uri="{FF2B5EF4-FFF2-40B4-BE49-F238E27FC236}">
                <a16:creationId xmlns:a16="http://schemas.microsoft.com/office/drawing/2014/main" xmlns="" id="{A78D3C49-7AEE-4342-A6AA-7B55ED7C3AF1}"/>
              </a:ext>
            </a:extLst>
          </p:cNvPr>
          <p:cNvSpPr txBox="1"/>
          <p:nvPr/>
        </p:nvSpPr>
        <p:spPr>
          <a:xfrm>
            <a:off x="7514468"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3" name="TextBox 92">
            <a:extLst>
              <a:ext uri="{FF2B5EF4-FFF2-40B4-BE49-F238E27FC236}">
                <a16:creationId xmlns:a16="http://schemas.microsoft.com/office/drawing/2014/main" xmlns="" id="{9E6251B4-6F55-41DB-B663-76270F69A590}"/>
              </a:ext>
            </a:extLst>
          </p:cNvPr>
          <p:cNvSpPr txBox="1"/>
          <p:nvPr/>
        </p:nvSpPr>
        <p:spPr>
          <a:xfrm>
            <a:off x="7545288"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4" name="D_4eac06ff84ae8847">
            <a:extLst>
              <a:ext uri="{FF2B5EF4-FFF2-40B4-BE49-F238E27FC236}">
                <a16:creationId xmlns:a16="http://schemas.microsoft.com/office/drawing/2014/main" xmlns="" id="{FBE482DB-AC88-409C-989F-631D2EA40C77}"/>
              </a:ext>
            </a:extLst>
          </p:cNvPr>
          <p:cNvGraphicFramePr>
            <a:graphicFrameLocks noGrp="1"/>
          </p:cNvGraphicFramePr>
          <p:nvPr>
            <p:extLst>
              <p:ext uri="{D42A27DB-BD31-4B8C-83A1-F6EECF244321}">
                <p14:modId xmlns:p14="http://schemas.microsoft.com/office/powerpoint/2010/main" val="1289749777"/>
              </p:ext>
            </p:extLst>
          </p:nvPr>
        </p:nvGraphicFramePr>
        <p:xfrm>
          <a:off x="5750272"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rgbClr val="003E74"/>
                          </a:solidFill>
                          <a:latin typeface="Arial" panose="020B0604020202020204" pitchFamily="34" charset="0"/>
                        </a:rPr>
                        <a:t>92%</a:t>
                      </a:r>
                      <a:endParaRPr lang="en-GB" sz="3200" dirty="0">
                        <a:solidFill>
                          <a:srgbClr val="003E74"/>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95" name="TextBox 94">
            <a:extLst>
              <a:ext uri="{FF2B5EF4-FFF2-40B4-BE49-F238E27FC236}">
                <a16:creationId xmlns:a16="http://schemas.microsoft.com/office/drawing/2014/main" xmlns="" id="{07FF6946-8436-4219-8BE1-852E6DACC97B}"/>
              </a:ext>
            </a:extLst>
          </p:cNvPr>
          <p:cNvSpPr txBox="1"/>
          <p:nvPr/>
        </p:nvSpPr>
        <p:spPr>
          <a:xfrm>
            <a:off x="6069124" y="2699628"/>
            <a:ext cx="1368152" cy="369332"/>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
            </a:r>
            <a:br>
              <a:rPr kumimoji="0" lang="en-GB" sz="1200" b="0" i="0" u="none" strike="noStrike" kern="1200" cap="none" spc="0" normalizeH="0" baseline="0" noProof="0" dirty="0">
                <a:ln>
                  <a:noFill/>
                </a:ln>
                <a:solidFill>
                  <a:srgbClr val="292926"/>
                </a:solidFill>
                <a:effectLst/>
                <a:uLnTx/>
                <a:uFillTx/>
                <a:latin typeface="Arial" charset="0"/>
                <a:ea typeface="+mn-ea"/>
                <a:cs typeface="+mn-cs"/>
              </a:rPr>
            </a:br>
            <a:r>
              <a:rPr kumimoji="0" lang="en-GB" sz="1200" b="0" i="0" u="none" strike="noStrike" kern="1200" cap="none" spc="0" normalizeH="0" baseline="0" noProof="0" dirty="0">
                <a:ln>
                  <a:noFill/>
                </a:ln>
                <a:solidFill>
                  <a:srgbClr val="292926"/>
                </a:solidFill>
                <a:effectLst/>
                <a:uLnTx/>
                <a:uFillTx/>
                <a:latin typeface="Arial" charset="0"/>
                <a:ea typeface="+mn-ea"/>
                <a:cs typeface="+mn-cs"/>
              </a:rPr>
              <a:t>Yes</a:t>
            </a:r>
          </a:p>
        </p:txBody>
      </p:sp>
      <p:sp>
        <p:nvSpPr>
          <p:cNvPr id="96" name="TextBox 95">
            <a:extLst>
              <a:ext uri="{FF2B5EF4-FFF2-40B4-BE49-F238E27FC236}">
                <a16:creationId xmlns:a16="http://schemas.microsoft.com/office/drawing/2014/main" xmlns="" id="{0C6E00A7-7902-4D69-A868-7C2897D7C233}"/>
              </a:ext>
            </a:extLst>
          </p:cNvPr>
          <p:cNvSpPr txBox="1"/>
          <p:nvPr/>
        </p:nvSpPr>
        <p:spPr>
          <a:xfrm>
            <a:off x="6096482" y="3789040"/>
            <a:ext cx="1368152" cy="184666"/>
          </a:xfrm>
          <a:prstGeom prst="rect">
            <a:avLst/>
          </a:prstGeom>
          <a:noFill/>
          <a:effectLst/>
        </p:spPr>
        <p:txBody>
          <a:bodyPr wrap="square" lIns="0" tIns="0" rIns="0" bIns="0" rtlCol="0">
            <a:spAutoFit/>
          </a:bodyPr>
          <a:lstStyle/>
          <a:p>
            <a:pPr marL="0" marR="0" lvl="0" indent="0" algn="ctr" defTabSz="914400" rtl="0" eaLnBrk="0" fontAlgn="base" latinLnBrk="0" hangingPunct="0">
              <a:lnSpc>
                <a:spcPct val="100000"/>
              </a:lnSpc>
              <a:spcBef>
                <a:spcPct val="20000"/>
              </a:spcBef>
              <a:spcAft>
                <a:spcPct val="0"/>
              </a:spcAft>
              <a:buClrTx/>
              <a:buSzTx/>
              <a:buFontTx/>
              <a:buNone/>
              <a:tabLst/>
              <a:defRPr/>
            </a:pPr>
            <a:r>
              <a:rPr kumimoji="0" lang="en-GB" sz="1200" b="0" i="0" u="none" strike="noStrike" kern="1200" cap="none" spc="0" normalizeH="0" baseline="0" noProof="0" dirty="0">
                <a:ln>
                  <a:noFill/>
                </a:ln>
                <a:solidFill>
                  <a:srgbClr val="292926"/>
                </a:solidFill>
                <a:effectLst/>
                <a:uLnTx/>
                <a:uFillTx/>
                <a:latin typeface="Arial" charset="0"/>
                <a:ea typeface="+mn-ea"/>
                <a:cs typeface="+mn-cs"/>
              </a:rPr>
              <a:t>No</a:t>
            </a:r>
          </a:p>
        </p:txBody>
      </p:sp>
      <p:graphicFrame>
        <p:nvGraphicFramePr>
          <p:cNvPr id="97" name="D_29ed39d799323847">
            <a:extLst>
              <a:ext uri="{FF2B5EF4-FFF2-40B4-BE49-F238E27FC236}">
                <a16:creationId xmlns:a16="http://schemas.microsoft.com/office/drawing/2014/main" xmlns="" id="{5680F877-1B9B-4F1C-B747-3461500FD298}"/>
              </a:ext>
            </a:extLst>
          </p:cNvPr>
          <p:cNvGraphicFramePr>
            <a:graphicFrameLocks/>
          </p:cNvGraphicFramePr>
          <p:nvPr>
            <p:extLst>
              <p:ext uri="{D42A27DB-BD31-4B8C-83A1-F6EECF244321}">
                <p14:modId xmlns:p14="http://schemas.microsoft.com/office/powerpoint/2010/main" val="3409554152"/>
              </p:ext>
            </p:extLst>
          </p:nvPr>
        </p:nvGraphicFramePr>
        <p:xfrm>
          <a:off x="1226236" y="1628800"/>
          <a:ext cx="4014796" cy="313828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279985974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47801" y="0"/>
            <a:ext cx="9295928" cy="764704"/>
          </a:xfrm>
        </p:spPr>
        <p:txBody>
          <a:bodyPr/>
          <a:lstStyle/>
          <a:p>
            <a:r>
              <a:rPr lang="en-GB" dirty="0"/>
              <a:t>Given a time for appointment:</a:t>
            </a:r>
            <a:br>
              <a:rPr lang="en-GB" dirty="0"/>
            </a:br>
            <a:r>
              <a:rPr lang="en-GB" dirty="0"/>
              <a:t>how the PCNs within the ICS compare</a:t>
            </a:r>
          </a:p>
        </p:txBody>
      </p:sp>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graphicFrame>
        <p:nvGraphicFramePr>
          <p:cNvPr id="31" name="D_450dc64d00e951f6"/>
          <p:cNvGraphicFramePr/>
          <p:nvPr>
            <p:extLst>
              <p:ext uri="{D42A27DB-BD31-4B8C-83A1-F6EECF244321}">
                <p14:modId xmlns:p14="http://schemas.microsoft.com/office/powerpoint/2010/main" val="46840662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7305a659fe64d1f6" hidden="1"/>
          <p:cNvGraphicFramePr/>
          <p:nvPr>
            <p:extLst>
              <p:ext uri="{D42A27DB-BD31-4B8C-83A1-F6EECF244321}">
                <p14:modId xmlns:p14="http://schemas.microsoft.com/office/powerpoint/2010/main" val="1486083041"/>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7305a659fe64d1f6_CalcTable"/>
          <p:cNvGraphicFramePr>
            <a:graphicFrameLocks noGrp="1"/>
          </p:cNvGraphicFramePr>
          <p:nvPr>
            <p:extLst>
              <p:ext uri="{D42A27DB-BD31-4B8C-83A1-F6EECF244321}">
                <p14:modId xmlns:p14="http://schemas.microsoft.com/office/powerpoint/2010/main" val="160426824"/>
              </p:ext>
            </p:extLst>
          </p:nvPr>
        </p:nvGraphicFramePr>
        <p:xfrm>
          <a:off x="0" y="6060437"/>
          <a:ext cx="7113240" cy="252000"/>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252000">
                <a:tc>
                  <a:txBody>
                    <a:bodyPr/>
                    <a:lstStyle/>
                    <a:p>
                      <a:pPr marL="0" indent="0">
                        <a:buNone/>
                      </a:pPr>
                      <a:r>
                        <a:rPr lang="en-GB" sz="800" b="0">
                          <a:solidFill>
                            <a:schemeClr val="bg1"/>
                          </a:solidFill>
                        </a:rPr>
                        <a:t>Base: All who had an appointment since being registered with current GP practice excluding ‘Can’t remember / don’t know’: National (742,249); ICS 2021 (14,870); PCN bases range from 111 to 850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2" name="Rectangle 21">
            <a:extLst>
              <a:ext uri="{FF2B5EF4-FFF2-40B4-BE49-F238E27FC236}">
                <a16:creationId xmlns:a16="http://schemas.microsoft.com/office/drawing/2014/main" xmlns="" id="{943011AB-A947-4187-95A8-7F32F9FB2880}"/>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Q23. Were you given a time for the appointment?</a:t>
            </a:r>
          </a:p>
        </p:txBody>
      </p:sp>
      <p:sp>
        <p:nvSpPr>
          <p:cNvPr id="17" name="Rectangle 16">
            <a:extLst>
              <a:ext uri="{FF2B5EF4-FFF2-40B4-BE49-F238E27FC236}">
                <a16:creationId xmlns:a16="http://schemas.microsoft.com/office/drawing/2014/main" xmlns="" id="{D09831A0-1347-49EA-9C72-E45CCC1FBD74}"/>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8" name="Group 17">
            <a:extLst>
              <a:ext uri="{FF2B5EF4-FFF2-40B4-BE49-F238E27FC236}">
                <a16:creationId xmlns:a16="http://schemas.microsoft.com/office/drawing/2014/main" xmlns="" id="{A55B7680-8EC8-4C11-A092-A21D10119911}"/>
              </a:ext>
            </a:extLst>
          </p:cNvPr>
          <p:cNvGrpSpPr/>
          <p:nvPr/>
        </p:nvGrpSpPr>
        <p:grpSpPr>
          <a:xfrm>
            <a:off x="6880448" y="1504884"/>
            <a:ext cx="2969096" cy="138500"/>
            <a:chOff x="4380332" y="1526076"/>
            <a:chExt cx="2969096" cy="138500"/>
          </a:xfrm>
        </p:grpSpPr>
        <p:sp>
          <p:nvSpPr>
            <p:cNvPr id="19" name="TextBox 7">
              <a:extLst>
                <a:ext uri="{FF2B5EF4-FFF2-40B4-BE49-F238E27FC236}">
                  <a16:creationId xmlns:a16="http://schemas.microsoft.com/office/drawing/2014/main" xmlns="" id="{FDD0D58F-5341-4D19-919A-5FB5738C0B56}"/>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1" name="TextBox 8">
              <a:extLst>
                <a:ext uri="{FF2B5EF4-FFF2-40B4-BE49-F238E27FC236}">
                  <a16:creationId xmlns:a16="http://schemas.microsoft.com/office/drawing/2014/main" xmlns="" id="{7200EF80-C5EF-4875-9837-E25E8E7746E0}"/>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24" name="Oval 15">
              <a:extLst>
                <a:ext uri="{FF2B5EF4-FFF2-40B4-BE49-F238E27FC236}">
                  <a16:creationId xmlns:a16="http://schemas.microsoft.com/office/drawing/2014/main" xmlns="" id="{FEAC6446-033F-46E0-8A87-DC9B03BBB566}"/>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25" name="TextBox 13">
              <a:extLst>
                <a:ext uri="{FF2B5EF4-FFF2-40B4-BE49-F238E27FC236}">
                  <a16:creationId xmlns:a16="http://schemas.microsoft.com/office/drawing/2014/main" xmlns="" id="{6A54C970-31A9-4268-B63C-C5B173C0F15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26" name="Oval 25">
            <a:extLst>
              <a:ext uri="{FF2B5EF4-FFF2-40B4-BE49-F238E27FC236}">
                <a16:creationId xmlns:a16="http://schemas.microsoft.com/office/drawing/2014/main" xmlns="" id="{DB9DDAE3-4758-4725-8ED3-C0B4B1071F5D}"/>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27" name="Straight Connector 26">
            <a:extLst>
              <a:ext uri="{FF2B5EF4-FFF2-40B4-BE49-F238E27FC236}">
                <a16:creationId xmlns:a16="http://schemas.microsoft.com/office/drawing/2014/main" xmlns="" id="{B6988845-46F3-4665-B3AB-912EFCD3BA73}"/>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29" name="Rectangle 28">
            <a:extLst>
              <a:ext uri="{FF2B5EF4-FFF2-40B4-BE49-F238E27FC236}">
                <a16:creationId xmlns:a16="http://schemas.microsoft.com/office/drawing/2014/main" xmlns="" id="{BAB6CB0B-9F0E-4698-B4AF-3DEAA6FFF528}"/>
              </a:ext>
            </a:extLst>
          </p:cNvPr>
          <p:cNvSpPr/>
          <p:nvPr/>
        </p:nvSpPr>
        <p:spPr>
          <a:xfrm>
            <a:off x="48502" y="1433527"/>
            <a:ext cx="5290231" cy="253916"/>
          </a:xfrm>
          <a:prstGeom prst="rect">
            <a:avLst/>
          </a:prstGeom>
        </p:spPr>
        <p:txBody>
          <a:bodyPr wrap="none">
            <a:spAutoFit/>
          </a:bodyPr>
          <a:lstStyle/>
          <a:p>
            <a:pPr marL="0" marR="0" lvl="0" indent="0" algn="l" defTabSz="914400" rtl="0" eaLnBrk="0" fontAlgn="base" latinLnBrk="0" hangingPunct="0">
              <a:lnSpc>
                <a:spcPct val="100000"/>
              </a:lnSpc>
              <a:spcBef>
                <a:spcPct val="20000"/>
              </a:spcBef>
              <a:spcAft>
                <a:spcPct val="0"/>
              </a:spcAft>
              <a:buClrTx/>
              <a:buSzTx/>
              <a:buFontTx/>
              <a:buNone/>
              <a:tabLst/>
              <a:defRPr/>
            </a:pPr>
            <a:r>
              <a:rPr kumimoji="0" lang="en-GB" sz="105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rPr>
              <a:t>Percentage of patients saying ‘yes’ they were given a time for their appointment</a:t>
            </a:r>
            <a:endParaRPr kumimoji="0" lang="en-GB" sz="2000" b="1" i="1" u="none" strike="noStrike" kern="1200" cap="none" spc="0" normalizeH="0" baseline="0" noProof="0" dirty="0">
              <a:ln>
                <a:noFill/>
              </a:ln>
              <a:solidFill>
                <a:srgbClr val="292926">
                  <a:lumMod val="75000"/>
                  <a:lumOff val="25000"/>
                </a:srgbClr>
              </a:solidFill>
              <a:effectLst/>
              <a:uLnTx/>
              <a:uFillTx/>
              <a:latin typeface="Arial" charset="0"/>
              <a:ea typeface="+mn-ea"/>
              <a:cs typeface="+mn-cs"/>
            </a:endParaRPr>
          </a:p>
        </p:txBody>
      </p:sp>
      <p:sp>
        <p:nvSpPr>
          <p:cNvPr id="30" name="TextBox 29">
            <a:extLst>
              <a:ext uri="{FF2B5EF4-FFF2-40B4-BE49-F238E27FC236}">
                <a16:creationId xmlns:a16="http://schemas.microsoft.com/office/drawing/2014/main" xmlns="" id="{7916E0B6-EA29-44A1-80D7-36EAC16059CE}"/>
              </a:ext>
            </a:extLst>
          </p:cNvPr>
          <p:cNvSpPr txBox="1"/>
          <p:nvPr/>
        </p:nvSpPr>
        <p:spPr>
          <a:xfrm>
            <a:off x="7113239" y="6086082"/>
            <a:ext cx="2746763" cy="246221"/>
          </a:xfrm>
          <a:prstGeom prst="rect">
            <a:avLst/>
          </a:prstGeom>
          <a:noFill/>
        </p:spPr>
        <p:txBody>
          <a:bodyPr wrap="square" lIns="0" tIns="0" rIns="0" bIns="0" rtlCol="0">
            <a:spAutoFit/>
          </a:bodyPr>
          <a:lstStyle/>
          <a:p>
            <a:pPr marL="0" marR="0" lvl="0" indent="0" algn="l" defTabSz="914400" rtl="0" eaLnBrk="1" fontAlgn="base" latinLnBrk="0" hangingPunct="1">
              <a:lnSpc>
                <a:spcPct val="100000"/>
              </a:lnSpc>
              <a:spcBef>
                <a:spcPts val="0"/>
              </a:spcBef>
              <a:spcAft>
                <a:spcPct val="0"/>
              </a:spcAft>
              <a:buClrTx/>
              <a:buSzTx/>
              <a:buFontTx/>
              <a:buNone/>
              <a:tabLst/>
              <a:defRPr/>
            </a:pPr>
            <a:r>
              <a:rPr kumimoji="0" lang="en-GB" sz="800" b="0" i="0" u="none" strike="noStrike" kern="0" cap="none" spc="0" normalizeH="0" baseline="0" noProof="0" dirty="0">
                <a:ln>
                  <a:noFill/>
                </a:ln>
                <a:solidFill>
                  <a:srgbClr val="FFFFFF"/>
                </a:solidFill>
                <a:effectLst/>
                <a:uLnTx/>
                <a:uFillTx/>
                <a:latin typeface="Arial"/>
                <a:ea typeface="+mn-ea"/>
                <a:cs typeface="+mn-cs"/>
              </a:rPr>
              <a:t>%Yes = %Yes, I was given a set time + %I was told I would be contacted between two times or during a set period</a:t>
            </a:r>
          </a:p>
        </p:txBody>
      </p:sp>
    </p:spTree>
    <p:extLst>
      <p:ext uri="{BB962C8B-B14F-4D97-AF65-F5344CB8AC3E}">
        <p14:creationId xmlns:p14="http://schemas.microsoft.com/office/powerpoint/2010/main" val="612126852"/>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6" y="2842483"/>
            <a:ext cx="7776861" cy="1107996"/>
          </a:xfrm>
        </p:spPr>
        <p:txBody>
          <a:bodyPr/>
          <a:lstStyle/>
          <a:p>
            <a:r>
              <a:rPr lang="en-GB" sz="3600" dirty="0"/>
              <a:t>Perceptions of care at patients’ last appointment</a:t>
            </a:r>
          </a:p>
        </p:txBody>
      </p:sp>
    </p:spTree>
    <p:extLst>
      <p:ext uri="{BB962C8B-B14F-4D97-AF65-F5344CB8AC3E}">
        <p14:creationId xmlns:p14="http://schemas.microsoft.com/office/powerpoint/2010/main" val="141390136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8596351c44eb6153"/>
          <p:cNvSpPr txBox="1">
            <a:spLocks/>
          </p:cNvSpPr>
          <p:nvPr/>
        </p:nvSpPr>
        <p:spPr>
          <a:xfrm>
            <a:off x="127863" y="6093296"/>
            <a:ext cx="6985377"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'Doesn't apply': National (772,283; 756,619; 764,243); ICS 2021 (15,444; 15,091; 15,285)</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184088340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29" name="TextBox 28"/>
          <p:cNvSpPr txBox="1"/>
          <p:nvPr/>
        </p:nvSpPr>
        <p:spPr>
          <a:xfrm>
            <a:off x="7833320" y="6114201"/>
            <a:ext cx="1936649" cy="123111"/>
          </a:xfrm>
          <a:prstGeom prst="rect">
            <a:avLst/>
          </a:prstGeom>
          <a:noFill/>
        </p:spPr>
        <p:txBody>
          <a:bodyPr wrap="square" lIns="0" tIns="0" rIns="0" bIns="0" rtlCol="0">
            <a:spAutoFit/>
          </a:bodyPr>
          <a:lstStyle/>
          <a:p>
            <a:pPr lvl="0" algn="l"/>
            <a:r>
              <a:rPr lang="en-GB" sz="800" kern="0" dirty="0">
                <a:solidFill>
                  <a:srgbClr val="FFFFFF"/>
                </a:solidFill>
              </a:rPr>
              <a:t>%Poor (total) = %Very poor + %Poor</a:t>
            </a:r>
            <a:endParaRPr lang="en-GB" sz="1800" dirty="0"/>
          </a:p>
        </p:txBody>
      </p:sp>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Q25. Last time you had a general practice appointment, how good was the healthcare professional at each of the following</a:t>
            </a:r>
          </a:p>
        </p:txBody>
      </p:sp>
      <p:graphicFrame>
        <p:nvGraphicFramePr>
          <p:cNvPr id="39" name="D_19ed7d36ec693d33">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037873321"/>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‘Poor’ (total) </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266693"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‘Poor’ (total</a:t>
            </a:r>
            <a:r>
              <a:rPr lang="en-GB" b="1" dirty="0">
                <a:solidFill>
                  <a:schemeClr val="bg2">
                    <a:lumMod val="75000"/>
                    <a:lumOff val="25000"/>
                  </a:schemeClr>
                </a:solidFill>
              </a:rPr>
              <a:t>)</a:t>
            </a: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2016224"/>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6" y="3284984"/>
            <a:ext cx="992561" cy="184666"/>
          </a:xfrm>
          <a:prstGeom prst="rect">
            <a:avLst/>
          </a:prstGeom>
          <a:noFill/>
        </p:spPr>
        <p:txBody>
          <a:bodyPr wrap="square" lIns="0" tIns="0" rIns="0" bIns="0" rtlCol="0">
            <a:spAutoFit/>
          </a:bodyPr>
          <a:lstStyle/>
          <a:p>
            <a:pPr algn="l"/>
            <a:r>
              <a:rPr lang="en-GB" b="1" dirty="0">
                <a:solidFill>
                  <a:srgbClr val="C00000"/>
                </a:solidFill>
              </a:rPr>
              <a:t>Very poor</a:t>
            </a: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6" y="5112187"/>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Very good</a:t>
            </a:r>
          </a:p>
        </p:txBody>
      </p:sp>
      <p:graphicFrame>
        <p:nvGraphicFramePr>
          <p:cNvPr id="28" name="D_0a488b5e43237d43"/>
          <p:cNvGraphicFramePr>
            <a:graphicFrameLocks noGrp="1"/>
          </p:cNvGraphicFramePr>
          <p:nvPr>
            <p:extLst>
              <p:ext uri="{D42A27DB-BD31-4B8C-83A1-F6EECF244321}">
                <p14:modId xmlns:p14="http://schemas.microsoft.com/office/powerpoint/2010/main" val="1362943283"/>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3351a0f78bcc83c3"/>
          <p:cNvGraphicFramePr>
            <a:graphicFrameLocks noGrp="1"/>
          </p:cNvGraphicFramePr>
          <p:nvPr>
            <p:extLst>
              <p:ext uri="{D42A27DB-BD31-4B8C-83A1-F6EECF244321}">
                <p14:modId xmlns:p14="http://schemas.microsoft.com/office/powerpoint/2010/main" val="3008042875"/>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2%</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 name="TextBox 4">
            <a:extLst>
              <a:ext uri="{FF2B5EF4-FFF2-40B4-BE49-F238E27FC236}">
                <a16:creationId xmlns:a16="http://schemas.microsoft.com/office/drawing/2014/main" xmlns="" id="{00C686AC-F72C-496D-A049-85C611D483DF}"/>
              </a:ext>
            </a:extLst>
          </p:cNvPr>
          <p:cNvSpPr txBox="1"/>
          <p:nvPr/>
        </p:nvSpPr>
        <p:spPr>
          <a:xfrm>
            <a:off x="1174247" y="2852936"/>
            <a:ext cx="1606217" cy="169277"/>
          </a:xfrm>
          <a:prstGeom prst="rect">
            <a:avLst/>
          </a:prstGeom>
          <a:noFill/>
        </p:spPr>
        <p:txBody>
          <a:bodyPr wrap="square" lIns="0" tIns="0" rIns="0" bIns="0" rtlCol="0">
            <a:spAutoFit/>
          </a:bodyPr>
          <a:lstStyle/>
          <a:p>
            <a:pPr algn="l"/>
            <a:r>
              <a:rPr lang="en-GB" sz="1100" dirty="0">
                <a:solidFill>
                  <a:schemeClr val="bg2">
                    <a:lumMod val="75000"/>
                    <a:lumOff val="25000"/>
                  </a:schemeClr>
                </a:solidFill>
              </a:rPr>
              <a:t>Giving you enough time</a:t>
            </a:r>
          </a:p>
        </p:txBody>
      </p:sp>
      <p:sp>
        <p:nvSpPr>
          <p:cNvPr id="32" name="TextBox 31">
            <a:extLst>
              <a:ext uri="{FF2B5EF4-FFF2-40B4-BE49-F238E27FC236}">
                <a16:creationId xmlns:a16="http://schemas.microsoft.com/office/drawing/2014/main" xmlns="" id="{43A560A9-D1D6-4D2D-8E70-5F634FF949E3}"/>
              </a:ext>
            </a:extLst>
          </p:cNvPr>
          <p:cNvSpPr txBox="1"/>
          <p:nvPr/>
        </p:nvSpPr>
        <p:spPr>
          <a:xfrm>
            <a:off x="3741157" y="2852936"/>
            <a:ext cx="1606217"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Listening to you</a:t>
            </a:r>
          </a:p>
        </p:txBody>
      </p:sp>
      <p:sp>
        <p:nvSpPr>
          <p:cNvPr id="33" name="TextBox 32">
            <a:extLst>
              <a:ext uri="{FF2B5EF4-FFF2-40B4-BE49-F238E27FC236}">
                <a16:creationId xmlns:a16="http://schemas.microsoft.com/office/drawing/2014/main" xmlns="" id="{28436952-EEEA-40D2-95C2-9BFD18C8CFF9}"/>
              </a:ext>
            </a:extLst>
          </p:cNvPr>
          <p:cNvSpPr txBox="1"/>
          <p:nvPr/>
        </p:nvSpPr>
        <p:spPr>
          <a:xfrm>
            <a:off x="5715476" y="2852936"/>
            <a:ext cx="2736304"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Treating you with care and concern</a:t>
            </a:r>
          </a:p>
        </p:txBody>
      </p:sp>
    </p:spTree>
    <p:extLst>
      <p:ext uri="{BB962C8B-B14F-4D97-AF65-F5344CB8AC3E}">
        <p14:creationId xmlns:p14="http://schemas.microsoft.com/office/powerpoint/2010/main" val="227758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272481" y="0"/>
            <a:ext cx="8568952" cy="764704"/>
          </a:xfrm>
        </p:spPr>
        <p:txBody>
          <a:bodyPr/>
          <a:lstStyle/>
          <a:p>
            <a:r>
              <a:rPr lang="en-GB" dirty="0"/>
              <a:t>Perceptions of care at patients’ last appointment with a healthcare professional</a:t>
            </a:r>
          </a:p>
        </p:txBody>
      </p:sp>
      <p:sp>
        <p:nvSpPr>
          <p:cNvPr id="8" name="D_42c1513e7d4b084c"/>
          <p:cNvSpPr txBox="1">
            <a:spLocks/>
          </p:cNvSpPr>
          <p:nvPr/>
        </p:nvSpPr>
        <p:spPr>
          <a:xfrm>
            <a:off x="127862" y="6093296"/>
            <a:ext cx="6985378" cy="24622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kern="0">
                <a:solidFill>
                  <a:schemeClr val="bg1"/>
                </a:solidFill>
              </a:rPr>
              <a:t>Base: All who had an appointment since being registered with current GP practice excluding ‘Don’t know / doesn’t apply’ or ‘Don’t know / can’t say’: National (681,926; 759,144; 760,663); ICS 2021 (13,731; 15,294; 15,318)</a:t>
            </a:r>
            <a:endParaRPr lang="en-GB" sz="800" kern="0" dirty="0">
              <a:solidFill>
                <a:schemeClr val="bg1"/>
              </a:solidFill>
            </a:endParaRPr>
          </a:p>
        </p:txBody>
      </p:sp>
      <p:sp>
        <p:nvSpPr>
          <p:cNvPr id="9" name="TextBox 8"/>
          <p:cNvSpPr txBox="1"/>
          <p:nvPr/>
        </p:nvSpPr>
        <p:spPr>
          <a:xfrm>
            <a:off x="92063" y="1556792"/>
            <a:ext cx="2304627" cy="276999"/>
          </a:xfrm>
          <a:prstGeom prst="rect">
            <a:avLst/>
          </a:prstGeom>
          <a:noFill/>
        </p:spPr>
        <p:txBody>
          <a:bodyPr wrap="square" lIns="0" tIns="0" rIns="0" bIns="0" rtlCol="0">
            <a:spAutoFit/>
          </a:bodyPr>
          <a:lstStyle/>
          <a:p>
            <a:pPr algn="l"/>
            <a:r>
              <a:rPr lang="en-GB" sz="1800" b="1" dirty="0">
                <a:solidFill>
                  <a:schemeClr val="bg1">
                    <a:lumMod val="65000"/>
                  </a:schemeClr>
                </a:solidFill>
              </a:rPr>
              <a:t>ICS’s results</a:t>
            </a:r>
          </a:p>
        </p:txBody>
      </p:sp>
      <p:sp>
        <p:nvSpPr>
          <p:cNvPr id="19" name="TextBox 18"/>
          <p:cNvSpPr txBox="1"/>
          <p:nvPr/>
        </p:nvSpPr>
        <p:spPr>
          <a:xfrm>
            <a:off x="92063" y="1904446"/>
            <a:ext cx="1301948" cy="369332"/>
          </a:xfrm>
          <a:prstGeom prst="rect">
            <a:avLst/>
          </a:prstGeom>
          <a:noFill/>
        </p:spPr>
        <p:txBody>
          <a:bodyPr wrap="square" lIns="0" tIns="0" rIns="0" bIns="0" rtlCol="0">
            <a:spAutoFit/>
          </a:bodyPr>
          <a:lstStyle/>
          <a:p>
            <a:pPr algn="l"/>
            <a:r>
              <a:rPr lang="en-GB" b="1" dirty="0" err="1">
                <a:solidFill>
                  <a:schemeClr val="bg2">
                    <a:lumMod val="50000"/>
                    <a:lumOff val="50000"/>
                  </a:schemeClr>
                </a:solidFill>
              </a:rPr>
              <a:t>Nationl</a:t>
            </a:r>
            <a:r>
              <a:rPr lang="en-GB" b="1" dirty="0">
                <a:solidFill>
                  <a:schemeClr val="bg2">
                    <a:lumMod val="50000"/>
                    <a:lumOff val="50000"/>
                  </a:schemeClr>
                </a:solidFill>
              </a:rPr>
              <a:t> results % Poor (total) </a:t>
            </a:r>
          </a:p>
        </p:txBody>
      </p:sp>
      <p:sp>
        <p:nvSpPr>
          <p:cNvPr id="21" name="Rectangle 20"/>
          <p:cNvSpPr/>
          <p:nvPr/>
        </p:nvSpPr>
        <p:spPr>
          <a:xfrm>
            <a:off x="0" y="2311479"/>
            <a:ext cx="1186543" cy="498598"/>
          </a:xfrm>
          <a:prstGeom prst="rect">
            <a:avLst/>
          </a:prstGeom>
        </p:spPr>
        <p:txBody>
          <a:bodyPr wrap="none">
            <a:spAutoFit/>
          </a:bodyPr>
          <a:lstStyle/>
          <a:p>
            <a:pPr algn="l"/>
            <a:r>
              <a:rPr lang="en-GB" b="1" dirty="0">
                <a:solidFill>
                  <a:schemeClr val="bg2">
                    <a:lumMod val="50000"/>
                    <a:lumOff val="50000"/>
                  </a:schemeClr>
                </a:solidFill>
              </a:rPr>
              <a:t>ICS results</a:t>
            </a:r>
          </a:p>
          <a:p>
            <a:pPr algn="l"/>
            <a:r>
              <a:rPr lang="en-GB" b="1" dirty="0">
                <a:solidFill>
                  <a:schemeClr val="bg2">
                    <a:lumMod val="50000"/>
                    <a:lumOff val="50000"/>
                  </a:schemeClr>
                </a:solidFill>
              </a:rPr>
              <a:t>% Poor (total)</a:t>
            </a:r>
          </a:p>
        </p:txBody>
      </p:sp>
      <p:graphicFrame>
        <p:nvGraphicFramePr>
          <p:cNvPr id="10" name="Ipsos Ribbon Rules" hidden="1"/>
          <p:cNvGraphicFramePr/>
          <p:nvPr>
            <p:extLst>
              <p:ext uri="{D42A27DB-BD31-4B8C-83A1-F6EECF244321}">
                <p14:modId xmlns:p14="http://schemas.microsoft.com/office/powerpoint/2010/main" val="24317679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0" name="Rectangle 29">
            <a:extLst>
              <a:ext uri="{FF2B5EF4-FFF2-40B4-BE49-F238E27FC236}">
                <a16:creationId xmlns:a16="http://schemas.microsoft.com/office/drawing/2014/main" xmlns="" id="{B5CA64ED-B098-4346-9AB0-25757BC60943}"/>
              </a:ext>
            </a:extLst>
          </p:cNvPr>
          <p:cNvSpPr/>
          <p:nvPr/>
        </p:nvSpPr>
        <p:spPr bwMode="auto">
          <a:xfrm>
            <a:off x="0" y="940394"/>
            <a:ext cx="9906000" cy="532476"/>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Q27-29. During your last general practice appointment…</a:t>
            </a:r>
          </a:p>
        </p:txBody>
      </p:sp>
      <p:graphicFrame>
        <p:nvGraphicFramePr>
          <p:cNvPr id="39" name="D_ecdb5b754162ce1c">
            <a:extLst>
              <a:ext uri="{FF2B5EF4-FFF2-40B4-BE49-F238E27FC236}">
                <a16:creationId xmlns:a16="http://schemas.microsoft.com/office/drawing/2014/main" xmlns="" id="{F56F5EAF-486B-43F2-A89E-A00F0CC463D2}"/>
              </a:ext>
            </a:extLst>
          </p:cNvPr>
          <p:cNvGraphicFramePr/>
          <p:nvPr>
            <p:extLst>
              <p:ext uri="{D42A27DB-BD31-4B8C-83A1-F6EECF244321}">
                <p14:modId xmlns:p14="http://schemas.microsoft.com/office/powerpoint/2010/main" val="3268254615"/>
              </p:ext>
            </p:extLst>
          </p:nvPr>
        </p:nvGraphicFramePr>
        <p:xfrm>
          <a:off x="559648" y="2917395"/>
          <a:ext cx="7969236" cy="3203636"/>
        </p:xfrm>
        <a:graphic>
          <a:graphicData uri="http://schemas.openxmlformats.org/drawingml/2006/chart">
            <c:chart xmlns:c="http://schemas.openxmlformats.org/drawingml/2006/chart" xmlns:r="http://schemas.openxmlformats.org/officeDocument/2006/relationships" r:id="rId4"/>
          </a:graphicData>
        </a:graphic>
      </p:graphicFrame>
      <p:sp>
        <p:nvSpPr>
          <p:cNvPr id="40" name="Rectangle 39">
            <a:extLst>
              <a:ext uri="{FF2B5EF4-FFF2-40B4-BE49-F238E27FC236}">
                <a16:creationId xmlns:a16="http://schemas.microsoft.com/office/drawing/2014/main" xmlns="" id="{80346305-02EF-48D9-A9DB-ADF5F2C29AC2}"/>
              </a:ext>
            </a:extLst>
          </p:cNvPr>
          <p:cNvSpPr/>
          <p:nvPr/>
        </p:nvSpPr>
        <p:spPr bwMode="auto">
          <a:xfrm>
            <a:off x="0" y="1904446"/>
            <a:ext cx="8481392"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1" name="Rectangle 40">
            <a:extLst>
              <a:ext uri="{FF2B5EF4-FFF2-40B4-BE49-F238E27FC236}">
                <a16:creationId xmlns:a16="http://schemas.microsoft.com/office/drawing/2014/main" xmlns="" id="{659082F8-DFAE-47FC-BE42-13FC49AEBDFE}"/>
              </a:ext>
            </a:extLst>
          </p:cNvPr>
          <p:cNvSpPr/>
          <p:nvPr/>
        </p:nvSpPr>
        <p:spPr bwMode="auto">
          <a:xfrm>
            <a:off x="6778579"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2" name="Rectangle 41">
            <a:extLst>
              <a:ext uri="{FF2B5EF4-FFF2-40B4-BE49-F238E27FC236}">
                <a16:creationId xmlns:a16="http://schemas.microsoft.com/office/drawing/2014/main" xmlns="" id="{B47401CA-B7C1-4BD0-BEFC-B832949F8FBC}"/>
              </a:ext>
            </a:extLst>
          </p:cNvPr>
          <p:cNvSpPr/>
          <p:nvPr/>
        </p:nvSpPr>
        <p:spPr bwMode="auto">
          <a:xfrm>
            <a:off x="4232920"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3" name="Rectangle 42">
            <a:extLst>
              <a:ext uri="{FF2B5EF4-FFF2-40B4-BE49-F238E27FC236}">
                <a16:creationId xmlns:a16="http://schemas.microsoft.com/office/drawing/2014/main" xmlns="" id="{E22B618A-9AC8-4D50-ADB6-0970092B98BA}"/>
              </a:ext>
            </a:extLst>
          </p:cNvPr>
          <p:cNvSpPr/>
          <p:nvPr/>
        </p:nvSpPr>
        <p:spPr bwMode="auto">
          <a:xfrm>
            <a:off x="1666011" y="195965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4" name="TextBox 43">
            <a:extLst>
              <a:ext uri="{FF2B5EF4-FFF2-40B4-BE49-F238E27FC236}">
                <a16:creationId xmlns:a16="http://schemas.microsoft.com/office/drawing/2014/main" xmlns="" id="{DB58DFBF-E721-4038-AA23-FCCF337A903B}"/>
              </a:ext>
            </a:extLst>
          </p:cNvPr>
          <p:cNvSpPr txBox="1"/>
          <p:nvPr/>
        </p:nvSpPr>
        <p:spPr>
          <a:xfrm>
            <a:off x="92063" y="1904446"/>
            <a:ext cx="1301948" cy="406265"/>
          </a:xfrm>
          <a:prstGeom prst="rect">
            <a:avLst/>
          </a:prstGeom>
          <a:noFill/>
        </p:spPr>
        <p:txBody>
          <a:bodyPr wrap="square" lIns="0" tIns="0" rIns="0" bIns="0" rtlCol="0">
            <a:spAutoFit/>
          </a:bodyPr>
          <a:lstStyle/>
          <a:p>
            <a:pPr algn="l"/>
            <a:r>
              <a:rPr lang="en-GB" b="1" dirty="0">
                <a:solidFill>
                  <a:schemeClr val="tx1">
                    <a:lumMod val="75000"/>
                    <a:lumOff val="25000"/>
                  </a:schemeClr>
                </a:solidFill>
              </a:rPr>
              <a:t>National results</a:t>
            </a:r>
          </a:p>
          <a:p>
            <a:pPr algn="l"/>
            <a:r>
              <a:rPr lang="en-GB" b="1" dirty="0">
                <a:solidFill>
                  <a:schemeClr val="tx1">
                    <a:lumMod val="75000"/>
                    <a:lumOff val="25000"/>
                  </a:schemeClr>
                </a:solidFill>
              </a:rPr>
              <a:t>% ‘No, not at all’</a:t>
            </a:r>
          </a:p>
        </p:txBody>
      </p:sp>
      <p:sp>
        <p:nvSpPr>
          <p:cNvPr id="45" name="Rectangle 44">
            <a:extLst>
              <a:ext uri="{FF2B5EF4-FFF2-40B4-BE49-F238E27FC236}">
                <a16:creationId xmlns:a16="http://schemas.microsoft.com/office/drawing/2014/main" xmlns="" id="{9F1BA5B2-99CB-4AFE-BBA6-EF5B92669CA4}"/>
              </a:ext>
            </a:extLst>
          </p:cNvPr>
          <p:cNvSpPr/>
          <p:nvPr/>
        </p:nvSpPr>
        <p:spPr bwMode="auto">
          <a:xfrm>
            <a:off x="-1" y="2365226"/>
            <a:ext cx="8481393" cy="432048"/>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6" name="Rectangle 45">
            <a:extLst>
              <a:ext uri="{FF2B5EF4-FFF2-40B4-BE49-F238E27FC236}">
                <a16:creationId xmlns:a16="http://schemas.microsoft.com/office/drawing/2014/main" xmlns="" id="{3287A81D-CF8F-4985-ADF2-82F4C2A8ED4F}"/>
              </a:ext>
            </a:extLst>
          </p:cNvPr>
          <p:cNvSpPr/>
          <p:nvPr/>
        </p:nvSpPr>
        <p:spPr>
          <a:xfrm>
            <a:off x="0" y="2311479"/>
            <a:ext cx="1377300" cy="498598"/>
          </a:xfrm>
          <a:prstGeom prst="rect">
            <a:avLst/>
          </a:prstGeom>
        </p:spPr>
        <p:txBody>
          <a:bodyPr wrap="none">
            <a:spAutoFit/>
          </a:bodyPr>
          <a:lstStyle/>
          <a:p>
            <a:pPr algn="l"/>
            <a:r>
              <a:rPr lang="en-GB" b="1" dirty="0">
                <a:solidFill>
                  <a:schemeClr val="tx1">
                    <a:lumMod val="75000"/>
                    <a:lumOff val="25000"/>
                  </a:schemeClr>
                </a:solidFill>
              </a:rPr>
              <a:t>ICS results</a:t>
            </a:r>
          </a:p>
          <a:p>
            <a:pPr algn="l"/>
            <a:r>
              <a:rPr lang="en-GB" b="1" dirty="0">
                <a:solidFill>
                  <a:schemeClr val="tx1">
                    <a:lumMod val="75000"/>
                    <a:lumOff val="25000"/>
                  </a:schemeClr>
                </a:solidFill>
              </a:rPr>
              <a:t>% ‘No, not at all’</a:t>
            </a:r>
            <a:endParaRPr lang="en-GB" b="1" dirty="0">
              <a:solidFill>
                <a:schemeClr val="bg2">
                  <a:lumMod val="75000"/>
                  <a:lumOff val="25000"/>
                </a:schemeClr>
              </a:solidFill>
            </a:endParaRPr>
          </a:p>
        </p:txBody>
      </p:sp>
      <p:sp>
        <p:nvSpPr>
          <p:cNvPr id="47" name="Rectangle 46">
            <a:extLst>
              <a:ext uri="{FF2B5EF4-FFF2-40B4-BE49-F238E27FC236}">
                <a16:creationId xmlns:a16="http://schemas.microsoft.com/office/drawing/2014/main" xmlns="" id="{6B25BBAE-8D8B-405A-A445-1657674BDF46}"/>
              </a:ext>
            </a:extLst>
          </p:cNvPr>
          <p:cNvSpPr/>
          <p:nvPr/>
        </p:nvSpPr>
        <p:spPr bwMode="auto">
          <a:xfrm>
            <a:off x="166601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48" name="Rectangle 47">
            <a:extLst>
              <a:ext uri="{FF2B5EF4-FFF2-40B4-BE49-F238E27FC236}">
                <a16:creationId xmlns:a16="http://schemas.microsoft.com/office/drawing/2014/main" xmlns="" id="{52C59BA7-DB88-4014-9335-4FF37206070D}"/>
              </a:ext>
            </a:extLst>
          </p:cNvPr>
          <p:cNvSpPr/>
          <p:nvPr/>
        </p:nvSpPr>
        <p:spPr bwMode="auto">
          <a:xfrm>
            <a:off x="4232920" y="2428646"/>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sp>
        <p:nvSpPr>
          <p:cNvPr id="49" name="Rectangle 48">
            <a:extLst>
              <a:ext uri="{FF2B5EF4-FFF2-40B4-BE49-F238E27FC236}">
                <a16:creationId xmlns:a16="http://schemas.microsoft.com/office/drawing/2014/main" xmlns="" id="{6A54C8AD-8A29-4874-A158-568AE7AA362E}"/>
              </a:ext>
            </a:extLst>
          </p:cNvPr>
          <p:cNvSpPr/>
          <p:nvPr/>
        </p:nvSpPr>
        <p:spPr bwMode="auto">
          <a:xfrm>
            <a:off x="6778579" y="2441639"/>
            <a:ext cx="622693" cy="304827"/>
          </a:xfrm>
          <a:prstGeom prst="rect">
            <a:avLst/>
          </a:prstGeom>
          <a:solidFill>
            <a:schemeClr val="accent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R="0" algn="l" defTabSz="914400" rtl="0" eaLnBrk="1" fontAlgn="base" latinLnBrk="0" hangingPunct="1">
              <a:lnSpc>
                <a:spcPct val="100000"/>
              </a:lnSpc>
              <a:spcBef>
                <a:spcPct val="0"/>
              </a:spcBef>
              <a:spcAft>
                <a:spcPct val="0"/>
              </a:spcAft>
              <a:buClrTx/>
              <a:buSzTx/>
              <a:tabLst/>
            </a:pPr>
            <a:endParaRPr kumimoji="0" lang="en-GB" sz="1800" b="0" i="0" u="none" strike="noStrike" cap="none" normalizeH="0" baseline="0" dirty="0">
              <a:ln>
                <a:noFill/>
              </a:ln>
              <a:solidFill>
                <a:schemeClr val="bg1"/>
              </a:solidFill>
              <a:effectLst/>
              <a:latin typeface="Arial" charset="0"/>
            </a:endParaRPr>
          </a:p>
        </p:txBody>
      </p:sp>
      <p:cxnSp>
        <p:nvCxnSpPr>
          <p:cNvPr id="25" name="Straight Arrow Connector 24">
            <a:extLst>
              <a:ext uri="{FF2B5EF4-FFF2-40B4-BE49-F238E27FC236}">
                <a16:creationId xmlns:a16="http://schemas.microsoft.com/office/drawing/2014/main" xmlns="" id="{E17F6875-21C5-415A-B048-B706CC77B21F}"/>
              </a:ext>
            </a:extLst>
          </p:cNvPr>
          <p:cNvCxnSpPr>
            <a:cxnSpLocks/>
          </p:cNvCxnSpPr>
          <p:nvPr/>
        </p:nvCxnSpPr>
        <p:spPr bwMode="auto">
          <a:xfrm>
            <a:off x="8481392" y="3284984"/>
            <a:ext cx="0" cy="1872208"/>
          </a:xfrm>
          <a:prstGeom prst="straightConnector1">
            <a:avLst/>
          </a:prstGeom>
          <a:solidFill>
            <a:schemeClr val="accent2"/>
          </a:solidFill>
          <a:ln w="19050" cap="flat" cmpd="sng" algn="ctr">
            <a:gradFill flip="none" rotWithShape="1">
              <a:gsLst>
                <a:gs pos="10000">
                  <a:srgbClr val="C00000"/>
                </a:gs>
                <a:gs pos="98000">
                  <a:schemeClr val="accent6">
                    <a:lumMod val="75000"/>
                  </a:schemeClr>
                </a:gs>
              </a:gsLst>
              <a:lin ang="5400000" scaled="1"/>
              <a:tileRect/>
            </a:gradFill>
            <a:prstDash val="solid"/>
            <a:round/>
            <a:headEnd type="oval" w="med" len="med"/>
            <a:tailEnd type="oval" w="med" len="med"/>
          </a:ln>
          <a:effectLst/>
        </p:spPr>
      </p:cxnSp>
      <p:sp>
        <p:nvSpPr>
          <p:cNvPr id="26" name="TextBox 25">
            <a:extLst>
              <a:ext uri="{FF2B5EF4-FFF2-40B4-BE49-F238E27FC236}">
                <a16:creationId xmlns:a16="http://schemas.microsoft.com/office/drawing/2014/main" xmlns="" id="{0BD092E5-6F76-4717-BB89-786E9AB90087}"/>
              </a:ext>
            </a:extLst>
          </p:cNvPr>
          <p:cNvSpPr txBox="1"/>
          <p:nvPr/>
        </p:nvSpPr>
        <p:spPr>
          <a:xfrm>
            <a:off x="8625407" y="3309047"/>
            <a:ext cx="992561" cy="184666"/>
          </a:xfrm>
          <a:prstGeom prst="rect">
            <a:avLst/>
          </a:prstGeom>
          <a:noFill/>
        </p:spPr>
        <p:txBody>
          <a:bodyPr wrap="square" lIns="0" tIns="0" rIns="0" bIns="0" rtlCol="0">
            <a:spAutoFit/>
          </a:bodyPr>
          <a:lstStyle/>
          <a:p>
            <a:pPr algn="l"/>
            <a:r>
              <a:rPr lang="en-GB" b="1" dirty="0">
                <a:solidFill>
                  <a:srgbClr val="C00000"/>
                </a:solidFill>
              </a:rPr>
              <a:t>No, not at all</a:t>
            </a:r>
            <a:endParaRPr lang="en-GB" sz="1600" dirty="0">
              <a:solidFill>
                <a:srgbClr val="C00000"/>
              </a:solidFill>
            </a:endParaRPr>
          </a:p>
        </p:txBody>
      </p:sp>
      <p:sp>
        <p:nvSpPr>
          <p:cNvPr id="27" name="TextBox 26">
            <a:extLst>
              <a:ext uri="{FF2B5EF4-FFF2-40B4-BE49-F238E27FC236}">
                <a16:creationId xmlns:a16="http://schemas.microsoft.com/office/drawing/2014/main" xmlns="" id="{5058257F-F8DF-48FD-9975-8673CF9B65C1}"/>
              </a:ext>
            </a:extLst>
          </p:cNvPr>
          <p:cNvSpPr txBox="1"/>
          <p:nvPr/>
        </p:nvSpPr>
        <p:spPr>
          <a:xfrm>
            <a:off x="8625407" y="4972526"/>
            <a:ext cx="1144561" cy="184666"/>
          </a:xfrm>
          <a:prstGeom prst="rect">
            <a:avLst/>
          </a:prstGeom>
          <a:noFill/>
        </p:spPr>
        <p:txBody>
          <a:bodyPr wrap="square" lIns="0" tIns="0" rIns="0" bIns="0" rtlCol="0">
            <a:spAutoFit/>
          </a:bodyPr>
          <a:lstStyle/>
          <a:p>
            <a:pPr algn="l"/>
            <a:r>
              <a:rPr lang="en-GB" b="1" dirty="0">
                <a:solidFill>
                  <a:schemeClr val="accent6">
                    <a:lumMod val="75000"/>
                  </a:schemeClr>
                </a:solidFill>
              </a:rPr>
              <a:t>Yes, definitely</a:t>
            </a:r>
          </a:p>
        </p:txBody>
      </p:sp>
      <p:graphicFrame>
        <p:nvGraphicFramePr>
          <p:cNvPr id="29" name="D_8c44a2a621b81c9c"/>
          <p:cNvGraphicFramePr>
            <a:graphicFrameLocks noGrp="1"/>
          </p:cNvGraphicFramePr>
          <p:nvPr>
            <p:extLst>
              <p:ext uri="{D42A27DB-BD31-4B8C-83A1-F6EECF244321}">
                <p14:modId xmlns:p14="http://schemas.microsoft.com/office/powerpoint/2010/main" val="3105630531"/>
              </p:ext>
            </p:extLst>
          </p:nvPr>
        </p:nvGraphicFramePr>
        <p:xfrm>
          <a:off x="721419" y="1916832"/>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7%</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2" name="D_0303abfcce1f989c"/>
          <p:cNvGraphicFramePr>
            <a:graphicFrameLocks noGrp="1"/>
          </p:cNvGraphicFramePr>
          <p:nvPr>
            <p:extLst>
              <p:ext uri="{D42A27DB-BD31-4B8C-83A1-F6EECF244321}">
                <p14:modId xmlns:p14="http://schemas.microsoft.com/office/powerpoint/2010/main" val="2491033699"/>
              </p:ext>
            </p:extLst>
          </p:nvPr>
        </p:nvGraphicFramePr>
        <p:xfrm>
          <a:off x="729927" y="2386980"/>
          <a:ext cx="7704857" cy="363973"/>
        </p:xfrm>
        <a:graphic>
          <a:graphicData uri="http://schemas.openxmlformats.org/drawingml/2006/table">
            <a:tbl>
              <a:tblPr firstRow="1" bandRow="1">
                <a:tableStyleId>{5C22544A-7EE6-4342-B048-85BDC9FD1C3A}</a:tableStyleId>
              </a:tblPr>
              <a:tblGrid>
                <a:gridCol w="2575397">
                  <a:extLst>
                    <a:ext uri="{9D8B030D-6E8A-4147-A177-3AD203B41FA5}">
                      <a16:colId xmlns:a16="http://schemas.microsoft.com/office/drawing/2014/main" xmlns="" val="20000"/>
                    </a:ext>
                  </a:extLst>
                </a:gridCol>
                <a:gridCol w="2448272">
                  <a:extLst>
                    <a:ext uri="{9D8B030D-6E8A-4147-A177-3AD203B41FA5}">
                      <a16:colId xmlns:a16="http://schemas.microsoft.com/office/drawing/2014/main" xmlns="" val="20001"/>
                    </a:ext>
                  </a:extLst>
                </a:gridCol>
                <a:gridCol w="2681188">
                  <a:extLst>
                    <a:ext uri="{9D8B030D-6E8A-4147-A177-3AD203B41FA5}">
                      <a16:colId xmlns:a16="http://schemas.microsoft.com/office/drawing/2014/main" xmlns="" val="20002"/>
                    </a:ext>
                  </a:extLst>
                </a:gridCol>
              </a:tblGrid>
              <a:tr h="363973">
                <a:tc>
                  <a:txBody>
                    <a:bodyPr/>
                    <a:lstStyle/>
                    <a:p>
                      <a:pPr algn="ctr"/>
                      <a:r>
                        <a:rPr lang="en-GB" sz="1200" b="0">
                          <a:solidFill>
                            <a:schemeClr val="bg1"/>
                          </a:solidFill>
                          <a:latin typeface="Arial" panose="020B0604020202020204" pitchFamily="34" charset="0"/>
                        </a:rPr>
                        <a:t>6%</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3%</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US" sz="1200" b="0">
                          <a:solidFill>
                            <a:schemeClr val="bg1"/>
                          </a:solidFill>
                          <a:latin typeface="Arial" panose="020B0604020202020204" pitchFamily="34" charset="0"/>
                        </a:rPr>
                        <a:t>4%</a:t>
                      </a:r>
                      <a:endParaRPr lang="en-GB" sz="1200" b="0" dirty="0">
                        <a:solidFill>
                          <a:schemeClr val="bg1"/>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2" name="TextBox 1">
            <a:extLst>
              <a:ext uri="{FF2B5EF4-FFF2-40B4-BE49-F238E27FC236}">
                <a16:creationId xmlns:a16="http://schemas.microsoft.com/office/drawing/2014/main" xmlns="" id="{E5403D74-F64E-42EF-91FE-A38260BDFC86}"/>
              </a:ext>
            </a:extLst>
          </p:cNvPr>
          <p:cNvSpPr txBox="1"/>
          <p:nvPr/>
        </p:nvSpPr>
        <p:spPr>
          <a:xfrm>
            <a:off x="721419" y="2852936"/>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involved in decisions about care and treatment </a:t>
            </a:r>
          </a:p>
        </p:txBody>
      </p:sp>
      <p:sp>
        <p:nvSpPr>
          <p:cNvPr id="33" name="TextBox 32">
            <a:extLst>
              <a:ext uri="{FF2B5EF4-FFF2-40B4-BE49-F238E27FC236}">
                <a16:creationId xmlns:a16="http://schemas.microsoft.com/office/drawing/2014/main" xmlns="" id="{E7C2A138-7E01-4B3D-A3A9-C976B57C0E06}"/>
              </a:ext>
            </a:extLst>
          </p:cNvPr>
          <p:cNvSpPr txBox="1"/>
          <p:nvPr/>
        </p:nvSpPr>
        <p:spPr>
          <a:xfrm>
            <a:off x="3292571" y="2875170"/>
            <a:ext cx="2503389" cy="338554"/>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Had confidence and trust in the healthcare professional</a:t>
            </a:r>
          </a:p>
        </p:txBody>
      </p:sp>
      <p:sp>
        <p:nvSpPr>
          <p:cNvPr id="34" name="TextBox 33">
            <a:extLst>
              <a:ext uri="{FF2B5EF4-FFF2-40B4-BE49-F238E27FC236}">
                <a16:creationId xmlns:a16="http://schemas.microsoft.com/office/drawing/2014/main" xmlns="" id="{8D052BDC-A217-4492-BF4D-F8277AAA40D2}"/>
              </a:ext>
            </a:extLst>
          </p:cNvPr>
          <p:cNvSpPr txBox="1"/>
          <p:nvPr/>
        </p:nvSpPr>
        <p:spPr>
          <a:xfrm>
            <a:off x="5838230" y="2876846"/>
            <a:ext cx="2503389" cy="169277"/>
          </a:xfrm>
          <a:prstGeom prst="rect">
            <a:avLst/>
          </a:prstGeom>
          <a:noFill/>
        </p:spPr>
        <p:txBody>
          <a:bodyPr wrap="square" lIns="0" tIns="0" rIns="0" bIns="0" rtlCol="0">
            <a:spAutoFit/>
          </a:bodyPr>
          <a:lstStyle/>
          <a:p>
            <a:pPr algn="ctr"/>
            <a:r>
              <a:rPr lang="en-GB" sz="1100" dirty="0">
                <a:solidFill>
                  <a:schemeClr val="bg2">
                    <a:lumMod val="75000"/>
                    <a:lumOff val="25000"/>
                  </a:schemeClr>
                </a:solidFill>
              </a:rPr>
              <a:t>Felt their needs were met </a:t>
            </a:r>
          </a:p>
        </p:txBody>
      </p:sp>
    </p:spTree>
    <p:extLst>
      <p:ext uri="{BB962C8B-B14F-4D97-AF65-F5344CB8AC3E}">
        <p14:creationId xmlns:p14="http://schemas.microsoft.com/office/powerpoint/2010/main" val="342420675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 name="D_6fcc1526e89ad4ea">
            <a:extLst>
              <a:ext uri="{FF2B5EF4-FFF2-40B4-BE49-F238E27FC236}">
                <a16:creationId xmlns:a16="http://schemas.microsoft.com/office/drawing/2014/main" xmlns="" id="{40EDB6FA-2721-43E2-BF7F-90FEE8821599}"/>
              </a:ext>
            </a:extLst>
          </p:cNvPr>
          <p:cNvGraphicFramePr>
            <a:graphicFrameLocks/>
          </p:cNvGraphicFramePr>
          <p:nvPr>
            <p:extLst>
              <p:ext uri="{D42A27DB-BD31-4B8C-83A1-F6EECF244321}">
                <p14:modId xmlns:p14="http://schemas.microsoft.com/office/powerpoint/2010/main" val="3712877562"/>
              </p:ext>
            </p:extLst>
          </p:nvPr>
        </p:nvGraphicFramePr>
        <p:xfrm>
          <a:off x="-15552" y="1675989"/>
          <a:ext cx="3914577" cy="312116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94c4ffa5a4e30cea"/>
          <p:cNvGraphicFramePr>
            <a:graphicFrameLocks noGrp="1"/>
          </p:cNvGraphicFramePr>
          <p:nvPr>
            <p:extLst>
              <p:ext uri="{D42A27DB-BD31-4B8C-83A1-F6EECF244321}">
                <p14:modId xmlns:p14="http://schemas.microsoft.com/office/powerpoint/2010/main" val="38495687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86%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2e4a70e7568a0cea"/>
          <p:cNvGraphicFramePr>
            <a:graphicFrameLocks noGrp="1"/>
          </p:cNvGraphicFramePr>
          <p:nvPr>
            <p:extLst>
              <p:ext uri="{D42A27DB-BD31-4B8C-83A1-F6EECF244321}">
                <p14:modId xmlns:p14="http://schemas.microsoft.com/office/powerpoint/2010/main" val="937966351"/>
              </p:ext>
            </p:extLst>
          </p:nvPr>
        </p:nvGraphicFramePr>
        <p:xfrm>
          <a:off x="6542360"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Mental health needs recognised and understood</a:t>
            </a:r>
          </a:p>
        </p:txBody>
      </p:sp>
      <p:graphicFrame>
        <p:nvGraphicFramePr>
          <p:cNvPr id="53" name="D_b879a0872e360cea"/>
          <p:cNvGraphicFramePr>
            <a:graphicFrameLocks noGrp="1"/>
          </p:cNvGraphicFramePr>
          <p:nvPr>
            <p:extLst>
              <p:ext uri="{D42A27DB-BD31-4B8C-83A1-F6EECF244321}">
                <p14:modId xmlns:p14="http://schemas.microsoft.com/office/powerpoint/2010/main" val="3617159521"/>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14%</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9040"/>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4188440262"/>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01919fa2b51225a5_CalcTable"/>
          <p:cNvGraphicFramePr>
            <a:graphicFrameLocks noGrp="1"/>
          </p:cNvGraphicFramePr>
          <p:nvPr>
            <p:extLst>
              <p:ext uri="{D42A27DB-BD31-4B8C-83A1-F6EECF244321}">
                <p14:modId xmlns:p14="http://schemas.microsoft.com/office/powerpoint/2010/main" val="4246288397"/>
              </p:ext>
            </p:extLst>
          </p:nvPr>
        </p:nvGraphicFramePr>
        <p:xfrm>
          <a:off x="45996" y="6046048"/>
          <a:ext cx="8183368" cy="216024"/>
        </p:xfrm>
        <a:graphic>
          <a:graphicData uri="http://schemas.openxmlformats.org/drawingml/2006/table">
            <a:tbl>
              <a:tblPr firstRow="1" bandRow="1">
                <a:tableStyleId>{5C22544A-7EE6-4342-B048-85BDC9FD1C3A}</a:tableStyleId>
              </a:tblPr>
              <a:tblGrid>
                <a:gridCol w="8183368">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who had an appointment since being registered with current GP practice excluding ‘I did not have any mental health needs’ and ‘Did not apply to my last appointment’: National (344,371); ICS 2021 (6,630); ICS 2020 (5,301); PCN bases range from 43 to 451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cbb9114645df38ea"/>
          <p:cNvGraphicFramePr>
            <a:graphicFrameLocks noGrp="1"/>
          </p:cNvGraphicFramePr>
          <p:nvPr>
            <p:extLst>
              <p:ext uri="{D42A27DB-BD31-4B8C-83A1-F6EECF244321}">
                <p14:modId xmlns:p14="http://schemas.microsoft.com/office/powerpoint/2010/main" val="1038457070"/>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90%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93245"/>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681192" y="214714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96816" y="218232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Q26. During your last general practice appointment, did you feel that the healthcare professional recognised and/or understood any mental health needs that you might have had?</a:t>
            </a:r>
          </a:p>
        </p:txBody>
      </p:sp>
      <p:sp>
        <p:nvSpPr>
          <p:cNvPr id="66" name="TextBox 65">
            <a:extLst>
              <a:ext uri="{FF2B5EF4-FFF2-40B4-BE49-F238E27FC236}">
                <a16:creationId xmlns:a16="http://schemas.microsoft.com/office/drawing/2014/main" xmlns="" id="{1973BBFD-7AAA-4FF5-98B8-93C348B95567}"/>
              </a:ext>
            </a:extLst>
          </p:cNvPr>
          <p:cNvSpPr txBox="1"/>
          <p:nvPr/>
        </p:nvSpPr>
        <p:spPr>
          <a:xfrm>
            <a:off x="8537848" y="6093296"/>
            <a:ext cx="1368152" cy="24622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63" name="Rectangle 62">
            <a:extLst>
              <a:ext uri="{FF2B5EF4-FFF2-40B4-BE49-F238E27FC236}">
                <a16:creationId xmlns:a16="http://schemas.microsoft.com/office/drawing/2014/main" xmlns="" id="{DCE8C432-025C-44E6-84C5-F414B682561C}"/>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5" name="TextBox 64">
            <a:extLst>
              <a:ext uri="{FF2B5EF4-FFF2-40B4-BE49-F238E27FC236}">
                <a16:creationId xmlns:a16="http://schemas.microsoft.com/office/drawing/2014/main" xmlns="" id="{9B15E820-E6AC-450C-B45B-3B2ED34E5728}"/>
              </a:ext>
            </a:extLst>
          </p:cNvPr>
          <p:cNvSpPr txBox="1"/>
          <p:nvPr/>
        </p:nvSpPr>
        <p:spPr>
          <a:xfrm>
            <a:off x="3263323" y="4526491"/>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38" name="D_483383cec8858de9" hidden="1"/>
          <p:cNvGraphicFramePr/>
          <p:nvPr>
            <p:extLst>
              <p:ext uri="{D42A27DB-BD31-4B8C-83A1-F6EECF244321}">
                <p14:modId xmlns:p14="http://schemas.microsoft.com/office/powerpoint/2010/main" val="148799411"/>
              </p:ext>
            </p:extLst>
          </p:nvPr>
        </p:nvGraphicFramePr>
        <p:xfrm>
          <a:off x="-2175792" y="4919353"/>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8" name="D_01919fa2b51225a5" hidden="1">
            <a:extLst>
              <a:ext uri="{FF2B5EF4-FFF2-40B4-BE49-F238E27FC236}">
                <a16:creationId xmlns:a16="http://schemas.microsoft.com/office/drawing/2014/main" xmlns="" id="{5A2993AB-5A19-47EE-8599-D6F86E613F43}"/>
              </a:ext>
            </a:extLst>
          </p:cNvPr>
          <p:cNvGraphicFramePr/>
          <p:nvPr>
            <p:extLst>
              <p:ext uri="{D42A27DB-BD31-4B8C-83A1-F6EECF244321}">
                <p14:modId xmlns:p14="http://schemas.microsoft.com/office/powerpoint/2010/main" val="261000246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6"/>
          </a:graphicData>
        </a:graphic>
      </p:graphicFrame>
      <p:sp>
        <p:nvSpPr>
          <p:cNvPr id="40" name="TextBox 39">
            <a:extLst>
              <a:ext uri="{FF2B5EF4-FFF2-40B4-BE49-F238E27FC236}">
                <a16:creationId xmlns:a16="http://schemas.microsoft.com/office/drawing/2014/main" xmlns="" id="{BEE89C48-E5D0-43A4-B916-E6546E5F4AE2}"/>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5" name="TextBox 54">
            <a:extLst>
              <a:ext uri="{FF2B5EF4-FFF2-40B4-BE49-F238E27FC236}">
                <a16:creationId xmlns:a16="http://schemas.microsoft.com/office/drawing/2014/main" xmlns="" id="{72DE2C24-F1A2-420F-832D-A99531D44173}"/>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326ED5E6-6F9A-40D5-B80A-1BE14EABB197}"/>
              </a:ext>
            </a:extLst>
          </p:cNvPr>
          <p:cNvSpPr txBox="1"/>
          <p:nvPr/>
        </p:nvSpPr>
        <p:spPr>
          <a:xfrm>
            <a:off x="3771307"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2" name="TextBox 61">
            <a:extLst>
              <a:ext uri="{FF2B5EF4-FFF2-40B4-BE49-F238E27FC236}">
                <a16:creationId xmlns:a16="http://schemas.microsoft.com/office/drawing/2014/main" xmlns="" id="{E144429D-39EA-48FA-BF40-F7E27F86EFFC}"/>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4" name="TextBox 73">
            <a:extLst>
              <a:ext uri="{FF2B5EF4-FFF2-40B4-BE49-F238E27FC236}">
                <a16:creationId xmlns:a16="http://schemas.microsoft.com/office/drawing/2014/main" xmlns="" id="{088C102C-1852-40AC-8524-6AE706ED51D0}"/>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1" name="D_3b251f3c426c31a3_CalcTable"/>
          <p:cNvGraphicFramePr>
            <a:graphicFrameLocks noGrp="1"/>
          </p:cNvGraphicFramePr>
          <p:nvPr>
            <p:extLst>
              <p:ext uri="{D42A27DB-BD31-4B8C-83A1-F6EECF244321}">
                <p14:modId xmlns:p14="http://schemas.microsoft.com/office/powerpoint/2010/main" val="2136025831"/>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4" name="D_3b251f3c426c31a3" hidden="1"/>
          <p:cNvGraphicFramePr/>
          <p:nvPr>
            <p:extLst>
              <p:ext uri="{D42A27DB-BD31-4B8C-83A1-F6EECF244321}">
                <p14:modId xmlns:p14="http://schemas.microsoft.com/office/powerpoint/2010/main" val="3033983922"/>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39" name="D_9552986553949f9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4109993202"/>
              </p:ext>
            </p:extLst>
          </p:nvPr>
        </p:nvGraphicFramePr>
        <p:xfrm>
          <a:off x="3479428" y="2078445"/>
          <a:ext cx="2947144" cy="1861441"/>
        </p:xfrm>
        <a:graphic>
          <a:graphicData uri="http://schemas.openxmlformats.org/drawingml/2006/chart">
            <c:chart xmlns:c="http://schemas.openxmlformats.org/drawingml/2006/chart" xmlns:r="http://schemas.openxmlformats.org/officeDocument/2006/relationships" r:id="rId8"/>
          </a:graphicData>
        </a:graphic>
      </p:graphicFrame>
      <p:graphicFrame>
        <p:nvGraphicFramePr>
          <p:cNvPr id="36" name="D_99e566bd6cbd8ac5">
            <a:extLst>
              <a:ext uri="{FF2B5EF4-FFF2-40B4-BE49-F238E27FC236}">
                <a16:creationId xmlns:a16="http://schemas.microsoft.com/office/drawing/2014/main" xmlns="" id="{7F7542FF-B152-4E54-B059-A30ADEEED643}"/>
              </a:ext>
            </a:extLst>
          </p:cNvPr>
          <p:cNvGraphicFramePr/>
          <p:nvPr>
            <p:extLst>
              <p:ext uri="{D42A27DB-BD31-4B8C-83A1-F6EECF244321}">
                <p14:modId xmlns:p14="http://schemas.microsoft.com/office/powerpoint/2010/main" val="1888708246"/>
              </p:ext>
            </p:extLst>
          </p:nvPr>
        </p:nvGraphicFramePr>
        <p:xfrm>
          <a:off x="3825407" y="4815285"/>
          <a:ext cx="1080000" cy="1080119"/>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6" name="D_156ab0cde8865014">
            <a:extLst>
              <a:ext uri="{FF2B5EF4-FFF2-40B4-BE49-F238E27FC236}">
                <a16:creationId xmlns:a16="http://schemas.microsoft.com/office/drawing/2014/main" xmlns="" id="{73557706-CCA8-4D89-9023-A7D8DEDF6E4A}"/>
              </a:ext>
            </a:extLst>
          </p:cNvPr>
          <p:cNvGraphicFramePr/>
          <p:nvPr>
            <p:extLst>
              <p:ext uri="{D42A27DB-BD31-4B8C-83A1-F6EECF244321}">
                <p14:modId xmlns:p14="http://schemas.microsoft.com/office/powerpoint/2010/main" val="2430409213"/>
              </p:ext>
            </p:extLst>
          </p:nvPr>
        </p:nvGraphicFramePr>
        <p:xfrm>
          <a:off x="5028703" y="4815285"/>
          <a:ext cx="1080000" cy="1080119"/>
        </p:xfrm>
        <a:graphic>
          <a:graphicData uri="http://schemas.openxmlformats.org/drawingml/2006/chart">
            <c:chart xmlns:c="http://schemas.openxmlformats.org/drawingml/2006/chart" xmlns:r="http://schemas.openxmlformats.org/officeDocument/2006/relationships" r:id="rId10"/>
          </a:graphicData>
        </a:graphic>
      </p:graphicFrame>
      <p:graphicFrame>
        <p:nvGraphicFramePr>
          <p:cNvPr id="72" name="D_483383cec8858de9_CalcTable">
            <a:extLst>
              <a:ext uri="{FF2B5EF4-FFF2-40B4-BE49-F238E27FC236}">
                <a16:creationId xmlns:a16="http://schemas.microsoft.com/office/drawing/2014/main" xmlns="" id="{8D2C9474-AAC3-4AC1-B163-CAB2C0E8BFCB}"/>
              </a:ext>
            </a:extLst>
          </p:cNvPr>
          <p:cNvGraphicFramePr>
            <a:graphicFrameLocks noGrp="1"/>
          </p:cNvGraphicFramePr>
          <p:nvPr>
            <p:extLst>
              <p:ext uri="{D42A27DB-BD31-4B8C-83A1-F6EECF244321}">
                <p14:modId xmlns:p14="http://schemas.microsoft.com/office/powerpoint/2010/main" val="83787724"/>
              </p:ext>
            </p:extLst>
          </p:nvPr>
        </p:nvGraphicFramePr>
        <p:xfrm>
          <a:off x="4011854" y="506578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82%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96%</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spTree>
    <p:extLst>
      <p:ext uri="{BB962C8B-B14F-4D97-AF65-F5344CB8AC3E}">
        <p14:creationId xmlns:p14="http://schemas.microsoft.com/office/powerpoint/2010/main" val="1027069540"/>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Managing health conditions</a:t>
            </a:r>
            <a:endParaRPr lang="en-GB" sz="3600" dirty="0">
              <a:solidFill>
                <a:schemeClr val="accent5">
                  <a:lumMod val="60000"/>
                  <a:lumOff val="40000"/>
                </a:schemeClr>
              </a:solidFill>
            </a:endParaRPr>
          </a:p>
        </p:txBody>
      </p:sp>
    </p:spTree>
    <p:extLst>
      <p:ext uri="{BB962C8B-B14F-4D97-AF65-F5344CB8AC3E}">
        <p14:creationId xmlns:p14="http://schemas.microsoft.com/office/powerpoint/2010/main" val="101078420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5" name="D_5b811bef4c4c6cef">
            <a:extLst>
              <a:ext uri="{FF2B5EF4-FFF2-40B4-BE49-F238E27FC236}">
                <a16:creationId xmlns:a16="http://schemas.microsoft.com/office/drawing/2014/main" xmlns="" id="{4AEA36EB-63E9-40F7-B025-DDBAE677AFD0}"/>
              </a:ext>
            </a:extLst>
          </p:cNvPr>
          <p:cNvGraphicFramePr>
            <a:graphicFrameLocks/>
          </p:cNvGraphicFramePr>
          <p:nvPr>
            <p:extLst>
              <p:ext uri="{D42A27DB-BD31-4B8C-83A1-F6EECF244321}">
                <p14:modId xmlns:p14="http://schemas.microsoft.com/office/powerpoint/2010/main" val="1920779456"/>
              </p:ext>
            </p:extLst>
          </p:nvPr>
        </p:nvGraphicFramePr>
        <p:xfrm>
          <a:off x="11546" y="1748262"/>
          <a:ext cx="3936914"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c3caa184e4679cef"/>
          <p:cNvGraphicFramePr>
            <a:graphicFrameLocks noGrp="1"/>
          </p:cNvGraphicFramePr>
          <p:nvPr>
            <p:extLst>
              <p:ext uri="{D42A27DB-BD31-4B8C-83A1-F6EECF244321}">
                <p14:modId xmlns:p14="http://schemas.microsoft.com/office/powerpoint/2010/main" val="790711794"/>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74%</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a31cec5e72416cef"/>
          <p:cNvGraphicFramePr>
            <a:graphicFrameLocks noGrp="1"/>
          </p:cNvGraphicFramePr>
          <p:nvPr>
            <p:extLst>
              <p:ext uri="{D42A27DB-BD31-4B8C-83A1-F6EECF244321}">
                <p14:modId xmlns:p14="http://schemas.microsoft.com/office/powerpoint/2010/main" val="2087500058"/>
              </p:ext>
            </p:extLst>
          </p:nvPr>
        </p:nvGraphicFramePr>
        <p:xfrm>
          <a:off x="6537176"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a:xfrm>
            <a:off x="247801" y="0"/>
            <a:ext cx="8449615" cy="764704"/>
          </a:xfrm>
        </p:spPr>
        <p:txBody>
          <a:bodyPr/>
          <a:lstStyle/>
          <a:p>
            <a:r>
              <a:rPr lang="en-GB" dirty="0"/>
              <a:t>Support with managing long-term conditions, disabilities, or illnesses</a:t>
            </a:r>
          </a:p>
        </p:txBody>
      </p:sp>
      <p:graphicFrame>
        <p:nvGraphicFramePr>
          <p:cNvPr id="53" name="D_68bc2fc800e46cef"/>
          <p:cNvGraphicFramePr>
            <a:graphicFrameLocks noGrp="1"/>
          </p:cNvGraphicFramePr>
          <p:nvPr>
            <p:extLst>
              <p:ext uri="{D42A27DB-BD31-4B8C-83A1-F6EECF244321}">
                <p14:modId xmlns:p14="http://schemas.microsoft.com/office/powerpoint/2010/main" val="966526272"/>
              </p:ext>
            </p:extLst>
          </p:nvPr>
        </p:nvGraphicFramePr>
        <p:xfrm>
          <a:off x="7987704" y="306896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26%</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51" name="TextBox 50"/>
          <p:cNvSpPr txBox="1"/>
          <p:nvPr/>
        </p:nvSpPr>
        <p:spPr>
          <a:xfrm>
            <a:off x="8337376" y="3786492"/>
            <a:ext cx="1368152" cy="184666"/>
          </a:xfrm>
          <a:prstGeom prst="rect">
            <a:avLst/>
          </a:prstGeom>
          <a:noFill/>
          <a:effectLst/>
        </p:spPr>
        <p:txBody>
          <a:bodyPr wrap="square" lIns="0" tIns="0" rIns="0" bIns="0" rtlCol="0">
            <a:spAutoFit/>
          </a:bodyPr>
          <a:lstStyle/>
          <a:p>
            <a:pPr algn="ctr"/>
            <a:r>
              <a:rPr lang="en-GB" dirty="0"/>
              <a:t>No</a:t>
            </a:r>
          </a:p>
        </p:txBody>
      </p:sp>
      <p:graphicFrame>
        <p:nvGraphicFramePr>
          <p:cNvPr id="6" name="Ipsos Ribbon Rules" hidden="1"/>
          <p:cNvGraphicFramePr/>
          <p:nvPr>
            <p:extLst>
              <p:ext uri="{D42A27DB-BD31-4B8C-83A1-F6EECF244321}">
                <p14:modId xmlns:p14="http://schemas.microsoft.com/office/powerpoint/2010/main" val="289785449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585e000d5eb78225_CalcTable"/>
          <p:cNvGraphicFramePr>
            <a:graphicFrameLocks noGrp="1"/>
          </p:cNvGraphicFramePr>
          <p:nvPr>
            <p:extLst>
              <p:ext uri="{D42A27DB-BD31-4B8C-83A1-F6EECF244321}">
                <p14:modId xmlns:p14="http://schemas.microsoft.com/office/powerpoint/2010/main" val="1608407511"/>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with a long-term condition excluding ‘I haven’t needed support’ and ‘Don’t know / can’t say’: National (305,097); ICS 2021 (6,420); ICS 2020 (5,959); PCN bases range from 39 to 401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8ae4477a2591acef"/>
          <p:cNvGraphicFramePr>
            <a:graphicFrameLocks noGrp="1"/>
          </p:cNvGraphicFramePr>
          <p:nvPr>
            <p:extLst>
              <p:ext uri="{D42A27DB-BD31-4B8C-83A1-F6EECF244321}">
                <p14:modId xmlns:p14="http://schemas.microsoft.com/office/powerpoint/2010/main" val="1984853104"/>
              </p:ext>
            </p:extLst>
          </p:nvPr>
        </p:nvGraphicFramePr>
        <p:xfrm>
          <a:off x="6542360" y="2123176"/>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369332"/>
          </a:xfrm>
          <a:prstGeom prst="rect">
            <a:avLst/>
          </a:prstGeom>
          <a:noFill/>
          <a:effectLst/>
        </p:spPr>
        <p:txBody>
          <a:bodyPr wrap="square" lIns="0" tIns="0" rIns="0" bIns="0" rtlCol="0">
            <a:spAutoFit/>
          </a:bodyPr>
          <a:lstStyle/>
          <a:p>
            <a:pPr algn="ctr"/>
            <a:r>
              <a:rPr lang="en-GB" dirty="0"/>
              <a:t/>
            </a:r>
            <a:br>
              <a:rPr lang="en-GB" dirty="0"/>
            </a:br>
            <a:r>
              <a:rPr lang="en-GB" dirty="0"/>
              <a:t>Yes</a:t>
            </a:r>
          </a:p>
        </p:txBody>
      </p:sp>
      <p:sp>
        <p:nvSpPr>
          <p:cNvPr id="60" name="TextBox 59"/>
          <p:cNvSpPr txBox="1"/>
          <p:nvPr/>
        </p:nvSpPr>
        <p:spPr>
          <a:xfrm>
            <a:off x="6888570" y="3786492"/>
            <a:ext cx="1368152" cy="184666"/>
          </a:xfrm>
          <a:prstGeom prst="rect">
            <a:avLst/>
          </a:prstGeom>
          <a:noFill/>
          <a:effectLst/>
        </p:spPr>
        <p:txBody>
          <a:bodyPr wrap="square" lIns="0" tIns="0" rIns="0" bIns="0" rtlCol="0">
            <a:spAutoFit/>
          </a:bodyPr>
          <a:lstStyle/>
          <a:p>
            <a:pPr algn="ctr"/>
            <a:r>
              <a:rPr lang="en-GB" dirty="0"/>
              <a:t>No</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224808" y="21910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4" name="Rectangle 63">
            <a:extLst>
              <a:ext uri="{FF2B5EF4-FFF2-40B4-BE49-F238E27FC236}">
                <a16:creationId xmlns:a16="http://schemas.microsoft.com/office/drawing/2014/main" xmlns="" id="{FD1946CA-16BD-421E-A63D-0869E729C75F}"/>
              </a:ext>
            </a:extLst>
          </p:cNvPr>
          <p:cNvSpPr/>
          <p:nvPr/>
        </p:nvSpPr>
        <p:spPr bwMode="auto">
          <a:xfrm>
            <a:off x="0" y="940394"/>
            <a:ext cx="9906000" cy="554207"/>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62" name="Rectangle 61">
            <a:extLst>
              <a:ext uri="{FF2B5EF4-FFF2-40B4-BE49-F238E27FC236}">
                <a16:creationId xmlns:a16="http://schemas.microsoft.com/office/drawing/2014/main" xmlns="" id="{EECC51AF-F783-4216-872C-299C4E29151D}"/>
              </a:ext>
            </a:extLst>
          </p:cNvPr>
          <p:cNvSpPr/>
          <p:nvPr/>
        </p:nvSpPr>
        <p:spPr bwMode="auto">
          <a:xfrm>
            <a:off x="2936781" y="4437112"/>
            <a:ext cx="4032443"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6" name="TextBox 65">
            <a:extLst>
              <a:ext uri="{FF2B5EF4-FFF2-40B4-BE49-F238E27FC236}">
                <a16:creationId xmlns:a16="http://schemas.microsoft.com/office/drawing/2014/main" xmlns="" id="{9853B3C2-9E1D-4D15-A029-12D2EE6C905A}"/>
              </a:ext>
            </a:extLst>
          </p:cNvPr>
          <p:cNvSpPr txBox="1"/>
          <p:nvPr/>
        </p:nvSpPr>
        <p:spPr>
          <a:xfrm>
            <a:off x="3263325" y="4581128"/>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Yes</a:t>
            </a:r>
          </a:p>
        </p:txBody>
      </p:sp>
      <p:graphicFrame>
        <p:nvGraphicFramePr>
          <p:cNvPr id="68" name="D_678c7de2f6a59231">
            <a:extLst>
              <a:ext uri="{FF2B5EF4-FFF2-40B4-BE49-F238E27FC236}">
                <a16:creationId xmlns:a16="http://schemas.microsoft.com/office/drawing/2014/main" xmlns="" id="{3FF89623-6F95-457A-B35F-5875194CBD9C}"/>
              </a:ext>
            </a:extLst>
          </p:cNvPr>
          <p:cNvGraphicFramePr/>
          <p:nvPr>
            <p:extLst>
              <p:ext uri="{D42A27DB-BD31-4B8C-83A1-F6EECF244321}">
                <p14:modId xmlns:p14="http://schemas.microsoft.com/office/powerpoint/2010/main" val="2160806749"/>
              </p:ext>
            </p:extLst>
          </p:nvPr>
        </p:nvGraphicFramePr>
        <p:xfrm>
          <a:off x="3825409" y="4844525"/>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9204ea7fbd3bfa15">
            <a:extLst>
              <a:ext uri="{FF2B5EF4-FFF2-40B4-BE49-F238E27FC236}">
                <a16:creationId xmlns:a16="http://schemas.microsoft.com/office/drawing/2014/main" xmlns="" id="{18028F7A-6B8D-44E0-A0C3-B0A806211E2A}"/>
              </a:ext>
            </a:extLst>
          </p:cNvPr>
          <p:cNvGraphicFramePr/>
          <p:nvPr>
            <p:extLst>
              <p:ext uri="{D42A27DB-BD31-4B8C-83A1-F6EECF244321}">
                <p14:modId xmlns:p14="http://schemas.microsoft.com/office/powerpoint/2010/main" val="1061696975"/>
              </p:ext>
            </p:extLst>
          </p:nvPr>
        </p:nvGraphicFramePr>
        <p:xfrm>
          <a:off x="5028705" y="4844525"/>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ac715fc4cf40ff6_CalcTable">
            <a:extLst>
              <a:ext uri="{FF2B5EF4-FFF2-40B4-BE49-F238E27FC236}">
                <a16:creationId xmlns:a16="http://schemas.microsoft.com/office/drawing/2014/main" xmlns="" id="{BC685492-2417-40EF-B6D9-F0E590A5C515}"/>
              </a:ext>
            </a:extLst>
          </p:cNvPr>
          <p:cNvGraphicFramePr>
            <a:graphicFrameLocks noGrp="1"/>
          </p:cNvGraphicFramePr>
          <p:nvPr>
            <p:extLst>
              <p:ext uri="{D42A27DB-BD31-4B8C-83A1-F6EECF244321}">
                <p14:modId xmlns:p14="http://schemas.microsoft.com/office/powerpoint/2010/main" val="3609631865"/>
              </p:ext>
            </p:extLst>
          </p:nvPr>
        </p:nvGraphicFramePr>
        <p:xfrm>
          <a:off x="4007742" y="508914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62%</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39" name="D_0ac715fc4cf40ff6" hidden="1"/>
          <p:cNvGraphicFramePr/>
          <p:nvPr>
            <p:extLst>
              <p:ext uri="{D42A27DB-BD31-4B8C-83A1-F6EECF244321}">
                <p14:modId xmlns:p14="http://schemas.microsoft.com/office/powerpoint/2010/main" val="1054307372"/>
              </p:ext>
            </p:extLst>
          </p:nvPr>
        </p:nvGraphicFramePr>
        <p:xfrm>
          <a:off x="-2154068" y="4993145"/>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4" name="D_585e000d5eb78225" hidden="1">
            <a:extLst>
              <a:ext uri="{FF2B5EF4-FFF2-40B4-BE49-F238E27FC236}">
                <a16:creationId xmlns:a16="http://schemas.microsoft.com/office/drawing/2014/main" xmlns="" id="{D5FB2BAB-0703-4F1F-88A4-47516F5ACC6D}"/>
              </a:ext>
            </a:extLst>
          </p:cNvPr>
          <p:cNvGraphicFramePr/>
          <p:nvPr>
            <p:extLst>
              <p:ext uri="{D42A27DB-BD31-4B8C-83A1-F6EECF244321}">
                <p14:modId xmlns:p14="http://schemas.microsoft.com/office/powerpoint/2010/main" val="1703481248"/>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40" name="TextBox 39">
            <a:extLst>
              <a:ext uri="{FF2B5EF4-FFF2-40B4-BE49-F238E27FC236}">
                <a16:creationId xmlns:a16="http://schemas.microsoft.com/office/drawing/2014/main" xmlns="" id="{CE4E8DCF-774C-44DB-9898-0F6A15D3FD51}"/>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47" name="TextBox 46">
            <a:extLst>
              <a:ext uri="{FF2B5EF4-FFF2-40B4-BE49-F238E27FC236}">
                <a16:creationId xmlns:a16="http://schemas.microsoft.com/office/drawing/2014/main" xmlns="" id="{FA76E83D-156D-4B89-96FF-3E1FD91335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56" name="TextBox 55">
            <a:extLst>
              <a:ext uri="{FF2B5EF4-FFF2-40B4-BE49-F238E27FC236}">
                <a16:creationId xmlns:a16="http://schemas.microsoft.com/office/drawing/2014/main" xmlns="" id="{B19F71F1-B8DC-4C2F-BAF5-AE6A712FED8A}"/>
              </a:ext>
            </a:extLst>
          </p:cNvPr>
          <p:cNvSpPr txBox="1"/>
          <p:nvPr/>
        </p:nvSpPr>
        <p:spPr>
          <a:xfrm>
            <a:off x="3728864"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63" name="TextBox 62">
            <a:extLst>
              <a:ext uri="{FF2B5EF4-FFF2-40B4-BE49-F238E27FC236}">
                <a16:creationId xmlns:a16="http://schemas.microsoft.com/office/drawing/2014/main" xmlns="" id="{DDB4FAA3-EE57-40A6-BEE2-F4345A22BAC0}"/>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74" name="TextBox 73">
            <a:extLst>
              <a:ext uri="{FF2B5EF4-FFF2-40B4-BE49-F238E27FC236}">
                <a16:creationId xmlns:a16="http://schemas.microsoft.com/office/drawing/2014/main" xmlns="" id="{CE6096D2-2492-428F-8006-1B6B8AC187C6}"/>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6B8886B7-56F6-4B73-BC98-4C602DEE823F}"/>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8" name="D_3b251f3c426c31a3_CalcTable"/>
          <p:cNvGraphicFramePr>
            <a:graphicFrameLocks noGrp="1"/>
          </p:cNvGraphicFramePr>
          <p:nvPr>
            <p:extLst>
              <p:ext uri="{D42A27DB-BD31-4B8C-83A1-F6EECF244321}">
                <p14:modId xmlns:p14="http://schemas.microsoft.com/office/powerpoint/2010/main" val="3137228232"/>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460709167"/>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43" name="D_021ab13770c80f64">
            <a:extLst>
              <a:ext uri="{FF2B5EF4-FFF2-40B4-BE49-F238E27FC236}">
                <a16:creationId xmlns:a16="http://schemas.microsoft.com/office/drawing/2014/main" xmlns="" id="{237784D6-00CD-4DFC-BB01-2123900E03C2}"/>
              </a:ext>
            </a:extLst>
          </p:cNvPr>
          <p:cNvGraphicFramePr/>
          <p:nvPr>
            <p:extLst>
              <p:ext uri="{D42A27DB-BD31-4B8C-83A1-F6EECF244321}">
                <p14:modId xmlns:p14="http://schemas.microsoft.com/office/powerpoint/2010/main" val="3151227734"/>
              </p:ext>
            </p:extLst>
          </p:nvPr>
        </p:nvGraphicFramePr>
        <p:xfrm>
          <a:off x="3454491" y="2087215"/>
          <a:ext cx="2999056" cy="1861441"/>
        </p:xfrm>
        <a:graphic>
          <a:graphicData uri="http://schemas.openxmlformats.org/drawingml/2006/chart">
            <c:chart xmlns:c="http://schemas.openxmlformats.org/drawingml/2006/chart" xmlns:r="http://schemas.openxmlformats.org/officeDocument/2006/relationships" r:id="rId10"/>
          </a:graphicData>
        </a:graphic>
      </p:graphicFrame>
    </p:spTree>
    <p:extLst>
      <p:ext uri="{BB962C8B-B14F-4D97-AF65-F5344CB8AC3E}">
        <p14:creationId xmlns:p14="http://schemas.microsoft.com/office/powerpoint/2010/main" val="3128045732"/>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Text Placeholder 5" hidden="1"/>
          <p:cNvSpPr txBox="1">
            <a:spLocks noGrp="1"/>
          </p:cNvSpPr>
          <p:nvPr>
            <p:ph type="body" sz="quarter" idx="12"/>
          </p:nvPr>
        </p:nvSpPr>
        <p:spPr>
          <a:xfrm>
            <a:off x="76554" y="6158797"/>
            <a:ext cx="9829446" cy="123111"/>
          </a:xfrm>
          <a:prstGeom prst="rect">
            <a:avLst/>
          </a:prstGeom>
          <a:noFill/>
        </p:spPr>
        <p:txBody>
          <a:bodyPr wrap="square" lIns="0" tIns="0" rIns="0" bIns="0" rtlCol="0">
            <a:spAutoFit/>
          </a:bodyPr>
          <a:lstStyle>
            <a:lvl1pPr marL="180975" indent="-180975" algn="l" rtl="0" eaLnBrk="1" fontAlgn="base" hangingPunct="1">
              <a:spcBef>
                <a:spcPts val="600"/>
              </a:spcBef>
              <a:spcAft>
                <a:spcPct val="0"/>
              </a:spcAft>
              <a:buFont typeface="Arial" pitchFamily="34" charset="0"/>
              <a:buChar char="•"/>
              <a:defRPr sz="1800" baseline="0">
                <a:solidFill>
                  <a:schemeClr val="tx1">
                    <a:lumMod val="90000"/>
                    <a:lumOff val="10000"/>
                  </a:schemeClr>
                </a:solidFill>
                <a:latin typeface="+mn-lt"/>
                <a:ea typeface="+mn-ea"/>
                <a:cs typeface="+mn-cs"/>
              </a:defRPr>
            </a:lvl1pPr>
            <a:lvl2pPr marL="452438" indent="-185738" algn="l" rtl="0" eaLnBrk="1" fontAlgn="base" hangingPunct="1">
              <a:spcBef>
                <a:spcPts val="600"/>
              </a:spcBef>
              <a:spcAft>
                <a:spcPct val="0"/>
              </a:spcAft>
              <a:buFont typeface="Arial" pitchFamily="34" charset="0"/>
              <a:buChar char="-"/>
              <a:defRPr sz="1800">
                <a:solidFill>
                  <a:schemeClr val="tx1">
                    <a:lumMod val="90000"/>
                    <a:lumOff val="10000"/>
                  </a:schemeClr>
                </a:solidFill>
                <a:latin typeface="+mn-lt"/>
              </a:defRPr>
            </a:lvl2pPr>
            <a:lvl3pPr marL="801688" indent="-228600" algn="l" rtl="0" eaLnBrk="1" fontAlgn="base" hangingPunct="1">
              <a:spcBef>
                <a:spcPts val="600"/>
              </a:spcBef>
              <a:spcAft>
                <a:spcPct val="0"/>
              </a:spcAft>
              <a:buFont typeface="Arial" pitchFamily="34" charset="0"/>
              <a:buChar char="•"/>
              <a:defRPr sz="1600">
                <a:solidFill>
                  <a:schemeClr val="tx1">
                    <a:lumMod val="90000"/>
                    <a:lumOff val="10000"/>
                  </a:schemeClr>
                </a:solidFill>
                <a:latin typeface="+mn-lt"/>
              </a:defRPr>
            </a:lvl3pPr>
            <a:lvl4pPr marL="1079500" indent="-193675"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4pPr>
            <a:lvl5pPr marL="1519238" indent="-271463" algn="l" rtl="0" eaLnBrk="1" fontAlgn="base" hangingPunct="1">
              <a:spcBef>
                <a:spcPts val="600"/>
              </a:spcBef>
              <a:spcAft>
                <a:spcPct val="0"/>
              </a:spcAft>
              <a:buFont typeface="Arial" pitchFamily="34" charset="0"/>
              <a:buChar char="•"/>
              <a:defRPr sz="1600" baseline="0">
                <a:solidFill>
                  <a:schemeClr val="tx1">
                    <a:lumMod val="90000"/>
                    <a:lumOff val="10000"/>
                  </a:schemeClr>
                </a:solidFill>
                <a:latin typeface="+mn-lt"/>
              </a:defRPr>
            </a:lvl5pPr>
            <a:lvl6pPr marL="2613025" indent="-268288" algn="l" rtl="0" eaLnBrk="1" fontAlgn="base" hangingPunct="1">
              <a:spcBef>
                <a:spcPct val="50000"/>
              </a:spcBef>
              <a:spcAft>
                <a:spcPct val="0"/>
              </a:spcAft>
              <a:buFont typeface="Arial" charset="0"/>
              <a:buChar char="–"/>
              <a:defRPr sz="2000">
                <a:solidFill>
                  <a:schemeClr val="tx1"/>
                </a:solidFill>
                <a:latin typeface="+mn-lt"/>
              </a:defRPr>
            </a:lvl6pPr>
            <a:lvl7pPr marL="3070225" indent="-268288" algn="l" rtl="0" eaLnBrk="1" fontAlgn="base" hangingPunct="1">
              <a:spcBef>
                <a:spcPct val="50000"/>
              </a:spcBef>
              <a:spcAft>
                <a:spcPct val="0"/>
              </a:spcAft>
              <a:buFont typeface="Arial" charset="0"/>
              <a:buChar char="–"/>
              <a:defRPr sz="2000">
                <a:solidFill>
                  <a:schemeClr val="tx1"/>
                </a:solidFill>
                <a:latin typeface="+mn-lt"/>
              </a:defRPr>
            </a:lvl7pPr>
            <a:lvl8pPr marL="3527425" indent="-268288" algn="l" rtl="0" eaLnBrk="1" fontAlgn="base" hangingPunct="1">
              <a:spcBef>
                <a:spcPct val="50000"/>
              </a:spcBef>
              <a:spcAft>
                <a:spcPct val="0"/>
              </a:spcAft>
              <a:buFont typeface="Arial" charset="0"/>
              <a:buChar char="–"/>
              <a:defRPr sz="2000">
                <a:solidFill>
                  <a:schemeClr val="tx1"/>
                </a:solidFill>
                <a:latin typeface="+mn-lt"/>
              </a:defRPr>
            </a:lvl8pPr>
            <a:lvl9pPr marL="3984625" indent="-268288" algn="l" rtl="0" eaLnBrk="1" fontAlgn="base" hangingPunct="1">
              <a:spcBef>
                <a:spcPct val="50000"/>
              </a:spcBef>
              <a:spcAft>
                <a:spcPct val="0"/>
              </a:spcAft>
              <a:buFont typeface="Arial" charset="0"/>
              <a:buChar char="–"/>
              <a:defRPr sz="2000">
                <a:solidFill>
                  <a:schemeClr val="tx1"/>
                </a:solidFill>
                <a:latin typeface="+mn-lt"/>
              </a:defRPr>
            </a:lvl9pPr>
          </a:lstStyle>
          <a:p>
            <a:pPr marL="0" indent="0">
              <a:buNone/>
            </a:pPr>
            <a:r>
              <a:rPr lang="en-GB" sz="800" dirty="0">
                <a:solidFill>
                  <a:schemeClr val="bg1"/>
                </a:solidFill>
              </a:rPr>
              <a:t>Base: All those who got an appointment: Practice  bases range from </a:t>
            </a:r>
            <a:r>
              <a:rPr lang="en-GB" sz="800" dirty="0">
                <a:solidFill>
                  <a:schemeClr val="accent5">
                    <a:lumMod val="60000"/>
                    <a:lumOff val="40000"/>
                  </a:schemeClr>
                </a:solidFill>
              </a:rPr>
              <a:t>[insert  smallest Practice base] </a:t>
            </a:r>
            <a:r>
              <a:rPr lang="en-GB" sz="800" dirty="0">
                <a:solidFill>
                  <a:schemeClr val="bg1"/>
                </a:solidFill>
              </a:rPr>
              <a:t> to </a:t>
            </a:r>
            <a:r>
              <a:rPr lang="en-GB" sz="800" dirty="0">
                <a:solidFill>
                  <a:schemeClr val="accent5">
                    <a:lumMod val="60000"/>
                    <a:lumOff val="40000"/>
                  </a:schemeClr>
                </a:solidFill>
              </a:rPr>
              <a:t>[insert  largest Practice  base] </a:t>
            </a:r>
            <a:r>
              <a:rPr lang="en-GB" sz="800" kern="0" dirty="0">
                <a:solidFill>
                  <a:schemeClr val="bg1"/>
                </a:solidFill>
              </a:rPr>
              <a:t>	</a:t>
            </a:r>
          </a:p>
        </p:txBody>
      </p:sp>
      <p:sp>
        <p:nvSpPr>
          <p:cNvPr id="23" name="Rectangle 22"/>
          <p:cNvSpPr/>
          <p:nvPr/>
        </p:nvSpPr>
        <p:spPr>
          <a:xfrm>
            <a:off x="56456" y="1484784"/>
            <a:ext cx="6264857"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‘yes’ they have had enough support to manage their condition(s)</a:t>
            </a:r>
            <a:endParaRPr lang="en-GB" sz="2000" b="1" i="1" dirty="0">
              <a:solidFill>
                <a:schemeClr val="tx1">
                  <a:lumMod val="75000"/>
                  <a:lumOff val="25000"/>
                </a:schemeClr>
              </a:solidFill>
            </a:endParaRPr>
          </a:p>
        </p:txBody>
      </p:sp>
      <p:graphicFrame>
        <p:nvGraphicFramePr>
          <p:cNvPr id="31" name="D_fda6b0f8a0c4c22d"/>
          <p:cNvGraphicFramePr/>
          <p:nvPr>
            <p:extLst>
              <p:ext uri="{D42A27DB-BD31-4B8C-83A1-F6EECF244321}">
                <p14:modId xmlns:p14="http://schemas.microsoft.com/office/powerpoint/2010/main" val="2461320693"/>
              </p:ext>
            </p:extLst>
          </p:nvPr>
        </p:nvGraphicFramePr>
        <p:xfrm>
          <a:off x="128464"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D_1ad3201619664aab" hidden="1"/>
          <p:cNvGraphicFramePr/>
          <p:nvPr>
            <p:extLst>
              <p:ext uri="{D42A27DB-BD31-4B8C-83A1-F6EECF244321}">
                <p14:modId xmlns:p14="http://schemas.microsoft.com/office/powerpoint/2010/main" val="3712670028"/>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28" name="D_1ad3201619664aab_CalcTable"/>
          <p:cNvGraphicFramePr>
            <a:graphicFrameLocks noGrp="1"/>
          </p:cNvGraphicFramePr>
          <p:nvPr>
            <p:extLst>
              <p:ext uri="{D42A27DB-BD31-4B8C-83A1-F6EECF244321}">
                <p14:modId xmlns:p14="http://schemas.microsoft.com/office/powerpoint/2010/main" val="2025819961"/>
              </p:ext>
            </p:extLst>
          </p:nvPr>
        </p:nvGraphicFramePr>
        <p:xfrm>
          <a:off x="-15552" y="6046627"/>
          <a:ext cx="7128792" cy="299353"/>
        </p:xfrm>
        <a:graphic>
          <a:graphicData uri="http://schemas.openxmlformats.org/drawingml/2006/table">
            <a:tbl>
              <a:tblPr firstRow="1" bandRow="1">
                <a:tableStyleId>{5C22544A-7EE6-4342-B048-85BDC9FD1C3A}</a:tableStyleId>
              </a:tblPr>
              <a:tblGrid>
                <a:gridCol w="7128792">
                  <a:extLst>
                    <a:ext uri="{9D8B030D-6E8A-4147-A177-3AD203B41FA5}">
                      <a16:colId xmlns:a16="http://schemas.microsoft.com/office/drawing/2014/main" xmlns="" val="20000"/>
                    </a:ext>
                  </a:extLst>
                </a:gridCol>
              </a:tblGrid>
              <a:tr h="299353">
                <a:tc>
                  <a:txBody>
                    <a:bodyPr/>
                    <a:lstStyle/>
                    <a:p>
                      <a:pPr marL="0" indent="0">
                        <a:buNone/>
                      </a:pPr>
                      <a:r>
                        <a:rPr lang="en-GB" sz="800" b="0">
                          <a:solidFill>
                            <a:schemeClr val="bg1"/>
                          </a:solidFill>
                        </a:rPr>
                        <a:t>Base: All with a long-term condition excluding ‘I haven’t needed support’ and ‘Don’t know / can’t say’: National (305,097); ICS 2021 (6,420); PCN bases range from 39 to 401</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18" name="Rectangle 17">
            <a:extLst>
              <a:ext uri="{FF2B5EF4-FFF2-40B4-BE49-F238E27FC236}">
                <a16:creationId xmlns:a16="http://schemas.microsoft.com/office/drawing/2014/main" xmlns="" id="{3EEC80DE-25F5-4FCF-AFA2-4A153C0AE989}"/>
              </a:ext>
            </a:extLst>
          </p:cNvPr>
          <p:cNvSpPr/>
          <p:nvPr/>
        </p:nvSpPr>
        <p:spPr bwMode="auto">
          <a:xfrm>
            <a:off x="0" y="940394"/>
            <a:ext cx="9906000" cy="517818"/>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Q36. In the last 12 months, have you had enough support from local services or organisations to help you to manage your condition (or conditions)?</a:t>
            </a:r>
          </a:p>
        </p:txBody>
      </p:sp>
      <p:sp>
        <p:nvSpPr>
          <p:cNvPr id="26" name="Rectangle 25">
            <a:extLst>
              <a:ext uri="{FF2B5EF4-FFF2-40B4-BE49-F238E27FC236}">
                <a16:creationId xmlns:a16="http://schemas.microsoft.com/office/drawing/2014/main" xmlns="" id="{11B4F713-A00A-469B-9025-5EAC24A84C0C}"/>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grpSp>
        <p:nvGrpSpPr>
          <p:cNvPr id="19" name="Group 18">
            <a:extLst>
              <a:ext uri="{FF2B5EF4-FFF2-40B4-BE49-F238E27FC236}">
                <a16:creationId xmlns:a16="http://schemas.microsoft.com/office/drawing/2014/main" xmlns="" id="{6670C3FA-A742-4F44-B805-1B4FD87C6C97}"/>
              </a:ext>
            </a:extLst>
          </p:cNvPr>
          <p:cNvGrpSpPr/>
          <p:nvPr/>
        </p:nvGrpSpPr>
        <p:grpSpPr>
          <a:xfrm>
            <a:off x="6880448" y="1562308"/>
            <a:ext cx="2969096" cy="138500"/>
            <a:chOff x="4380332" y="1526076"/>
            <a:chExt cx="2969096" cy="138500"/>
          </a:xfrm>
        </p:grpSpPr>
        <p:sp>
          <p:nvSpPr>
            <p:cNvPr id="21" name="TextBox 7">
              <a:extLst>
                <a:ext uri="{FF2B5EF4-FFF2-40B4-BE49-F238E27FC236}">
                  <a16:creationId xmlns:a16="http://schemas.microsoft.com/office/drawing/2014/main" xmlns="" id="{DA22792B-4340-4F14-B2D1-A78529B91332}"/>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22" name="TextBox 8">
              <a:extLst>
                <a:ext uri="{FF2B5EF4-FFF2-40B4-BE49-F238E27FC236}">
                  <a16:creationId xmlns:a16="http://schemas.microsoft.com/office/drawing/2014/main" xmlns="" id="{4657B6F5-ADE5-42EF-AECA-4235B90AF99F}"/>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0FF40F45-321A-4F83-9EEE-D64099518A12}"/>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FBB6D88F-D059-4CD1-BC0A-D8B88D471908}"/>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B98BE587-DD88-4713-92C5-740B8217F8C0}"/>
              </a:ext>
            </a:extLst>
          </p:cNvPr>
          <p:cNvSpPr/>
          <p:nvPr/>
        </p:nvSpPr>
        <p:spPr bwMode="auto">
          <a:xfrm>
            <a:off x="6710653" y="1562973"/>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1A31F786-AAFD-4D1D-9164-402F96A3C457}"/>
              </a:ext>
            </a:extLst>
          </p:cNvPr>
          <p:cNvCxnSpPr>
            <a:cxnSpLocks/>
          </p:cNvCxnSpPr>
          <p:nvPr/>
        </p:nvCxnSpPr>
        <p:spPr bwMode="auto">
          <a:xfrm flipH="1">
            <a:off x="8378981" y="1641854"/>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7" name="TextBox 36">
            <a:extLst>
              <a:ext uri="{FF2B5EF4-FFF2-40B4-BE49-F238E27FC236}">
                <a16:creationId xmlns:a16="http://schemas.microsoft.com/office/drawing/2014/main" xmlns="" id="{4098894C-6427-4B75-A1A8-904F47C228F8}"/>
              </a:ext>
            </a:extLst>
          </p:cNvPr>
          <p:cNvSpPr txBox="1"/>
          <p:nvPr/>
        </p:nvSpPr>
        <p:spPr>
          <a:xfrm>
            <a:off x="7617296" y="6129293"/>
            <a:ext cx="2288704" cy="123111"/>
          </a:xfrm>
          <a:prstGeom prst="rect">
            <a:avLst/>
          </a:prstGeom>
          <a:noFill/>
        </p:spPr>
        <p:txBody>
          <a:bodyPr wrap="square" lIns="0" tIns="0" rIns="0" bIns="0" rtlCol="0">
            <a:spAutoFit/>
          </a:bodyPr>
          <a:lstStyle/>
          <a:p>
            <a:pPr lvl="0" algn="l"/>
            <a:r>
              <a:rPr lang="en-GB" sz="800" kern="0" dirty="0">
                <a:solidFill>
                  <a:srgbClr val="FFFFFF"/>
                </a:solidFill>
              </a:rPr>
              <a:t>%Yes = %Yes, definitely + %Yes, to some extent</a:t>
            </a:r>
            <a:endParaRPr lang="en-GB" sz="1800" dirty="0"/>
          </a:p>
        </p:txBody>
      </p:sp>
      <p:sp>
        <p:nvSpPr>
          <p:cNvPr id="25" name="Title 2">
            <a:extLst>
              <a:ext uri="{FF2B5EF4-FFF2-40B4-BE49-F238E27FC236}">
                <a16:creationId xmlns:a16="http://schemas.microsoft.com/office/drawing/2014/main" xmlns="" id="{8ED1F275-EE9F-4676-AEFF-6C6402125681}"/>
              </a:ext>
            </a:extLst>
          </p:cNvPr>
          <p:cNvSpPr>
            <a:spLocks noGrp="1"/>
          </p:cNvSpPr>
          <p:nvPr>
            <p:ph type="title"/>
          </p:nvPr>
        </p:nvSpPr>
        <p:spPr>
          <a:xfrm>
            <a:off x="247649" y="0"/>
            <a:ext cx="8519763" cy="765175"/>
          </a:xfrm>
        </p:spPr>
        <p:txBody>
          <a:bodyPr/>
          <a:lstStyle/>
          <a:p>
            <a:r>
              <a:rPr lang="en-GB" dirty="0"/>
              <a:t>Support with managing long-term conditions, disabilities, or illnesses: how the PCNs within the ICS compare</a:t>
            </a:r>
          </a:p>
        </p:txBody>
      </p:sp>
    </p:spTree>
    <p:extLst>
      <p:ext uri="{BB962C8B-B14F-4D97-AF65-F5344CB8AC3E}">
        <p14:creationId xmlns:p14="http://schemas.microsoft.com/office/powerpoint/2010/main" val="2159550799"/>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7" y="2842483"/>
            <a:ext cx="6768752" cy="1107996"/>
          </a:xfrm>
        </p:spPr>
        <p:txBody>
          <a:bodyPr/>
          <a:lstStyle/>
          <a:p>
            <a:r>
              <a:rPr lang="en-GB" sz="3600" dirty="0"/>
              <a:t>Satisfaction with general practice appointment times</a:t>
            </a:r>
          </a:p>
        </p:txBody>
      </p:sp>
    </p:spTree>
    <p:extLst>
      <p:ext uri="{BB962C8B-B14F-4D97-AF65-F5344CB8AC3E}">
        <p14:creationId xmlns:p14="http://schemas.microsoft.com/office/powerpoint/2010/main" val="50063756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D_972dda2d9bf6eb23">
            <a:extLst>
              <a:ext uri="{FF2B5EF4-FFF2-40B4-BE49-F238E27FC236}">
                <a16:creationId xmlns:a16="http://schemas.microsoft.com/office/drawing/2014/main" xmlns="" id="{1ECB861F-E841-4A03-8362-445659F0404B}"/>
              </a:ext>
            </a:extLst>
          </p:cNvPr>
          <p:cNvGraphicFramePr>
            <a:graphicFrameLocks/>
          </p:cNvGraphicFramePr>
          <p:nvPr>
            <p:extLst>
              <p:ext uri="{D42A27DB-BD31-4B8C-83A1-F6EECF244321}">
                <p14:modId xmlns:p14="http://schemas.microsoft.com/office/powerpoint/2010/main" val="1727181764"/>
              </p:ext>
            </p:extLst>
          </p:nvPr>
        </p:nvGraphicFramePr>
        <p:xfrm>
          <a:off x="0" y="1628800"/>
          <a:ext cx="4345316" cy="31382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2" name="D_ad533dd1c0d6dba3"/>
          <p:cNvGraphicFramePr>
            <a:graphicFrameLocks noGrp="1"/>
          </p:cNvGraphicFramePr>
          <p:nvPr>
            <p:extLst>
              <p:ext uri="{D42A27DB-BD31-4B8C-83A1-F6EECF244321}">
                <p14:modId xmlns:p14="http://schemas.microsoft.com/office/powerpoint/2010/main" val="3782495925"/>
              </p:ext>
            </p:extLst>
          </p:nvPr>
        </p:nvGraphicFramePr>
        <p:xfrm>
          <a:off x="7987704"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67%</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7" name="D_deffe53ddf83056a"/>
          <p:cNvGraphicFramePr>
            <a:graphicFrameLocks noGrp="1"/>
          </p:cNvGraphicFramePr>
          <p:nvPr>
            <p:extLst>
              <p:ext uri="{D42A27DB-BD31-4B8C-83A1-F6EECF244321}">
                <p14:modId xmlns:p14="http://schemas.microsoft.com/office/powerpoint/2010/main" val="598953322"/>
              </p:ext>
            </p:extLst>
          </p:nvPr>
        </p:nvGraphicFramePr>
        <p:xfrm>
          <a:off x="6537176"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3" name="Title 2"/>
          <p:cNvSpPr>
            <a:spLocks noGrp="1"/>
          </p:cNvSpPr>
          <p:nvPr>
            <p:ph type="title"/>
          </p:nvPr>
        </p:nvSpPr>
        <p:spPr/>
        <p:txBody>
          <a:bodyPr/>
          <a:lstStyle/>
          <a:p>
            <a:r>
              <a:rPr lang="en-GB" dirty="0"/>
              <a:t>Satisfaction with appointment times</a:t>
            </a:r>
          </a:p>
        </p:txBody>
      </p:sp>
      <p:graphicFrame>
        <p:nvGraphicFramePr>
          <p:cNvPr id="53" name="D_ae59fafe5a5ba6a3"/>
          <p:cNvGraphicFramePr>
            <a:graphicFrameLocks noGrp="1"/>
          </p:cNvGraphicFramePr>
          <p:nvPr>
            <p:extLst>
              <p:ext uri="{D42A27DB-BD31-4B8C-83A1-F6EECF244321}">
                <p14:modId xmlns:p14="http://schemas.microsoft.com/office/powerpoint/2010/main" val="1256577187"/>
              </p:ext>
            </p:extLst>
          </p:nvPr>
        </p:nvGraphicFramePr>
        <p:xfrm>
          <a:off x="7987704" y="3048120"/>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b="1">
                          <a:solidFill>
                            <a:schemeClr val="accent5">
                              <a:lumMod val="60000"/>
                              <a:lumOff val="40000"/>
                            </a:schemeClr>
                          </a:solidFill>
                          <a:latin typeface="Arial" panose="020B0604020202020204" pitchFamily="34" charset="0"/>
                        </a:rPr>
                        <a:t>13%</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0" name="TextBox 49"/>
          <p:cNvSpPr txBox="1"/>
          <p:nvPr/>
        </p:nvSpPr>
        <p:spPr>
          <a:xfrm>
            <a:off x="8306556"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51" name="TextBox 50"/>
          <p:cNvSpPr txBox="1"/>
          <p:nvPr/>
        </p:nvSpPr>
        <p:spPr>
          <a:xfrm>
            <a:off x="8337376" y="3748390"/>
            <a:ext cx="1368152" cy="184666"/>
          </a:xfrm>
          <a:prstGeom prst="rect">
            <a:avLst/>
          </a:prstGeom>
          <a:noFill/>
          <a:effectLst/>
        </p:spPr>
        <p:txBody>
          <a:bodyPr wrap="square" lIns="0" tIns="0" rIns="0" bIns="0" rtlCol="0">
            <a:spAutoFit/>
          </a:bodyPr>
          <a:lstStyle/>
          <a:p>
            <a:pPr algn="ctr"/>
            <a:r>
              <a:rPr lang="en-GB" dirty="0"/>
              <a:t>Dissatisfied</a:t>
            </a:r>
          </a:p>
        </p:txBody>
      </p:sp>
      <p:graphicFrame>
        <p:nvGraphicFramePr>
          <p:cNvPr id="6" name="Ipsos Ribbon Rules" hidden="1"/>
          <p:cNvGraphicFramePr/>
          <p:nvPr>
            <p:extLst>
              <p:ext uri="{D42A27DB-BD31-4B8C-83A1-F6EECF244321}">
                <p14:modId xmlns:p14="http://schemas.microsoft.com/office/powerpoint/2010/main" val="1152073517"/>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7" name="D_227108eed54d49ac_CalcTable"/>
          <p:cNvGraphicFramePr>
            <a:graphicFrameLocks noGrp="1"/>
          </p:cNvGraphicFramePr>
          <p:nvPr>
            <p:extLst>
              <p:ext uri="{D42A27DB-BD31-4B8C-83A1-F6EECF244321}">
                <p14:modId xmlns:p14="http://schemas.microsoft.com/office/powerpoint/2010/main" val="996895443"/>
              </p:ext>
            </p:extLst>
          </p:nvPr>
        </p:nvGraphicFramePr>
        <p:xfrm>
          <a:off x="45996" y="6046048"/>
          <a:ext cx="7067243" cy="216024"/>
        </p:xfrm>
        <a:graphic>
          <a:graphicData uri="http://schemas.openxmlformats.org/drawingml/2006/table">
            <a:tbl>
              <a:tblPr firstRow="1" bandRow="1">
                <a:tableStyleId>{5C22544A-7EE6-4342-B048-85BDC9FD1C3A}</a:tableStyleId>
              </a:tblPr>
              <a:tblGrid>
                <a:gridCol w="7067243">
                  <a:extLst>
                    <a:ext uri="{9D8B030D-6E8A-4147-A177-3AD203B41FA5}">
                      <a16:colId xmlns:a16="http://schemas.microsoft.com/office/drawing/2014/main" xmlns="" val="20000"/>
                    </a:ext>
                  </a:extLst>
                </a:gridCol>
              </a:tblGrid>
              <a:tr h="216024">
                <a:tc>
                  <a:txBody>
                    <a:bodyPr/>
                    <a:lstStyle/>
                    <a:p>
                      <a:pPr marL="0" indent="0">
                        <a:buNone/>
                      </a:pPr>
                      <a:r>
                        <a:rPr lang="en-GB" sz="800" b="0">
                          <a:solidFill>
                            <a:schemeClr val="bg1"/>
                          </a:solidFill>
                        </a:rPr>
                        <a:t>Base: All those completing a questionnaire excluding ‘I’m not sure when I can get an appointment’: National (733,038); ICS 2021 (14,541); ICS 2020 (13,530); PCN bases range from 94 to 840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4" name="D_66ef352c207dbeca"/>
          <p:cNvGraphicFramePr>
            <a:graphicFrameLocks noGrp="1"/>
          </p:cNvGraphicFramePr>
          <p:nvPr>
            <p:extLst>
              <p:ext uri="{D42A27DB-BD31-4B8C-83A1-F6EECF244321}">
                <p14:modId xmlns:p14="http://schemas.microsoft.com/office/powerpoint/2010/main" val="289210828"/>
              </p:ext>
            </p:extLst>
          </p:nvPr>
        </p:nvGraphicFramePr>
        <p:xfrm>
          <a:off x="6542360" y="2122003"/>
          <a:ext cx="2005856" cy="792088"/>
        </p:xfrm>
        <a:graphic>
          <a:graphicData uri="http://schemas.openxmlformats.org/drawingml/2006/table">
            <a:tbl>
              <a:tblPr firstRow="1" bandRow="1">
                <a:tableStyleId>{5C22544A-7EE6-4342-B048-85BDC9FD1C3A}</a:tableStyleId>
              </a:tblPr>
              <a:tblGrid>
                <a:gridCol w="2005856">
                  <a:extLst>
                    <a:ext uri="{9D8B030D-6E8A-4147-A177-3AD203B41FA5}">
                      <a16:colId xmlns:a16="http://schemas.microsoft.com/office/drawing/2014/main" xmlns="" val="20000"/>
                    </a:ext>
                  </a:extLst>
                </a:gridCol>
              </a:tblGrid>
              <a:tr h="792088">
                <a:tc>
                  <a:txBody>
                    <a:bodyPr/>
                    <a:lstStyle/>
                    <a:p>
                      <a:pPr algn="ctr"/>
                      <a:r>
                        <a:rPr lang="en-GB" sz="3200">
                          <a:solidFill>
                            <a:schemeClr val="accent6"/>
                          </a:solidFill>
                          <a:latin typeface="Arial" panose="020B0604020202020204" pitchFamily="34" charset="0"/>
                        </a:rPr>
                        <a:t>72%</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8" name="TextBox 57"/>
          <p:cNvSpPr txBox="1"/>
          <p:nvPr/>
        </p:nvSpPr>
        <p:spPr>
          <a:xfrm>
            <a:off x="6861212" y="2636912"/>
            <a:ext cx="1368152" cy="590931"/>
          </a:xfrm>
          <a:prstGeom prst="rect">
            <a:avLst/>
          </a:prstGeom>
          <a:noFill/>
          <a:effectLst/>
        </p:spPr>
        <p:txBody>
          <a:bodyPr wrap="square" lIns="0" tIns="0" rIns="0" bIns="0" rtlCol="0">
            <a:spAutoFit/>
          </a:bodyPr>
          <a:lstStyle/>
          <a:p>
            <a:pPr algn="ctr"/>
            <a:r>
              <a:rPr lang="en-GB" dirty="0"/>
              <a:t/>
            </a:r>
            <a:br>
              <a:rPr lang="en-GB" dirty="0"/>
            </a:br>
            <a:r>
              <a:rPr lang="en-GB" dirty="0"/>
              <a:t>Satisfied</a:t>
            </a:r>
          </a:p>
          <a:p>
            <a:pPr algn="ctr"/>
            <a:endParaRPr lang="en-GB" dirty="0"/>
          </a:p>
        </p:txBody>
      </p:sp>
      <p:sp>
        <p:nvSpPr>
          <p:cNvPr id="60" name="TextBox 59"/>
          <p:cNvSpPr txBox="1"/>
          <p:nvPr/>
        </p:nvSpPr>
        <p:spPr>
          <a:xfrm>
            <a:off x="6888570" y="3748390"/>
            <a:ext cx="1368152" cy="184666"/>
          </a:xfrm>
          <a:prstGeom prst="rect">
            <a:avLst/>
          </a:prstGeom>
          <a:noFill/>
          <a:effectLst/>
        </p:spPr>
        <p:txBody>
          <a:bodyPr wrap="square" lIns="0" tIns="0" rIns="0" bIns="0" rtlCol="0">
            <a:spAutoFit/>
          </a:bodyPr>
          <a:lstStyle/>
          <a:p>
            <a:pPr algn="ctr"/>
            <a:r>
              <a:rPr lang="en-GB" dirty="0"/>
              <a:t>Dissatisfied</a:t>
            </a:r>
          </a:p>
        </p:txBody>
      </p:sp>
      <p:cxnSp>
        <p:nvCxnSpPr>
          <p:cNvPr id="42" name="Straight Connector 41">
            <a:extLst>
              <a:ext uri="{FF2B5EF4-FFF2-40B4-BE49-F238E27FC236}">
                <a16:creationId xmlns:a16="http://schemas.microsoft.com/office/drawing/2014/main" xmlns="" id="{5A8D4180-EACF-48A8-BED2-61E9A88E11C3}"/>
              </a:ext>
            </a:extLst>
          </p:cNvPr>
          <p:cNvCxnSpPr/>
          <p:nvPr/>
        </p:nvCxnSpPr>
        <p:spPr bwMode="auto">
          <a:xfrm>
            <a:off x="6753200" y="214542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45" name="Straight Connector 44">
            <a:extLst>
              <a:ext uri="{FF2B5EF4-FFF2-40B4-BE49-F238E27FC236}">
                <a16:creationId xmlns:a16="http://schemas.microsoft.com/office/drawing/2014/main" xmlns="" id="{9E2A914B-79A1-4ECB-99CB-3A6CD5832FDE}"/>
              </a:ext>
            </a:extLst>
          </p:cNvPr>
          <p:cNvCxnSpPr/>
          <p:nvPr/>
        </p:nvCxnSpPr>
        <p:spPr bwMode="auto">
          <a:xfrm>
            <a:off x="3368824" y="2175491"/>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67" name="Rectangle 66">
            <a:extLst>
              <a:ext uri="{FF2B5EF4-FFF2-40B4-BE49-F238E27FC236}">
                <a16:creationId xmlns:a16="http://schemas.microsoft.com/office/drawing/2014/main" xmlns="" id="{7F6F188F-BDD5-4F90-B61E-B77CF5AD3432}"/>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r>
              <a:rPr lang="en-GB" sz="1600" b="1" baseline="30000" dirty="0">
                <a:solidFill>
                  <a:schemeClr val="bg1"/>
                </a:solidFill>
              </a:rPr>
              <a:t> 1</a:t>
            </a:r>
            <a:endParaRPr lang="en-GB" sz="1600" b="1" dirty="0">
              <a:solidFill>
                <a:schemeClr val="bg1"/>
              </a:solidFill>
            </a:endParaRPr>
          </a:p>
        </p:txBody>
      </p:sp>
      <p:sp>
        <p:nvSpPr>
          <p:cNvPr id="68" name="TextBox 67">
            <a:extLst>
              <a:ext uri="{FF2B5EF4-FFF2-40B4-BE49-F238E27FC236}">
                <a16:creationId xmlns:a16="http://schemas.microsoft.com/office/drawing/2014/main" xmlns="" id="{36BFB769-7CD3-4448-9273-EF81B150F0E7}"/>
              </a:ext>
            </a:extLst>
          </p:cNvPr>
          <p:cNvSpPr txBox="1"/>
          <p:nvPr/>
        </p:nvSpPr>
        <p:spPr>
          <a:xfrm>
            <a:off x="7273886" y="6081421"/>
            <a:ext cx="2632114" cy="270843"/>
          </a:xfrm>
          <a:prstGeom prst="rect">
            <a:avLst/>
          </a:prstGeom>
          <a:noFill/>
        </p:spPr>
        <p:txBody>
          <a:bodyPr wrap="square" lIns="0" tIns="0" rIns="0" bIns="0" rtlCol="0">
            <a:spAutoFit/>
          </a:bodyPr>
          <a:lstStyle/>
          <a:p>
            <a:pPr lvl="0" algn="l"/>
            <a:r>
              <a:rPr lang="en-GB" sz="800" dirty="0">
                <a:solidFill>
                  <a:srgbClr val="FFFFFF"/>
                </a:solidFill>
              </a:rPr>
              <a:t>%Satisfied = %Very satisfied + %Fairly satisfied </a:t>
            </a:r>
          </a:p>
          <a:p>
            <a:pPr lvl="0" algn="l"/>
            <a:r>
              <a:rPr lang="en-GB" sz="800" dirty="0">
                <a:solidFill>
                  <a:srgbClr val="FFFFFF"/>
                </a:solidFill>
              </a:rPr>
              <a:t>%Dissatisfied = %Very dissatisfied + %Fairly dissatisfied</a:t>
            </a:r>
            <a:endParaRPr lang="en-GB" sz="800" kern="0" dirty="0">
              <a:solidFill>
                <a:srgbClr val="FFFFFF"/>
              </a:solidFill>
            </a:endParaRPr>
          </a:p>
        </p:txBody>
      </p:sp>
      <p:sp>
        <p:nvSpPr>
          <p:cNvPr id="47" name="Rectangle 46">
            <a:extLst>
              <a:ext uri="{FF2B5EF4-FFF2-40B4-BE49-F238E27FC236}">
                <a16:creationId xmlns:a16="http://schemas.microsoft.com/office/drawing/2014/main" xmlns="" id="{2434635A-5594-4929-B125-25B5F25CAC9F}"/>
              </a:ext>
            </a:extLst>
          </p:cNvPr>
          <p:cNvSpPr/>
          <p:nvPr/>
        </p:nvSpPr>
        <p:spPr bwMode="auto">
          <a:xfrm>
            <a:off x="2864775" y="4293096"/>
            <a:ext cx="4104449" cy="1512167"/>
          </a:xfrm>
          <a:prstGeom prst="rect">
            <a:avLst/>
          </a:prstGeom>
          <a:solidFill>
            <a:schemeClr val="accent2">
              <a:lumMod val="20000"/>
              <a:lumOff val="8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63" name="TextBox 62">
            <a:extLst>
              <a:ext uri="{FF2B5EF4-FFF2-40B4-BE49-F238E27FC236}">
                <a16:creationId xmlns:a16="http://schemas.microsoft.com/office/drawing/2014/main" xmlns="" id="{3D4D51E7-B041-400E-B193-F65DA29649E5}"/>
              </a:ext>
            </a:extLst>
          </p:cNvPr>
          <p:cNvSpPr txBox="1"/>
          <p:nvPr/>
        </p:nvSpPr>
        <p:spPr>
          <a:xfrm>
            <a:off x="3242363" y="4382475"/>
            <a:ext cx="3384376" cy="255418"/>
          </a:xfrm>
          <a:prstGeom prst="rect">
            <a:avLst/>
          </a:prstGeom>
          <a:solidFill>
            <a:schemeClr val="accent2"/>
          </a:solidFill>
        </p:spPr>
        <p:txBody>
          <a:bodyPr wrap="square" lIns="72000" tIns="72000" rIns="72000" bIns="72000" rtlCol="0" anchor="ctr">
            <a:noAutofit/>
          </a:bodyPr>
          <a:lstStyle/>
          <a:p>
            <a:pPr algn="ctr"/>
            <a:r>
              <a:rPr lang="en-GB" sz="1100" dirty="0">
                <a:solidFill>
                  <a:schemeClr val="bg1"/>
                </a:solidFill>
              </a:rPr>
              <a:t>PCN range within ICS – % </a:t>
            </a:r>
            <a:r>
              <a:rPr lang="en-GB" sz="1100" b="1" dirty="0">
                <a:solidFill>
                  <a:schemeClr val="bg1"/>
                </a:solidFill>
              </a:rPr>
              <a:t>Satisfied</a:t>
            </a:r>
          </a:p>
        </p:txBody>
      </p:sp>
      <p:graphicFrame>
        <p:nvGraphicFramePr>
          <p:cNvPr id="65" name="D_038d31f2e658ae68">
            <a:extLst>
              <a:ext uri="{FF2B5EF4-FFF2-40B4-BE49-F238E27FC236}">
                <a16:creationId xmlns:a16="http://schemas.microsoft.com/office/drawing/2014/main" xmlns="" id="{5C7883C2-827C-4E1A-B264-E6604AE9D7B2}"/>
              </a:ext>
            </a:extLst>
          </p:cNvPr>
          <p:cNvGraphicFramePr/>
          <p:nvPr>
            <p:extLst>
              <p:ext uri="{D42A27DB-BD31-4B8C-83A1-F6EECF244321}">
                <p14:modId xmlns:p14="http://schemas.microsoft.com/office/powerpoint/2010/main" val="1115044083"/>
              </p:ext>
            </p:extLst>
          </p:nvPr>
        </p:nvGraphicFramePr>
        <p:xfrm>
          <a:off x="3804447" y="4671269"/>
          <a:ext cx="1080000" cy="108011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9" name="D_2f59087c8a000b59">
            <a:extLst>
              <a:ext uri="{FF2B5EF4-FFF2-40B4-BE49-F238E27FC236}">
                <a16:creationId xmlns:a16="http://schemas.microsoft.com/office/drawing/2014/main" xmlns="" id="{1A03F2BB-199D-4608-A57A-3CDAC05487F2}"/>
              </a:ext>
            </a:extLst>
          </p:cNvPr>
          <p:cNvGraphicFramePr/>
          <p:nvPr>
            <p:extLst>
              <p:ext uri="{D42A27DB-BD31-4B8C-83A1-F6EECF244321}">
                <p14:modId xmlns:p14="http://schemas.microsoft.com/office/powerpoint/2010/main" val="2058639301"/>
              </p:ext>
            </p:extLst>
          </p:nvPr>
        </p:nvGraphicFramePr>
        <p:xfrm>
          <a:off x="5007743" y="4671269"/>
          <a:ext cx="1080000" cy="1080119"/>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72" name="D_0b84543faa2db87b_CalcTable">
            <a:extLst>
              <a:ext uri="{FF2B5EF4-FFF2-40B4-BE49-F238E27FC236}">
                <a16:creationId xmlns:a16="http://schemas.microsoft.com/office/drawing/2014/main" xmlns="" id="{6D1BA441-8DE0-4E9E-96AC-1661A16F248B}"/>
              </a:ext>
            </a:extLst>
          </p:cNvPr>
          <p:cNvGraphicFramePr>
            <a:graphicFrameLocks noGrp="1"/>
          </p:cNvGraphicFramePr>
          <p:nvPr>
            <p:extLst>
              <p:ext uri="{D42A27DB-BD31-4B8C-83A1-F6EECF244321}">
                <p14:modId xmlns:p14="http://schemas.microsoft.com/office/powerpoint/2010/main" val="1134870709"/>
              </p:ext>
            </p:extLst>
          </p:nvPr>
        </p:nvGraphicFramePr>
        <p:xfrm>
          <a:off x="4031041" y="4927274"/>
          <a:ext cx="1953403" cy="579120"/>
        </p:xfrm>
        <a:graphic>
          <a:graphicData uri="http://schemas.openxmlformats.org/drawingml/2006/table">
            <a:tbl>
              <a:tblPr firstRow="1" bandRow="1">
                <a:tableStyleId>{5C22544A-7EE6-4342-B048-85BDC9FD1C3A}</a:tableStyleId>
              </a:tblPr>
              <a:tblGrid>
                <a:gridCol w="687052">
                  <a:extLst>
                    <a:ext uri="{9D8B030D-6E8A-4147-A177-3AD203B41FA5}">
                      <a16:colId xmlns:a16="http://schemas.microsoft.com/office/drawing/2014/main" xmlns="" val="20000"/>
                    </a:ext>
                  </a:extLst>
                </a:gridCol>
                <a:gridCol w="474263">
                  <a:extLst>
                    <a:ext uri="{9D8B030D-6E8A-4147-A177-3AD203B41FA5}">
                      <a16:colId xmlns:a16="http://schemas.microsoft.com/office/drawing/2014/main" xmlns="" val="20001"/>
                    </a:ext>
                  </a:extLst>
                </a:gridCol>
                <a:gridCol w="792088">
                  <a:extLst>
                    <a:ext uri="{9D8B030D-6E8A-4147-A177-3AD203B41FA5}">
                      <a16:colId xmlns:a16="http://schemas.microsoft.com/office/drawing/2014/main" xmlns="" val="20002"/>
                    </a:ext>
                  </a:extLst>
                </a:gridCol>
              </a:tblGrid>
              <a:tr h="201853">
                <a:tc>
                  <a:txBody>
                    <a:bodyPr/>
                    <a:lstStyle/>
                    <a:p>
                      <a:pPr algn="ctr"/>
                      <a:r>
                        <a:rPr lang="en-GB" sz="1000" dirty="0">
                          <a:solidFill>
                            <a:schemeClr val="tx1"/>
                          </a:solidFill>
                        </a:rPr>
                        <a:t>Lowest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endParaRPr lang="en-GB" sz="1000" dirty="0">
                        <a:solidFill>
                          <a:schemeClr val="tx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tc>
                  <a:txBody>
                    <a:bodyPr/>
                    <a:lstStyle/>
                    <a:p>
                      <a:pPr algn="ctr"/>
                      <a:r>
                        <a:rPr lang="en-GB" sz="1000" dirty="0">
                          <a:solidFill>
                            <a:schemeClr val="tx1"/>
                          </a:solidFill>
                        </a:rPr>
                        <a:t>Highest</a:t>
                      </a: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r h="272876">
                <a:tc>
                  <a:txBody>
                    <a:bodyPr/>
                    <a:lstStyle/>
                    <a:p>
                      <a:pPr algn="ctr"/>
                      <a:r>
                        <a:rPr lang="en-GB" sz="1600" b="1">
                          <a:solidFill>
                            <a:srgbClr val="75838F"/>
                          </a:solidFill>
                        </a:rPr>
                        <a:t>43%</a:t>
                      </a: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endParaRPr lang="en-GB" sz="1600" b="1" dirty="0">
                        <a:solidFill>
                          <a:srgbClr val="75838F"/>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tc>
                  <a:txBody>
                    <a:bodyPr/>
                    <a:lstStyle/>
                    <a:p>
                      <a:pPr algn="ctr"/>
                      <a:r>
                        <a:rPr lang="en-GB" sz="1600" b="1">
                          <a:solidFill>
                            <a:schemeClr val="tx2">
                              <a:lumMod val="75000"/>
                            </a:schemeClr>
                          </a:solidFill>
                        </a:rPr>
                        <a:t>85%</a:t>
                      </a:r>
                      <a:endParaRPr lang="en-GB" sz="1600" b="1" dirty="0">
                        <a:solidFill>
                          <a:schemeClr val="tx2">
                            <a:lumMod val="75000"/>
                          </a:schemeClr>
                        </a:solidFill>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1"/>
                  </a:ext>
                </a:extLst>
              </a:tr>
            </a:tbl>
          </a:graphicData>
        </a:graphic>
      </p:graphicFrame>
      <p:graphicFrame>
        <p:nvGraphicFramePr>
          <p:cNvPr id="41" name="D_0b84543faa2db87b" hidden="1"/>
          <p:cNvGraphicFramePr/>
          <p:nvPr>
            <p:extLst>
              <p:ext uri="{D42A27DB-BD31-4B8C-83A1-F6EECF244321}">
                <p14:modId xmlns:p14="http://schemas.microsoft.com/office/powerpoint/2010/main" val="3488905691"/>
              </p:ext>
            </p:extLst>
          </p:nvPr>
        </p:nvGraphicFramePr>
        <p:xfrm>
          <a:off x="-2164054" y="4996532"/>
          <a:ext cx="2032000" cy="508000"/>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49" name="D_227108eed54d49ac" hidden="1">
            <a:extLst>
              <a:ext uri="{FF2B5EF4-FFF2-40B4-BE49-F238E27FC236}">
                <a16:creationId xmlns:a16="http://schemas.microsoft.com/office/drawing/2014/main" xmlns="" id="{79209C0A-AE7D-4082-A904-A1697ADBE414}"/>
              </a:ext>
            </a:extLst>
          </p:cNvPr>
          <p:cNvGraphicFramePr/>
          <p:nvPr>
            <p:extLst>
              <p:ext uri="{D42A27DB-BD31-4B8C-83A1-F6EECF244321}">
                <p14:modId xmlns:p14="http://schemas.microsoft.com/office/powerpoint/2010/main" val="3030893753"/>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8"/>
          </a:graphicData>
        </a:graphic>
      </p:graphicFrame>
      <p:sp>
        <p:nvSpPr>
          <p:cNvPr id="55" name="TextBox 1">
            <a:extLst>
              <a:ext uri="{FF2B5EF4-FFF2-40B4-BE49-F238E27FC236}">
                <a16:creationId xmlns:a16="http://schemas.microsoft.com/office/drawing/2014/main" xmlns="" id="{FF768EF0-346F-4471-BB06-CA8C582F0DA0}"/>
              </a:ext>
            </a:extLst>
          </p:cNvPr>
          <p:cNvSpPr txBox="1"/>
          <p:nvPr/>
        </p:nvSpPr>
        <p:spPr>
          <a:xfrm>
            <a:off x="56456" y="5898177"/>
            <a:ext cx="9705088" cy="123111"/>
          </a:xfrm>
          <a:prstGeom prst="rect">
            <a:avLst/>
          </a:prstGeom>
          <a:noFill/>
        </p:spPr>
        <p:txBody>
          <a:bodyPr wrap="square" lIns="0" tIns="0" rIns="0" bIns="0" rtlCol="0">
            <a:spAutoFit/>
          </a:bodyPr>
          <a:lstStyle/>
          <a:p>
            <a:pPr algn="l"/>
            <a:r>
              <a:rPr lang="en-GB" sz="800" baseline="30000" dirty="0"/>
              <a:t>1</a:t>
            </a:r>
            <a:endParaRPr lang="en-GB" sz="800" dirty="0"/>
          </a:p>
        </p:txBody>
      </p:sp>
      <p:sp>
        <p:nvSpPr>
          <p:cNvPr id="40" name="TextBox 39">
            <a:extLst>
              <a:ext uri="{FF2B5EF4-FFF2-40B4-BE49-F238E27FC236}">
                <a16:creationId xmlns:a16="http://schemas.microsoft.com/office/drawing/2014/main" xmlns="" id="{7996E70C-35E1-4E92-A151-6B1924E8B20B}"/>
              </a:ext>
            </a:extLst>
          </p:cNvPr>
          <p:cNvSpPr txBox="1"/>
          <p:nvPr/>
        </p:nvSpPr>
        <p:spPr>
          <a:xfrm>
            <a:off x="920552" y="162880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56" name="TextBox 55">
            <a:extLst>
              <a:ext uri="{FF2B5EF4-FFF2-40B4-BE49-F238E27FC236}">
                <a16:creationId xmlns:a16="http://schemas.microsoft.com/office/drawing/2014/main" xmlns="" id="{3462EE50-492E-40F0-A79E-1D2714631822}"/>
              </a:ext>
            </a:extLst>
          </p:cNvPr>
          <p:cNvSpPr txBox="1"/>
          <p:nvPr/>
        </p:nvSpPr>
        <p:spPr>
          <a:xfrm>
            <a:off x="7113240" y="162880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66" name="TextBox 65">
            <a:extLst>
              <a:ext uri="{FF2B5EF4-FFF2-40B4-BE49-F238E27FC236}">
                <a16:creationId xmlns:a16="http://schemas.microsoft.com/office/drawing/2014/main" xmlns="" id="{1AE8F160-A127-47F4-9EE5-D3BE25C97A15}"/>
              </a:ext>
            </a:extLst>
          </p:cNvPr>
          <p:cNvSpPr txBox="1"/>
          <p:nvPr/>
        </p:nvSpPr>
        <p:spPr>
          <a:xfrm>
            <a:off x="3766141" y="162880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74" name="TextBox 73">
            <a:extLst>
              <a:ext uri="{FF2B5EF4-FFF2-40B4-BE49-F238E27FC236}">
                <a16:creationId xmlns:a16="http://schemas.microsoft.com/office/drawing/2014/main" xmlns="" id="{BC60207D-F909-4713-910C-090A1DE88E15}"/>
              </a:ext>
            </a:extLst>
          </p:cNvPr>
          <p:cNvSpPr txBox="1"/>
          <p:nvPr/>
        </p:nvSpPr>
        <p:spPr>
          <a:xfrm>
            <a:off x="8049344" y="203941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75" name="TextBox 74">
            <a:extLst>
              <a:ext uri="{FF2B5EF4-FFF2-40B4-BE49-F238E27FC236}">
                <a16:creationId xmlns:a16="http://schemas.microsoft.com/office/drawing/2014/main" xmlns="" id="{4C3567E4-2A6E-4883-985A-080277170997}"/>
              </a:ext>
            </a:extLst>
          </p:cNvPr>
          <p:cNvSpPr txBox="1"/>
          <p:nvPr/>
        </p:nvSpPr>
        <p:spPr>
          <a:xfrm>
            <a:off x="7041232" y="2045640"/>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43" name="D_3b251f3c426c31a3_CalcTable"/>
          <p:cNvGraphicFramePr>
            <a:graphicFrameLocks noGrp="1"/>
          </p:cNvGraphicFramePr>
          <p:nvPr>
            <p:extLst>
              <p:ext uri="{D42A27DB-BD31-4B8C-83A1-F6EECF244321}">
                <p14:modId xmlns:p14="http://schemas.microsoft.com/office/powerpoint/2010/main" val="4238273066"/>
              </p:ext>
            </p:extLst>
          </p:nvPr>
        </p:nvGraphicFramePr>
        <p:xfrm>
          <a:off x="4125292" y="263230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46" name="D_3b251f3c426c31a3" hidden="1"/>
          <p:cNvGraphicFramePr/>
          <p:nvPr>
            <p:extLst>
              <p:ext uri="{D42A27DB-BD31-4B8C-83A1-F6EECF244321}">
                <p14:modId xmlns:p14="http://schemas.microsoft.com/office/powerpoint/2010/main" val="10145515"/>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9"/>
          </a:graphicData>
        </a:graphic>
      </p:graphicFrame>
      <p:graphicFrame>
        <p:nvGraphicFramePr>
          <p:cNvPr id="39" name="D_7831894ea80448f4">
            <a:extLst>
              <a:ext uri="{FF2B5EF4-FFF2-40B4-BE49-F238E27FC236}">
                <a16:creationId xmlns:a16="http://schemas.microsoft.com/office/drawing/2014/main" xmlns="" id="{92DE1580-DB4D-4962-921A-2F8B99575852}"/>
              </a:ext>
            </a:extLst>
          </p:cNvPr>
          <p:cNvGraphicFramePr/>
          <p:nvPr>
            <p:extLst>
              <p:ext uri="{D42A27DB-BD31-4B8C-83A1-F6EECF244321}">
                <p14:modId xmlns:p14="http://schemas.microsoft.com/office/powerpoint/2010/main" val="1419270037"/>
              </p:ext>
            </p:extLst>
          </p:nvPr>
        </p:nvGraphicFramePr>
        <p:xfrm>
          <a:off x="3578919" y="2115413"/>
          <a:ext cx="2880676" cy="1861441"/>
        </p:xfrm>
        <a:graphic>
          <a:graphicData uri="http://schemas.openxmlformats.org/drawingml/2006/chart">
            <c:chart xmlns:c="http://schemas.openxmlformats.org/drawingml/2006/chart" xmlns:r="http://schemas.openxmlformats.org/officeDocument/2006/relationships" r:id="rId10"/>
          </a:graphicData>
        </a:graphic>
      </p:graphicFrame>
      <p:sp>
        <p:nvSpPr>
          <p:cNvPr id="48" name="D_a078fcc945585701">
            <a:extLst>
              <a:ext uri="{FF2B5EF4-FFF2-40B4-BE49-F238E27FC236}">
                <a16:creationId xmlns:a16="http://schemas.microsoft.com/office/drawing/2014/main" xmlns="" id="{B244467B-83D9-4B46-91D4-E9E768F652B6}"/>
              </a:ext>
            </a:extLst>
          </p:cNvPr>
          <p:cNvSpPr txBox="1"/>
          <p:nvPr/>
        </p:nvSpPr>
        <p:spPr>
          <a:xfrm>
            <a:off x="111198" y="5895028"/>
            <a:ext cx="9705088" cy="123111"/>
          </a:xfrm>
          <a:prstGeom prst="rect">
            <a:avLst/>
          </a:prstGeom>
          <a:noFill/>
        </p:spPr>
        <p:txBody>
          <a:bodyPr wrap="square" lIns="0" tIns="0" rIns="0" bIns="0" rtlCol="0">
            <a:spAutoFit/>
          </a:bodyPr>
          <a:lstStyle/>
          <a:p>
            <a:pPr algn="l"/>
            <a:r>
              <a:rPr lang="en-GB" sz="800" dirty="0"/>
              <a:t>Those who say ‘I’m not sure when I can get an appointment’ (7%) have been excluded from these results.</a:t>
            </a:r>
          </a:p>
        </p:txBody>
      </p:sp>
    </p:spTree>
    <p:extLst>
      <p:ext uri="{BB962C8B-B14F-4D97-AF65-F5344CB8AC3E}">
        <p14:creationId xmlns:p14="http://schemas.microsoft.com/office/powerpoint/2010/main" val="2948548307"/>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itle 2"/>
          <p:cNvSpPr>
            <a:spLocks noGrp="1"/>
          </p:cNvSpPr>
          <p:nvPr>
            <p:ph type="title"/>
          </p:nvPr>
        </p:nvSpPr>
        <p:spPr>
          <a:xfrm>
            <a:off x="247801" y="0"/>
            <a:ext cx="9658199" cy="764704"/>
          </a:xfrm>
        </p:spPr>
        <p:txBody>
          <a:bodyPr/>
          <a:lstStyle/>
          <a:p>
            <a:r>
              <a:rPr lang="en-GB" dirty="0"/>
              <a:t>Satisfaction with appointment times: </a:t>
            </a:r>
            <a:br>
              <a:rPr lang="en-GB" dirty="0"/>
            </a:br>
            <a:r>
              <a:rPr lang="en-GB" dirty="0"/>
              <a:t>how the PCNs within the ICS compare</a:t>
            </a:r>
          </a:p>
        </p:txBody>
      </p:sp>
      <p:sp>
        <p:nvSpPr>
          <p:cNvPr id="9" name="Text Placeholder 8" hidden="1"/>
          <p:cNvSpPr>
            <a:spLocks noGrp="1"/>
          </p:cNvSpPr>
          <p:nvPr>
            <p:ph type="body" sz="quarter" idx="12"/>
          </p:nvPr>
        </p:nvSpPr>
        <p:spPr>
          <a:xfrm>
            <a:off x="67216" y="6072175"/>
            <a:ext cx="9657946" cy="288462"/>
          </a:xfrm>
        </p:spPr>
        <p:txBody>
          <a:bodyPr/>
          <a:lstStyle/>
          <a:p>
            <a:r>
              <a:rPr lang="en-GB" dirty="0"/>
              <a:t>Base: All those completing a questionnaire : Practice  bases range from </a:t>
            </a:r>
            <a:r>
              <a:rPr lang="en-GB" dirty="0">
                <a:solidFill>
                  <a:schemeClr val="accent5">
                    <a:lumMod val="60000"/>
                    <a:lumOff val="40000"/>
                  </a:schemeClr>
                </a:solidFill>
              </a:rPr>
              <a:t>[insert  smallest Practice base] </a:t>
            </a:r>
            <a:r>
              <a:rPr lang="en-GB" dirty="0"/>
              <a:t> to </a:t>
            </a:r>
            <a:r>
              <a:rPr lang="en-GB" dirty="0">
                <a:solidFill>
                  <a:schemeClr val="accent5">
                    <a:lumMod val="60000"/>
                    <a:lumOff val="40000"/>
                  </a:schemeClr>
                </a:solidFill>
              </a:rPr>
              <a:t>[insert  largest Practice  base] </a:t>
            </a:r>
            <a:endParaRPr lang="en-GB" dirty="0"/>
          </a:p>
        </p:txBody>
      </p:sp>
      <p:sp>
        <p:nvSpPr>
          <p:cNvPr id="41" name="Rectangle 40"/>
          <p:cNvSpPr/>
          <p:nvPr/>
        </p:nvSpPr>
        <p:spPr>
          <a:xfrm>
            <a:off x="56456" y="1424835"/>
            <a:ext cx="5686172" cy="253916"/>
          </a:xfrm>
          <a:prstGeom prst="rect">
            <a:avLst/>
          </a:prstGeom>
        </p:spPr>
        <p:txBody>
          <a:bodyPr wrap="none">
            <a:spAutoFit/>
          </a:bodyPr>
          <a:lstStyle/>
          <a:p>
            <a:pPr algn="l"/>
            <a:r>
              <a:rPr lang="en-GB" sz="1050" b="1" i="1" dirty="0">
                <a:solidFill>
                  <a:schemeClr val="tx1">
                    <a:lumMod val="75000"/>
                    <a:lumOff val="25000"/>
                  </a:schemeClr>
                </a:solidFill>
              </a:rPr>
              <a:t>Percentage of patients saying they are ‘satisfied’ with the appointment times available</a:t>
            </a:r>
          </a:p>
        </p:txBody>
      </p:sp>
      <p:graphicFrame>
        <p:nvGraphicFramePr>
          <p:cNvPr id="22" name="D_e73b2e8990363f47_CalcTable"/>
          <p:cNvGraphicFramePr>
            <a:graphicFrameLocks noGrp="1"/>
          </p:cNvGraphicFramePr>
          <p:nvPr>
            <p:extLst>
              <p:ext uri="{D42A27DB-BD31-4B8C-83A1-F6EECF244321}">
                <p14:modId xmlns:p14="http://schemas.microsoft.com/office/powerpoint/2010/main" val="4094653779"/>
              </p:ext>
            </p:extLst>
          </p:nvPr>
        </p:nvGraphicFramePr>
        <p:xfrm>
          <a:off x="1" y="6049523"/>
          <a:ext cx="7113240" cy="310016"/>
        </p:xfrm>
        <a:graphic>
          <a:graphicData uri="http://schemas.openxmlformats.org/drawingml/2006/table">
            <a:tbl>
              <a:tblPr firstRow="1" bandRow="1">
                <a:tableStyleId>{5C22544A-7EE6-4342-B048-85BDC9FD1C3A}</a:tableStyleId>
              </a:tblPr>
              <a:tblGrid>
                <a:gridCol w="7113240">
                  <a:extLst>
                    <a:ext uri="{9D8B030D-6E8A-4147-A177-3AD203B41FA5}">
                      <a16:colId xmlns:a16="http://schemas.microsoft.com/office/drawing/2014/main" xmlns="" val="20000"/>
                    </a:ext>
                  </a:extLst>
                </a:gridCol>
              </a:tblGrid>
              <a:tr h="310016">
                <a:tc>
                  <a:txBody>
                    <a:bodyPr/>
                    <a:lstStyle/>
                    <a:p>
                      <a:pPr marL="0" indent="0">
                        <a:buNone/>
                      </a:pPr>
                      <a:r>
                        <a:rPr lang="en-GB" sz="800" b="0">
                          <a:solidFill>
                            <a:schemeClr val="bg1"/>
                          </a:solidFill>
                        </a:rPr>
                        <a:t>Base: All those completing a questionnaire excluding ‘I’m not sure when I can get an appointment’: National (733,038); ICS 2021 (14,541); 
PCN bases range from 94 to 840</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1" name="D_c0a5c4a60ce75c6e"/>
          <p:cNvGraphicFramePr/>
          <p:nvPr>
            <p:extLst>
              <p:ext uri="{D42A27DB-BD31-4B8C-83A1-F6EECF244321}">
                <p14:modId xmlns:p14="http://schemas.microsoft.com/office/powerpoint/2010/main" val="2882247958"/>
              </p:ext>
            </p:extLst>
          </p:nvPr>
        </p:nvGraphicFramePr>
        <p:xfrm>
          <a:off x="150083" y="1700808"/>
          <a:ext cx="9649072" cy="399455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8" name="D_e73b2e8990363f47" hidden="1"/>
          <p:cNvGraphicFramePr/>
          <p:nvPr>
            <p:extLst>
              <p:ext uri="{D42A27DB-BD31-4B8C-83A1-F6EECF244321}">
                <p14:modId xmlns:p14="http://schemas.microsoft.com/office/powerpoint/2010/main" val="89923600"/>
              </p:ext>
            </p:extLst>
          </p:nvPr>
        </p:nvGraphicFramePr>
        <p:xfrm>
          <a:off x="-2191568" y="5743216"/>
          <a:ext cx="2032000" cy="508000"/>
        </p:xfrm>
        <a:graphic>
          <a:graphicData uri="http://schemas.openxmlformats.org/drawingml/2006/chart">
            <c:chart xmlns:c="http://schemas.openxmlformats.org/drawingml/2006/chart" xmlns:r="http://schemas.openxmlformats.org/officeDocument/2006/relationships" r:id="rId4"/>
          </a:graphicData>
        </a:graphic>
      </p:graphicFrame>
      <p:sp>
        <p:nvSpPr>
          <p:cNvPr id="28" name="TextBox 27"/>
          <p:cNvSpPr txBox="1"/>
          <p:nvPr/>
        </p:nvSpPr>
        <p:spPr>
          <a:xfrm>
            <a:off x="7707087" y="6142976"/>
            <a:ext cx="2198913" cy="123111"/>
          </a:xfrm>
          <a:prstGeom prst="rect">
            <a:avLst/>
          </a:prstGeom>
          <a:noFill/>
        </p:spPr>
        <p:txBody>
          <a:bodyPr wrap="square" lIns="0" tIns="0" rIns="0" bIns="0" rtlCol="0">
            <a:spAutoFit/>
          </a:bodyPr>
          <a:lstStyle/>
          <a:p>
            <a:pPr algn="l"/>
            <a:r>
              <a:rPr lang="en-GB" sz="800" dirty="0">
                <a:solidFill>
                  <a:schemeClr val="bg1"/>
                </a:solidFill>
              </a:rPr>
              <a:t>%Satisfied = %Very satisfied + %Fairly satisfied</a:t>
            </a:r>
            <a:endParaRPr lang="en-GB" sz="1100" dirty="0"/>
          </a:p>
        </p:txBody>
      </p:sp>
      <p:sp>
        <p:nvSpPr>
          <p:cNvPr id="25" name="Rectangle 24">
            <a:extLst>
              <a:ext uri="{FF2B5EF4-FFF2-40B4-BE49-F238E27FC236}">
                <a16:creationId xmlns:a16="http://schemas.microsoft.com/office/drawing/2014/main" xmlns="" id="{BFCDDBD7-039E-4BF0-9CA6-BC6893647206}"/>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Q6. How satisfied are you with the general practice appointment times that are available to you?</a:t>
            </a:r>
          </a:p>
        </p:txBody>
      </p:sp>
      <p:grpSp>
        <p:nvGrpSpPr>
          <p:cNvPr id="24" name="Group 23">
            <a:extLst>
              <a:ext uri="{FF2B5EF4-FFF2-40B4-BE49-F238E27FC236}">
                <a16:creationId xmlns:a16="http://schemas.microsoft.com/office/drawing/2014/main" xmlns="" id="{D4B142E5-1B31-4FD8-A219-2A8F86A977E1}"/>
              </a:ext>
            </a:extLst>
          </p:cNvPr>
          <p:cNvGrpSpPr/>
          <p:nvPr/>
        </p:nvGrpSpPr>
        <p:grpSpPr>
          <a:xfrm>
            <a:off x="6880448" y="1504884"/>
            <a:ext cx="2969096" cy="138500"/>
            <a:chOff x="4380332" y="1526076"/>
            <a:chExt cx="2969096" cy="138500"/>
          </a:xfrm>
        </p:grpSpPr>
        <p:sp>
          <p:nvSpPr>
            <p:cNvPr id="27" name="TextBox 7">
              <a:extLst>
                <a:ext uri="{FF2B5EF4-FFF2-40B4-BE49-F238E27FC236}">
                  <a16:creationId xmlns:a16="http://schemas.microsoft.com/office/drawing/2014/main" xmlns="" id="{0DD7C508-9E1A-4590-AD3E-42838B0DCC20}"/>
                </a:ext>
              </a:extLst>
            </p:cNvPr>
            <p:cNvSpPr txBox="1"/>
            <p:nvPr/>
          </p:nvSpPr>
          <p:spPr>
            <a:xfrm>
              <a:off x="5366439" y="1526076"/>
              <a:ext cx="104688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t>ICS</a:t>
              </a:r>
            </a:p>
          </p:txBody>
        </p:sp>
        <p:sp>
          <p:nvSpPr>
            <p:cNvPr id="30" name="TextBox 8">
              <a:extLst>
                <a:ext uri="{FF2B5EF4-FFF2-40B4-BE49-F238E27FC236}">
                  <a16:creationId xmlns:a16="http://schemas.microsoft.com/office/drawing/2014/main" xmlns="" id="{161979B3-A8DE-4B98-81ED-F0C69A07092B}"/>
                </a:ext>
              </a:extLst>
            </p:cNvPr>
            <p:cNvSpPr txBox="1"/>
            <p:nvPr/>
          </p:nvSpPr>
          <p:spPr>
            <a:xfrm>
              <a:off x="4380332" y="1526076"/>
              <a:ext cx="808856"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PCNs </a:t>
              </a:r>
            </a:p>
          </p:txBody>
        </p:sp>
        <p:sp>
          <p:nvSpPr>
            <p:cNvPr id="32" name="Oval 15">
              <a:extLst>
                <a:ext uri="{FF2B5EF4-FFF2-40B4-BE49-F238E27FC236}">
                  <a16:creationId xmlns:a16="http://schemas.microsoft.com/office/drawing/2014/main" xmlns="" id="{40F09741-6A7C-47E9-B5C2-EA626A6AAC78}"/>
                </a:ext>
              </a:extLst>
            </p:cNvPr>
            <p:cNvSpPr/>
            <p:nvPr/>
          </p:nvSpPr>
          <p:spPr bwMode="auto">
            <a:xfrm>
              <a:off x="5175175" y="1541325"/>
              <a:ext cx="108000" cy="108001"/>
            </a:xfrm>
            <a:prstGeom prst="rect">
              <a:avLst/>
            </a:prstGeom>
            <a:solidFill>
              <a:srgbClr val="44BA65"/>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173038" indent="-173038" fontAlgn="base">
                <a:spcBef>
                  <a:spcPct val="0"/>
                </a:spcBef>
                <a:spcAft>
                  <a:spcPct val="0"/>
                </a:spcAft>
                <a:buFont typeface="Arial" pitchFamily="34" charset="0"/>
                <a:buChar char="•"/>
              </a:pPr>
              <a:endParaRPr lang="en-GB" sz="900" dirty="0">
                <a:solidFill>
                  <a:srgbClr val="53534C"/>
                </a:solidFill>
              </a:endParaRPr>
            </a:p>
          </p:txBody>
        </p:sp>
        <p:sp>
          <p:nvSpPr>
            <p:cNvPr id="33" name="TextBox 13">
              <a:extLst>
                <a:ext uri="{FF2B5EF4-FFF2-40B4-BE49-F238E27FC236}">
                  <a16:creationId xmlns:a16="http://schemas.microsoft.com/office/drawing/2014/main" xmlns="" id="{424F5852-D84E-4C57-81A3-07B792A0C06C}"/>
                </a:ext>
              </a:extLst>
            </p:cNvPr>
            <p:cNvSpPr txBox="1"/>
            <p:nvPr/>
          </p:nvSpPr>
          <p:spPr>
            <a:xfrm>
              <a:off x="6384893" y="1526077"/>
              <a:ext cx="964535" cy="138499"/>
            </a:xfrm>
            <a:prstGeom prst="rect">
              <a:avLst/>
            </a:prstGeom>
            <a:noFill/>
          </p:spPr>
          <p:txBody>
            <a:bodyPr wrap="square" lIns="0" tIns="0" rIns="0" bIns="0"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0" fontAlgn="base" hangingPunct="0">
                <a:spcBef>
                  <a:spcPts val="1200"/>
                </a:spcBef>
                <a:spcAft>
                  <a:spcPct val="0"/>
                </a:spcAft>
              </a:pPr>
              <a:r>
                <a:rPr lang="en-GB" sz="900" dirty="0">
                  <a:solidFill>
                    <a:srgbClr val="53534C"/>
                  </a:solidFill>
                </a:rPr>
                <a:t>National</a:t>
              </a:r>
            </a:p>
          </p:txBody>
        </p:sp>
      </p:grpSp>
      <p:sp>
        <p:nvSpPr>
          <p:cNvPr id="34" name="Oval 33">
            <a:extLst>
              <a:ext uri="{FF2B5EF4-FFF2-40B4-BE49-F238E27FC236}">
                <a16:creationId xmlns:a16="http://schemas.microsoft.com/office/drawing/2014/main" xmlns="" id="{9B36CCC1-F17F-4916-BD96-5C8AF7A0ECFA}"/>
              </a:ext>
            </a:extLst>
          </p:cNvPr>
          <p:cNvSpPr/>
          <p:nvPr/>
        </p:nvSpPr>
        <p:spPr bwMode="auto">
          <a:xfrm>
            <a:off x="6710653" y="1505549"/>
            <a:ext cx="114555" cy="123251"/>
          </a:xfrm>
          <a:prstGeom prst="ellipse">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cxnSp>
        <p:nvCxnSpPr>
          <p:cNvPr id="35" name="Straight Connector 34">
            <a:extLst>
              <a:ext uri="{FF2B5EF4-FFF2-40B4-BE49-F238E27FC236}">
                <a16:creationId xmlns:a16="http://schemas.microsoft.com/office/drawing/2014/main" xmlns="" id="{C68CBB26-91B9-4232-8219-839D785F6F61}"/>
              </a:ext>
            </a:extLst>
          </p:cNvPr>
          <p:cNvCxnSpPr>
            <a:cxnSpLocks/>
          </p:cNvCxnSpPr>
          <p:nvPr/>
        </p:nvCxnSpPr>
        <p:spPr bwMode="auto">
          <a:xfrm flipH="1">
            <a:off x="8378981" y="1584430"/>
            <a:ext cx="388432" cy="1"/>
          </a:xfrm>
          <a:prstGeom prst="line">
            <a:avLst/>
          </a:prstGeom>
          <a:solidFill>
            <a:schemeClr val="accent2"/>
          </a:solidFill>
          <a:ln w="19050" cap="flat" cmpd="sng" algn="ctr">
            <a:solidFill>
              <a:srgbClr val="D7C26B"/>
            </a:solidFill>
            <a:prstDash val="lgDash"/>
            <a:round/>
            <a:headEnd type="none" w="med" len="med"/>
            <a:tailEnd type="none" w="med" len="med"/>
          </a:ln>
          <a:effectLst/>
        </p:spPr>
      </p:cxnSp>
      <p:sp>
        <p:nvSpPr>
          <p:cNvPr id="36" name="Rectangle 35">
            <a:extLst>
              <a:ext uri="{FF2B5EF4-FFF2-40B4-BE49-F238E27FC236}">
                <a16:creationId xmlns:a16="http://schemas.microsoft.com/office/drawing/2014/main" xmlns="" id="{EA47EAD3-80BF-4701-ABD5-BA596362061B}"/>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140223196"/>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2842483"/>
            <a:ext cx="8712968" cy="1107996"/>
          </a:xfrm>
        </p:spPr>
        <p:txBody>
          <a:bodyPr/>
          <a:lstStyle/>
          <a:p>
            <a:r>
              <a:rPr lang="en-GB" sz="3600" dirty="0"/>
              <a:t>Services when GP practice is closed</a:t>
            </a:r>
          </a:p>
        </p:txBody>
      </p:sp>
      <p:sp>
        <p:nvSpPr>
          <p:cNvPr id="5" name="TextBox 4"/>
          <p:cNvSpPr txBox="1"/>
          <p:nvPr/>
        </p:nvSpPr>
        <p:spPr>
          <a:xfrm>
            <a:off x="704528" y="5016655"/>
            <a:ext cx="9001000" cy="1117229"/>
          </a:xfrm>
          <a:prstGeom prst="rect">
            <a:avLst/>
          </a:prstGeom>
          <a:noFill/>
        </p:spPr>
        <p:txBody>
          <a:bodyPr wrap="square" lIns="0" tIns="0" rIns="0" bIns="0" rtlCol="0">
            <a:spAutoFit/>
          </a:bodyPr>
          <a:lstStyle/>
          <a:p>
            <a:pPr marL="171450" indent="-171450" algn="l">
              <a:buFont typeface="Arial" panose="020B0604020202020204" pitchFamily="34" charset="0"/>
              <a:buChar char="•"/>
            </a:pPr>
            <a:r>
              <a:rPr lang="en-GB" sz="1100" i="1" dirty="0">
                <a:solidFill>
                  <a:schemeClr val="bg1"/>
                </a:solidFill>
                <a:latin typeface="+mn-lt"/>
              </a:rPr>
              <a:t>The services when GP practice is closed questions are only asked of those who have recently used an NHS service when they wanted to see a GP but their GP practice was closed. As such, the base size is often too small to make meaningful comparisons at practice level; practice range within CCG has therefore not been included for these questions.</a:t>
            </a:r>
          </a:p>
          <a:p>
            <a:pPr marL="171450" indent="-171450" algn="l">
              <a:buFont typeface="Arial" panose="020B0604020202020204" pitchFamily="34" charset="0"/>
              <a:buChar char="•"/>
            </a:pPr>
            <a:endParaRPr lang="en-GB" sz="1100" i="1" dirty="0">
              <a:solidFill>
                <a:schemeClr val="bg1"/>
              </a:solidFill>
              <a:latin typeface="+mn-lt"/>
            </a:endParaRPr>
          </a:p>
          <a:p>
            <a:pPr marL="171450" indent="-171450" algn="l">
              <a:buFont typeface="Arial" panose="020B0604020202020204" pitchFamily="34" charset="0"/>
              <a:buChar char="•"/>
            </a:pPr>
            <a:r>
              <a:rPr lang="en-GB" sz="1100" i="1" dirty="0">
                <a:solidFill>
                  <a:schemeClr val="bg1"/>
                </a:solidFill>
                <a:latin typeface="+mn-lt"/>
              </a:rPr>
              <a:t>Please note that patients cannot always distinguish between out-of-hours services and extended access appointments. Please view the results in this section with the configuration of your local services in mind.</a:t>
            </a:r>
          </a:p>
        </p:txBody>
      </p:sp>
    </p:spTree>
    <p:extLst>
      <p:ext uri="{BB962C8B-B14F-4D97-AF65-F5344CB8AC3E}">
        <p14:creationId xmlns:p14="http://schemas.microsoft.com/office/powerpoint/2010/main" val="1483539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 of services when GP practice is closed </a:t>
            </a:r>
          </a:p>
        </p:txBody>
      </p:sp>
      <p:sp>
        <p:nvSpPr>
          <p:cNvPr id="4" name="D_646590c6112d080e"/>
          <p:cNvSpPr>
            <a:spLocks noGrp="1"/>
          </p:cNvSpPr>
          <p:nvPr>
            <p:ph type="body" sz="quarter" idx="12"/>
          </p:nvPr>
        </p:nvSpPr>
        <p:spPr>
          <a:xfrm>
            <a:off x="124245" y="6087480"/>
            <a:ext cx="6988995" cy="221840"/>
          </a:xfrm>
        </p:spPr>
        <p:txBody>
          <a:bodyPr/>
          <a:lstStyle/>
          <a:p>
            <a:r>
              <a:rPr lang="en-GB"/>
              <a:t>Base: All those who have contacted an NHS service when GP practice closed in past 12 months: National (145,830); ICS 2021 (2,334)</a:t>
            </a:r>
            <a:endParaRPr lang="en-GB" dirty="0"/>
          </a:p>
        </p:txBody>
      </p:sp>
      <p:sp>
        <p:nvSpPr>
          <p:cNvPr id="7" name="Rectangle 6">
            <a:extLst>
              <a:ext uri="{FF2B5EF4-FFF2-40B4-BE49-F238E27FC236}">
                <a16:creationId xmlns:a16="http://schemas.microsoft.com/office/drawing/2014/main" xmlns="" id="{149D2A68-F074-4BD8-BF8D-228B1669DA92}"/>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Q41. Considering all of the services you contacted, which of the following happened on that occasion?</a:t>
            </a:r>
          </a:p>
        </p:txBody>
      </p:sp>
      <p:graphicFrame>
        <p:nvGraphicFramePr>
          <p:cNvPr id="6" name="D_d9e42969402d7dde">
            <a:extLst>
              <a:ext uri="{FF2B5EF4-FFF2-40B4-BE49-F238E27FC236}">
                <a16:creationId xmlns:a16="http://schemas.microsoft.com/office/drawing/2014/main" xmlns="" id="{6BCAA466-5590-4C0D-9E30-3A03AA690100}"/>
              </a:ext>
            </a:extLst>
          </p:cNvPr>
          <p:cNvGraphicFramePr>
            <a:graphicFrameLocks/>
          </p:cNvGraphicFramePr>
          <p:nvPr>
            <p:extLst>
              <p:ext uri="{D42A27DB-BD31-4B8C-83A1-F6EECF244321}">
                <p14:modId xmlns:p14="http://schemas.microsoft.com/office/powerpoint/2010/main" val="1731886134"/>
              </p:ext>
            </p:extLst>
          </p:nvPr>
        </p:nvGraphicFramePr>
        <p:xfrm>
          <a:off x="416496" y="1124744"/>
          <a:ext cx="9235849" cy="4762008"/>
        </p:xfrm>
        <a:graphic>
          <a:graphicData uri="http://schemas.openxmlformats.org/drawingml/2006/chart">
            <c:chart xmlns:c="http://schemas.openxmlformats.org/drawingml/2006/chart" xmlns:r="http://schemas.openxmlformats.org/officeDocument/2006/relationships" r:id="rId3"/>
          </a:graphicData>
        </a:graphic>
      </p:graphicFrame>
      <p:sp>
        <p:nvSpPr>
          <p:cNvPr id="8" name="TextBox 7">
            <a:extLst>
              <a:ext uri="{FF2B5EF4-FFF2-40B4-BE49-F238E27FC236}">
                <a16:creationId xmlns:a16="http://schemas.microsoft.com/office/drawing/2014/main" xmlns="" id="{59567E1B-50B5-4F15-9DE9-68DE3AF72056}"/>
              </a:ext>
            </a:extLst>
          </p:cNvPr>
          <p:cNvSpPr txBox="1"/>
          <p:nvPr/>
        </p:nvSpPr>
        <p:spPr>
          <a:xfrm>
            <a:off x="136337" y="1560453"/>
            <a:ext cx="338554" cy="3498111"/>
          </a:xfrm>
          <a:prstGeom prst="rect">
            <a:avLst/>
          </a:prstGeom>
          <a:noFill/>
        </p:spPr>
        <p:txBody>
          <a:bodyPr vert="vert270" wrap="square" lIns="0" tIns="0" rIns="0" bIns="0" rtlCol="0">
            <a:spAutoFit/>
          </a:bodyPr>
          <a:lstStyle/>
          <a:p>
            <a:pPr algn="ctr"/>
            <a:r>
              <a:rPr lang="en-GB" sz="1100" dirty="0"/>
              <a:t>Action taken by those who contacted an NHS service when GP practice was closed</a:t>
            </a:r>
            <a:endParaRPr lang="en-GB" sz="1100" dirty="0">
              <a:highlight>
                <a:srgbClr val="FFFF00"/>
              </a:highlight>
            </a:endParaRPr>
          </a:p>
        </p:txBody>
      </p:sp>
      <p:sp>
        <p:nvSpPr>
          <p:cNvPr id="9" name="Rectangle 8">
            <a:extLst>
              <a:ext uri="{FF2B5EF4-FFF2-40B4-BE49-F238E27FC236}">
                <a16:creationId xmlns:a16="http://schemas.microsoft.com/office/drawing/2014/main" xmlns="" id="{FEFD4425-9EE1-47EC-882F-D0BB91836E52}"/>
              </a:ext>
            </a:extLst>
          </p:cNvPr>
          <p:cNvSpPr/>
          <p:nvPr/>
        </p:nvSpPr>
        <p:spPr>
          <a:xfrm>
            <a:off x="-15552" y="5805264"/>
            <a:ext cx="9703297" cy="253916"/>
          </a:xfrm>
          <a:prstGeom prst="rect">
            <a:avLst/>
          </a:prstGeom>
        </p:spPr>
        <p:txBody>
          <a:bodyPr wrap="square">
            <a:spAutoFit/>
          </a:bodyPr>
          <a:lstStyle/>
          <a:p>
            <a:pPr algn="l"/>
            <a:r>
              <a:rPr lang="en-GB" sz="1050" b="1" dirty="0">
                <a:solidFill>
                  <a:schemeClr val="tx2">
                    <a:lumMod val="75000"/>
                  </a:schemeClr>
                </a:solidFill>
                <a:latin typeface="Arial MT Std Light" pitchFamily="34" charset="0"/>
              </a:rPr>
              <a:t>Comparisons are indicative only: differences may not be statistically significant</a:t>
            </a:r>
            <a:endParaRPr lang="en-GB" sz="1050" dirty="0">
              <a:solidFill>
                <a:schemeClr val="tx2">
                  <a:lumMod val="75000"/>
                </a:schemeClr>
              </a:solidFill>
            </a:endParaRPr>
          </a:p>
        </p:txBody>
      </p:sp>
    </p:spTree>
    <p:extLst>
      <p:ext uri="{BB962C8B-B14F-4D97-AF65-F5344CB8AC3E}">
        <p14:creationId xmlns:p14="http://schemas.microsoft.com/office/powerpoint/2010/main" val="2353351841"/>
      </p:ext>
    </p:extLst>
  </p:cSld>
  <p:clrMapOvr>
    <a:masterClrMapping/>
  </p:clrMapOvr>
  <mc:AlternateContent xmlns:mc="http://schemas.openxmlformats.org/markup-compatibility/2006" xmlns:p14="http://schemas.microsoft.com/office/powerpoint/2010/main">
    <mc:Choice Requires="p14">
      <p:transition p14:dur="0"/>
    </mc:Choice>
    <mc:Fallback xmlns="" xmlns:a16="http://schemas.microsoft.com/office/drawing/2014/main" xmlns:c="http://schemas.openxmlformats.org/drawingml/2006/chart">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Time taken to receive care or advice when GP practice is closed </a:t>
            </a:r>
          </a:p>
        </p:txBody>
      </p:sp>
      <p:graphicFrame>
        <p:nvGraphicFramePr>
          <p:cNvPr id="4" name="Ipsos Ribbon Rules" hidden="1"/>
          <p:cNvGraphicFramePr/>
          <p:nvPr>
            <p:extLst>
              <p:ext uri="{D42A27DB-BD31-4B8C-83A1-F6EECF244321}">
                <p14:modId xmlns:p14="http://schemas.microsoft.com/office/powerpoint/2010/main" val="1983914708"/>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33" name="Rectangle 32">
            <a:extLst>
              <a:ext uri="{FF2B5EF4-FFF2-40B4-BE49-F238E27FC236}">
                <a16:creationId xmlns:a16="http://schemas.microsoft.com/office/drawing/2014/main" xmlns="" id="{9AC343D8-7585-435A-B4ED-8DEC4F3A8B05}"/>
              </a:ext>
            </a:extLst>
          </p:cNvPr>
          <p:cNvSpPr/>
          <p:nvPr/>
        </p:nvSpPr>
        <p:spPr bwMode="auto">
          <a:xfrm>
            <a:off x="0" y="940394"/>
            <a:ext cx="9906000" cy="435709"/>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Q42. How do you feel about how quickly you received care or advice on that occasion?</a:t>
            </a:r>
          </a:p>
        </p:txBody>
      </p:sp>
      <p:sp>
        <p:nvSpPr>
          <p:cNvPr id="30" name="TextBox 29">
            <a:extLst>
              <a:ext uri="{FF2B5EF4-FFF2-40B4-BE49-F238E27FC236}">
                <a16:creationId xmlns:a16="http://schemas.microsoft.com/office/drawing/2014/main" xmlns="" id="{B2A7DE19-48F9-4B7C-8BF9-9C5444DE5AD7}"/>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1" name="TextBox 30">
            <a:extLst>
              <a:ext uri="{FF2B5EF4-FFF2-40B4-BE49-F238E27FC236}">
                <a16:creationId xmlns:a16="http://schemas.microsoft.com/office/drawing/2014/main" xmlns="" id="{1EEDEB15-128A-488B-9396-579BD56590A6}"/>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2" name="TextBox 31">
            <a:extLst>
              <a:ext uri="{FF2B5EF4-FFF2-40B4-BE49-F238E27FC236}">
                <a16:creationId xmlns:a16="http://schemas.microsoft.com/office/drawing/2014/main" xmlns="" id="{E0FE8757-7FEB-4049-AC24-70A8897628AD}"/>
              </a:ext>
            </a:extLst>
          </p:cNvPr>
          <p:cNvSpPr txBox="1"/>
          <p:nvPr/>
        </p:nvSpPr>
        <p:spPr>
          <a:xfrm>
            <a:off x="3717797" y="1985856"/>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95C861FA-47C5-4337-A17C-6347FA367AA6}"/>
              </a:ext>
            </a:extLst>
          </p:cNvPr>
          <p:cNvSpPr txBox="1"/>
          <p:nvPr/>
        </p:nvSpPr>
        <p:spPr>
          <a:xfrm>
            <a:off x="7041232" y="2420888"/>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4" name="D_0f02e4c4e701c58b">
            <a:extLst>
              <a:ext uri="{FF2B5EF4-FFF2-40B4-BE49-F238E27FC236}">
                <a16:creationId xmlns:a16="http://schemas.microsoft.com/office/drawing/2014/main" xmlns="" id="{F9527DCE-87D4-4EE7-B133-40247370670D}"/>
              </a:ext>
            </a:extLst>
          </p:cNvPr>
          <p:cNvGraphicFramePr>
            <a:graphicFrameLocks/>
          </p:cNvGraphicFramePr>
          <p:nvPr>
            <p:extLst>
              <p:ext uri="{D42A27DB-BD31-4B8C-83A1-F6EECF244321}">
                <p14:modId xmlns:p14="http://schemas.microsoft.com/office/powerpoint/2010/main" val="4209497848"/>
              </p:ext>
            </p:extLst>
          </p:nvPr>
        </p:nvGraphicFramePr>
        <p:xfrm>
          <a:off x="128464" y="2090916"/>
          <a:ext cx="388843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6" name="D_82e17851426cf23a">
            <a:extLst>
              <a:ext uri="{FF2B5EF4-FFF2-40B4-BE49-F238E27FC236}">
                <a16:creationId xmlns:a16="http://schemas.microsoft.com/office/drawing/2014/main" xmlns="" id="{A9AEC062-CA0F-4B82-B990-7404C13F5963}"/>
              </a:ext>
            </a:extLst>
          </p:cNvPr>
          <p:cNvGraphicFramePr>
            <a:graphicFrameLocks noGrp="1"/>
          </p:cNvGraphicFramePr>
          <p:nvPr>
            <p:extLst>
              <p:ext uri="{D42A27DB-BD31-4B8C-83A1-F6EECF244321}">
                <p14:modId xmlns:p14="http://schemas.microsoft.com/office/powerpoint/2010/main" val="2162924496"/>
              </p:ext>
            </p:extLst>
          </p:nvPr>
        </p:nvGraphicFramePr>
        <p:xfrm>
          <a:off x="6608602"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29%</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d7b7e55407a48fd1">
            <a:extLst>
              <a:ext uri="{FF2B5EF4-FFF2-40B4-BE49-F238E27FC236}">
                <a16:creationId xmlns:a16="http://schemas.microsoft.com/office/drawing/2014/main" xmlns="" id="{16C84D7F-A164-4460-BBCE-364451711B92}"/>
              </a:ext>
            </a:extLst>
          </p:cNvPr>
          <p:cNvGraphicFramePr>
            <a:graphicFrameLocks noGrp="1"/>
          </p:cNvGraphicFramePr>
          <p:nvPr>
            <p:extLst>
              <p:ext uri="{D42A27DB-BD31-4B8C-83A1-F6EECF244321}">
                <p14:modId xmlns:p14="http://schemas.microsoft.com/office/powerpoint/2010/main" val="1706157300"/>
              </p:ext>
            </p:extLst>
          </p:nvPr>
        </p:nvGraphicFramePr>
        <p:xfrm>
          <a:off x="8049344" y="2563711"/>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70%</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d45a6495887ba0fc">
            <a:extLst>
              <a:ext uri="{FF2B5EF4-FFF2-40B4-BE49-F238E27FC236}">
                <a16:creationId xmlns:a16="http://schemas.microsoft.com/office/drawing/2014/main" xmlns="" id="{2CA9F03A-6C1F-4203-A6A8-A64DA535D121}"/>
              </a:ext>
            </a:extLst>
          </p:cNvPr>
          <p:cNvGraphicFramePr>
            <a:graphicFrameLocks noGrp="1"/>
          </p:cNvGraphicFramePr>
          <p:nvPr>
            <p:extLst>
              <p:ext uri="{D42A27DB-BD31-4B8C-83A1-F6EECF244321}">
                <p14:modId xmlns:p14="http://schemas.microsoft.com/office/powerpoint/2010/main" val="1321237800"/>
              </p:ext>
            </p:extLst>
          </p:nvPr>
        </p:nvGraphicFramePr>
        <p:xfrm>
          <a:off x="8079428" y="3499815"/>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30%</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40" name="TextBox 39">
            <a:extLst>
              <a:ext uri="{FF2B5EF4-FFF2-40B4-BE49-F238E27FC236}">
                <a16:creationId xmlns:a16="http://schemas.microsoft.com/office/drawing/2014/main" xmlns="" id="{E333902F-53A3-4FA0-AFCF-ED12E3047F6B}"/>
              </a:ext>
            </a:extLst>
          </p:cNvPr>
          <p:cNvSpPr txBox="1"/>
          <p:nvPr/>
        </p:nvSpPr>
        <p:spPr>
          <a:xfrm>
            <a:off x="833737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44" name="TextBox 43">
            <a:extLst>
              <a:ext uri="{FF2B5EF4-FFF2-40B4-BE49-F238E27FC236}">
                <a16:creationId xmlns:a16="http://schemas.microsoft.com/office/drawing/2014/main" xmlns="" id="{24B7FFA3-A88F-4164-9A2B-BA3E02F344AC}"/>
              </a:ext>
            </a:extLst>
          </p:cNvPr>
          <p:cNvSpPr txBox="1"/>
          <p:nvPr/>
        </p:nvSpPr>
        <p:spPr>
          <a:xfrm>
            <a:off x="8337376" y="4149080"/>
            <a:ext cx="1368152" cy="184666"/>
          </a:xfrm>
          <a:prstGeom prst="rect">
            <a:avLst/>
          </a:prstGeom>
          <a:noFill/>
          <a:effectLst/>
        </p:spPr>
        <p:txBody>
          <a:bodyPr wrap="square" lIns="0" tIns="0" rIns="0" bIns="0" rtlCol="0">
            <a:spAutoFit/>
          </a:bodyPr>
          <a:lstStyle/>
          <a:p>
            <a:pPr algn="ctr"/>
            <a:r>
              <a:rPr lang="en-GB" dirty="0"/>
              <a:t>Took too long </a:t>
            </a:r>
          </a:p>
        </p:txBody>
      </p:sp>
      <p:graphicFrame>
        <p:nvGraphicFramePr>
          <p:cNvPr id="51" name="D_3c6e922016313377_CalcTable">
            <a:extLst>
              <a:ext uri="{FF2B5EF4-FFF2-40B4-BE49-F238E27FC236}">
                <a16:creationId xmlns:a16="http://schemas.microsoft.com/office/drawing/2014/main" xmlns="" id="{D5A8BC58-8576-4EDC-994F-1E9B7CC67BBC}"/>
              </a:ext>
            </a:extLst>
          </p:cNvPr>
          <p:cNvGraphicFramePr>
            <a:graphicFrameLocks noGrp="1"/>
          </p:cNvGraphicFramePr>
          <p:nvPr>
            <p:extLst>
              <p:ext uri="{D42A27DB-BD31-4B8C-83A1-F6EECF244321}">
                <p14:modId xmlns:p14="http://schemas.microsoft.com/office/powerpoint/2010/main" val="4076371869"/>
              </p:ext>
            </p:extLst>
          </p:nvPr>
        </p:nvGraphicFramePr>
        <p:xfrm>
          <a:off x="45996" y="6046048"/>
          <a:ext cx="7082181" cy="213360"/>
        </p:xfrm>
        <a:graphic>
          <a:graphicData uri="http://schemas.openxmlformats.org/drawingml/2006/table">
            <a:tbl>
              <a:tblPr firstRow="1" bandRow="1">
                <a:tableStyleId>{5C22544A-7EE6-4342-B048-85BDC9FD1C3A}</a:tableStyleId>
              </a:tblPr>
              <a:tblGrid>
                <a:gridCol w="7082181">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doesn’t apply’: National (131,528); ICS 2021 (2,145); ICS 2020 (2,266)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52" name="D_3c6e922016313377" hidden="1">
            <a:extLst>
              <a:ext uri="{FF2B5EF4-FFF2-40B4-BE49-F238E27FC236}">
                <a16:creationId xmlns:a16="http://schemas.microsoft.com/office/drawing/2014/main" xmlns="" id="{BE10D8BB-477A-4B55-B08D-F46D582ADFCE}"/>
              </a:ext>
            </a:extLst>
          </p:cNvPr>
          <p:cNvGraphicFramePr/>
          <p:nvPr>
            <p:extLst>
              <p:ext uri="{D42A27DB-BD31-4B8C-83A1-F6EECF244321}">
                <p14:modId xmlns:p14="http://schemas.microsoft.com/office/powerpoint/2010/main" val="4190243614"/>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53" name="D_735fdede8581869a">
            <a:extLst>
              <a:ext uri="{FF2B5EF4-FFF2-40B4-BE49-F238E27FC236}">
                <a16:creationId xmlns:a16="http://schemas.microsoft.com/office/drawing/2014/main" xmlns="" id="{96E0D654-AB74-4B81-99B3-AD75C0853961}"/>
              </a:ext>
            </a:extLst>
          </p:cNvPr>
          <p:cNvGraphicFramePr>
            <a:graphicFrameLocks noGrp="1"/>
          </p:cNvGraphicFramePr>
          <p:nvPr>
            <p:extLst>
              <p:ext uri="{D42A27DB-BD31-4B8C-83A1-F6EECF244321}">
                <p14:modId xmlns:p14="http://schemas.microsoft.com/office/powerpoint/2010/main" val="1265352132"/>
              </p:ext>
            </p:extLst>
          </p:nvPr>
        </p:nvGraphicFramePr>
        <p:xfrm>
          <a:off x="6578476" y="2577052"/>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71%</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sp>
        <p:nvSpPr>
          <p:cNvPr id="54" name="TextBox 53">
            <a:extLst>
              <a:ext uri="{FF2B5EF4-FFF2-40B4-BE49-F238E27FC236}">
                <a16:creationId xmlns:a16="http://schemas.microsoft.com/office/drawing/2014/main" xmlns="" id="{78C84389-EFC7-46DC-957B-6BAC48F153E2}"/>
              </a:ext>
            </a:extLst>
          </p:cNvPr>
          <p:cNvSpPr txBox="1"/>
          <p:nvPr/>
        </p:nvSpPr>
        <p:spPr>
          <a:xfrm>
            <a:off x="6897216" y="3316342"/>
            <a:ext cx="1368152" cy="184666"/>
          </a:xfrm>
          <a:prstGeom prst="rect">
            <a:avLst/>
          </a:prstGeom>
          <a:noFill/>
          <a:effectLst/>
        </p:spPr>
        <p:txBody>
          <a:bodyPr wrap="square" lIns="0" tIns="0" rIns="0" bIns="0" rtlCol="0">
            <a:spAutoFit/>
          </a:bodyPr>
          <a:lstStyle/>
          <a:p>
            <a:pPr algn="ctr"/>
            <a:r>
              <a:rPr lang="en-GB" dirty="0"/>
              <a:t>About right</a:t>
            </a:r>
          </a:p>
        </p:txBody>
      </p:sp>
      <p:sp>
        <p:nvSpPr>
          <p:cNvPr id="55" name="TextBox 54">
            <a:extLst>
              <a:ext uri="{FF2B5EF4-FFF2-40B4-BE49-F238E27FC236}">
                <a16:creationId xmlns:a16="http://schemas.microsoft.com/office/drawing/2014/main" xmlns="" id="{1D86C9CA-18A6-4B69-A213-55BFA990946B}"/>
              </a:ext>
            </a:extLst>
          </p:cNvPr>
          <p:cNvSpPr txBox="1"/>
          <p:nvPr/>
        </p:nvSpPr>
        <p:spPr>
          <a:xfrm>
            <a:off x="6897216" y="4149080"/>
            <a:ext cx="1368152" cy="184666"/>
          </a:xfrm>
          <a:prstGeom prst="rect">
            <a:avLst/>
          </a:prstGeom>
          <a:noFill/>
          <a:effectLst/>
        </p:spPr>
        <p:txBody>
          <a:bodyPr wrap="square" lIns="0" tIns="0" rIns="0" bIns="0" rtlCol="0">
            <a:spAutoFit/>
          </a:bodyPr>
          <a:lstStyle/>
          <a:p>
            <a:pPr algn="ctr"/>
            <a:r>
              <a:rPr lang="en-GB" dirty="0"/>
              <a:t>Took too long </a:t>
            </a:r>
          </a:p>
        </p:txBody>
      </p:sp>
      <p:cxnSp>
        <p:nvCxnSpPr>
          <p:cNvPr id="56" name="Straight Connector 55">
            <a:extLst>
              <a:ext uri="{FF2B5EF4-FFF2-40B4-BE49-F238E27FC236}">
                <a16:creationId xmlns:a16="http://schemas.microsoft.com/office/drawing/2014/main" xmlns="" id="{6E8D0636-7CAE-419E-ACBF-12D6542396D5}"/>
              </a:ext>
            </a:extLst>
          </p:cNvPr>
          <p:cNvCxnSpPr/>
          <p:nvPr/>
        </p:nvCxnSpPr>
        <p:spPr bwMode="auto">
          <a:xfrm>
            <a:off x="6753200" y="25054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7" name="Straight Connector 56">
            <a:extLst>
              <a:ext uri="{FF2B5EF4-FFF2-40B4-BE49-F238E27FC236}">
                <a16:creationId xmlns:a16="http://schemas.microsoft.com/office/drawing/2014/main" xmlns="" id="{11966117-0A8E-45A6-9109-6326431BD9B7}"/>
              </a:ext>
            </a:extLst>
          </p:cNvPr>
          <p:cNvCxnSpPr/>
          <p:nvPr/>
        </p:nvCxnSpPr>
        <p:spPr bwMode="auto">
          <a:xfrm>
            <a:off x="3251575" y="251885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sp>
        <p:nvSpPr>
          <p:cNvPr id="58" name="TextBox 57">
            <a:extLst>
              <a:ext uri="{FF2B5EF4-FFF2-40B4-BE49-F238E27FC236}">
                <a16:creationId xmlns:a16="http://schemas.microsoft.com/office/drawing/2014/main" xmlns="" id="{AA4AE64C-445D-4879-8D41-AAD10600A7A0}"/>
              </a:ext>
            </a:extLst>
          </p:cNvPr>
          <p:cNvSpPr txBox="1"/>
          <p:nvPr/>
        </p:nvSpPr>
        <p:spPr>
          <a:xfrm>
            <a:off x="8049344" y="2399459"/>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graphicFrame>
        <p:nvGraphicFramePr>
          <p:cNvPr id="59" name="D_3b251f3c426c31a3_CalcTable">
            <a:extLst>
              <a:ext uri="{FF2B5EF4-FFF2-40B4-BE49-F238E27FC236}">
                <a16:creationId xmlns:a16="http://schemas.microsoft.com/office/drawing/2014/main" xmlns="" id="{4C03FE96-2CBF-4C82-B26C-118C0E994193}"/>
              </a:ext>
            </a:extLst>
          </p:cNvPr>
          <p:cNvGraphicFramePr>
            <a:graphicFrameLocks noGrp="1"/>
          </p:cNvGraphicFramePr>
          <p:nvPr>
            <p:extLst>
              <p:ext uri="{D42A27DB-BD31-4B8C-83A1-F6EECF244321}">
                <p14:modId xmlns:p14="http://schemas.microsoft.com/office/powerpoint/2010/main" val="3720056159"/>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60" name="D_3b251f3c426c31a3" hidden="1">
            <a:extLst>
              <a:ext uri="{FF2B5EF4-FFF2-40B4-BE49-F238E27FC236}">
                <a16:creationId xmlns:a16="http://schemas.microsoft.com/office/drawing/2014/main" xmlns="" id="{8CEF85AA-A808-45D0-BF54-6DAEA5480160}"/>
              </a:ext>
            </a:extLst>
          </p:cNvPr>
          <p:cNvGraphicFramePr/>
          <p:nvPr>
            <p:extLst>
              <p:ext uri="{D42A27DB-BD31-4B8C-83A1-F6EECF244321}">
                <p14:modId xmlns:p14="http://schemas.microsoft.com/office/powerpoint/2010/main" val="445821471"/>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61" name="D_044493219fcc2bdc">
            <a:extLst>
              <a:ext uri="{FF2B5EF4-FFF2-40B4-BE49-F238E27FC236}">
                <a16:creationId xmlns:a16="http://schemas.microsoft.com/office/drawing/2014/main" xmlns="" id="{14E440A5-F3BE-4475-A2E3-F69D1AA6E71F}"/>
              </a:ext>
            </a:extLst>
          </p:cNvPr>
          <p:cNvGraphicFramePr/>
          <p:nvPr>
            <p:extLst>
              <p:ext uri="{D42A27DB-BD31-4B8C-83A1-F6EECF244321}">
                <p14:modId xmlns:p14="http://schemas.microsoft.com/office/powerpoint/2010/main" val="2271362199"/>
              </p:ext>
            </p:extLst>
          </p:nvPr>
        </p:nvGraphicFramePr>
        <p:xfrm>
          <a:off x="3439064" y="2437039"/>
          <a:ext cx="2965008" cy="1861441"/>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1828060946"/>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7801" y="0"/>
            <a:ext cx="9313711" cy="764704"/>
          </a:xfrm>
        </p:spPr>
        <p:txBody>
          <a:bodyPr/>
          <a:lstStyle/>
          <a:p>
            <a:r>
              <a:rPr lang="en-GB" dirty="0"/>
              <a:t>Overall experience of services when GP practice is closed </a:t>
            </a:r>
          </a:p>
        </p:txBody>
      </p:sp>
      <p:sp>
        <p:nvSpPr>
          <p:cNvPr id="17" name="TextBox 16"/>
          <p:cNvSpPr txBox="1"/>
          <p:nvPr/>
        </p:nvSpPr>
        <p:spPr>
          <a:xfrm>
            <a:off x="8265368" y="3284984"/>
            <a:ext cx="1368152" cy="184666"/>
          </a:xfrm>
          <a:prstGeom prst="rect">
            <a:avLst/>
          </a:prstGeom>
          <a:noFill/>
          <a:effectLst/>
        </p:spPr>
        <p:txBody>
          <a:bodyPr wrap="square" lIns="0" tIns="0" rIns="0" bIns="0" rtlCol="0">
            <a:spAutoFit/>
          </a:bodyPr>
          <a:lstStyle/>
          <a:p>
            <a:pPr algn="ctr"/>
            <a:r>
              <a:rPr lang="en-GB" dirty="0"/>
              <a:t>Good</a:t>
            </a:r>
          </a:p>
        </p:txBody>
      </p:sp>
      <p:sp>
        <p:nvSpPr>
          <p:cNvPr id="18" name="TextBox 17"/>
          <p:cNvSpPr txBox="1"/>
          <p:nvPr/>
        </p:nvSpPr>
        <p:spPr>
          <a:xfrm>
            <a:off x="8265368" y="4221088"/>
            <a:ext cx="1368152" cy="184666"/>
          </a:xfrm>
          <a:prstGeom prst="rect">
            <a:avLst/>
          </a:prstGeom>
          <a:noFill/>
          <a:effectLst/>
        </p:spPr>
        <p:txBody>
          <a:bodyPr wrap="square" lIns="0" tIns="0" rIns="0" bIns="0" rtlCol="0">
            <a:spAutoFit/>
          </a:bodyPr>
          <a:lstStyle/>
          <a:p>
            <a:pPr algn="ctr"/>
            <a:r>
              <a:rPr lang="en-GB" dirty="0"/>
              <a:t>Poor</a:t>
            </a:r>
          </a:p>
        </p:txBody>
      </p:sp>
      <p:graphicFrame>
        <p:nvGraphicFramePr>
          <p:cNvPr id="4" name="Ipsos Ribbon Rules" hidden="1"/>
          <p:cNvGraphicFramePr/>
          <p:nvPr>
            <p:extLst>
              <p:ext uri="{D42A27DB-BD31-4B8C-83A1-F6EECF244321}">
                <p14:modId xmlns:p14="http://schemas.microsoft.com/office/powerpoint/2010/main" val="910470153"/>
              </p:ext>
            </p:extLst>
          </p:nvPr>
        </p:nvGraphicFramePr>
        <p:xfrm>
          <a:off x="7874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47" name="TextBox 46"/>
          <p:cNvSpPr txBox="1"/>
          <p:nvPr/>
        </p:nvSpPr>
        <p:spPr>
          <a:xfrm>
            <a:off x="6825208" y="3284984"/>
            <a:ext cx="1368152" cy="184666"/>
          </a:xfrm>
          <a:prstGeom prst="rect">
            <a:avLst/>
          </a:prstGeom>
          <a:noFill/>
          <a:effectLst/>
        </p:spPr>
        <p:txBody>
          <a:bodyPr wrap="square" lIns="0" tIns="0" rIns="0" bIns="0" rtlCol="0">
            <a:spAutoFit/>
          </a:bodyPr>
          <a:lstStyle/>
          <a:p>
            <a:pPr algn="ctr"/>
            <a:r>
              <a:rPr lang="en-GB" dirty="0"/>
              <a:t>Good</a:t>
            </a:r>
          </a:p>
        </p:txBody>
      </p:sp>
      <p:sp>
        <p:nvSpPr>
          <p:cNvPr id="48" name="TextBox 47"/>
          <p:cNvSpPr txBox="1"/>
          <p:nvPr/>
        </p:nvSpPr>
        <p:spPr>
          <a:xfrm>
            <a:off x="6825208" y="4221088"/>
            <a:ext cx="1368152" cy="184666"/>
          </a:xfrm>
          <a:prstGeom prst="rect">
            <a:avLst/>
          </a:prstGeom>
          <a:noFill/>
          <a:effectLst/>
        </p:spPr>
        <p:txBody>
          <a:bodyPr wrap="square" lIns="0" tIns="0" rIns="0" bIns="0" rtlCol="0">
            <a:spAutoFit/>
          </a:bodyPr>
          <a:lstStyle/>
          <a:p>
            <a:pPr algn="ctr"/>
            <a:r>
              <a:rPr lang="en-GB" dirty="0"/>
              <a:t>Poor</a:t>
            </a:r>
          </a:p>
        </p:txBody>
      </p:sp>
      <p:sp>
        <p:nvSpPr>
          <p:cNvPr id="52" name="TextBox 51">
            <a:extLst>
              <a:ext uri="{FF2B5EF4-FFF2-40B4-BE49-F238E27FC236}">
                <a16:creationId xmlns:a16="http://schemas.microsoft.com/office/drawing/2014/main" xmlns="" id="{5F7442E1-558F-4869-8AA0-7063AF9CFF2C}"/>
              </a:ext>
            </a:extLst>
          </p:cNvPr>
          <p:cNvSpPr txBox="1"/>
          <p:nvPr/>
        </p:nvSpPr>
        <p:spPr>
          <a:xfrm>
            <a:off x="7857017" y="6093296"/>
            <a:ext cx="1890341" cy="578620"/>
          </a:xfrm>
          <a:prstGeom prst="rect">
            <a:avLst/>
          </a:prstGeom>
          <a:noFill/>
        </p:spPr>
        <p:txBody>
          <a:bodyPr wrap="square" lIns="0" tIns="0" rIns="0" bIns="0" rtlCol="0">
            <a:spAutoFit/>
          </a:bodyPr>
          <a:lstStyle/>
          <a:p>
            <a:pPr algn="l"/>
            <a:r>
              <a:rPr lang="en-GB" sz="800" dirty="0">
                <a:solidFill>
                  <a:schemeClr val="bg1"/>
                </a:solidFill>
              </a:rPr>
              <a:t>%Good = %Very good + %Fairly good                %Poor = %Fairly poor + %Very poor </a:t>
            </a:r>
            <a:endParaRPr lang="en-GB" sz="800" kern="0" dirty="0">
              <a:solidFill>
                <a:schemeClr val="bg1"/>
              </a:solidFill>
            </a:endParaRPr>
          </a:p>
          <a:p>
            <a:pPr algn="l"/>
            <a:endParaRPr lang="en-GB" sz="1800" dirty="0"/>
          </a:p>
        </p:txBody>
      </p:sp>
      <p:sp>
        <p:nvSpPr>
          <p:cNvPr id="53" name="Rectangle 52">
            <a:extLst>
              <a:ext uri="{FF2B5EF4-FFF2-40B4-BE49-F238E27FC236}">
                <a16:creationId xmlns:a16="http://schemas.microsoft.com/office/drawing/2014/main" xmlns="" id="{35106698-28C8-479D-B883-B2CE493DBAF1}"/>
              </a:ext>
            </a:extLst>
          </p:cNvPr>
          <p:cNvSpPr/>
          <p:nvPr/>
        </p:nvSpPr>
        <p:spPr bwMode="auto">
          <a:xfrm>
            <a:off x="0" y="940394"/>
            <a:ext cx="9906000" cy="544390"/>
          </a:xfrm>
          <a:prstGeom prst="rect">
            <a:avLst/>
          </a:prstGeom>
          <a:solidFill>
            <a:schemeClr val="accent2"/>
          </a:solidFill>
          <a:ln w="9525" cap="flat" cmpd="sng" algn="ctr">
            <a:noFill/>
            <a:prstDash val="solid"/>
            <a:round/>
            <a:headEnd type="none" w="med" len="med"/>
            <a:tailEnd type="none" w="med" len="med"/>
          </a:ln>
          <a:effectLst/>
        </p:spPr>
        <p:txBody>
          <a:bodyPr vert="horz" wrap="square" lIns="90000" tIns="72000" rIns="90000" bIns="72000" numCol="1" rtlCol="0" anchor="ctr" anchorCtr="0" compatLnSpc="1">
            <a:prstTxWarp prst="textNoShape">
              <a:avLst/>
            </a:prstTxWarp>
            <a:noAutofit/>
          </a:bodyPr>
          <a:lstStyle/>
          <a:p>
            <a:pPr marL="180975" algn="l"/>
            <a:r>
              <a:rPr lang="en-GB" sz="1600" b="1" dirty="0">
                <a:solidFill>
                  <a:schemeClr val="bg1"/>
                </a:solidFill>
              </a:rPr>
              <a:t>Q43. Overall, how would you describe your last experience of NHS services when you wanted to see a GP but your GP practice was closed?</a:t>
            </a:r>
          </a:p>
        </p:txBody>
      </p:sp>
      <p:sp>
        <p:nvSpPr>
          <p:cNvPr id="31" name="TextBox 30">
            <a:extLst>
              <a:ext uri="{FF2B5EF4-FFF2-40B4-BE49-F238E27FC236}">
                <a16:creationId xmlns:a16="http://schemas.microsoft.com/office/drawing/2014/main" xmlns="" id="{AE782A45-0FB1-4E23-AD27-1041BEECFA71}"/>
              </a:ext>
            </a:extLst>
          </p:cNvPr>
          <p:cNvSpPr txBox="1"/>
          <p:nvPr/>
        </p:nvSpPr>
        <p:spPr>
          <a:xfrm>
            <a:off x="920552" y="1988840"/>
            <a:ext cx="1368152" cy="246221"/>
          </a:xfrm>
          <a:prstGeom prst="rect">
            <a:avLst/>
          </a:prstGeom>
          <a:noFill/>
        </p:spPr>
        <p:txBody>
          <a:bodyPr wrap="square" lIns="0" tIns="0" rIns="0" bIns="0" rtlCol="0">
            <a:spAutoFit/>
          </a:bodyPr>
          <a:lstStyle/>
          <a:p>
            <a:pPr algn="l"/>
            <a:r>
              <a:rPr lang="en-GB" sz="1600" b="1" dirty="0">
                <a:solidFill>
                  <a:schemeClr val="bg1">
                    <a:lumMod val="65000"/>
                  </a:schemeClr>
                </a:solidFill>
              </a:rPr>
              <a:t>ICS’s results</a:t>
            </a:r>
          </a:p>
        </p:txBody>
      </p:sp>
      <p:sp>
        <p:nvSpPr>
          <p:cNvPr id="32" name="TextBox 31">
            <a:extLst>
              <a:ext uri="{FF2B5EF4-FFF2-40B4-BE49-F238E27FC236}">
                <a16:creationId xmlns:a16="http://schemas.microsoft.com/office/drawing/2014/main" xmlns="" id="{8D06B147-68DC-40AB-824A-AAF9411ADE28}"/>
              </a:ext>
            </a:extLst>
          </p:cNvPr>
          <p:cNvSpPr txBox="1"/>
          <p:nvPr/>
        </p:nvSpPr>
        <p:spPr>
          <a:xfrm>
            <a:off x="7113240" y="1988840"/>
            <a:ext cx="2381448" cy="246221"/>
          </a:xfrm>
          <a:prstGeom prst="rect">
            <a:avLst/>
          </a:prstGeom>
          <a:noFill/>
        </p:spPr>
        <p:txBody>
          <a:bodyPr wrap="square" lIns="0" tIns="0" rIns="0" bIns="0" rtlCol="0">
            <a:spAutoFit/>
          </a:bodyPr>
          <a:lstStyle/>
          <a:p>
            <a:pPr algn="ctr"/>
            <a:r>
              <a:rPr lang="en-GB" sz="1600" b="1" dirty="0">
                <a:solidFill>
                  <a:schemeClr val="bg1">
                    <a:lumMod val="65000"/>
                  </a:schemeClr>
                </a:solidFill>
              </a:rPr>
              <a:t>Comparison of results</a:t>
            </a:r>
          </a:p>
        </p:txBody>
      </p:sp>
      <p:sp>
        <p:nvSpPr>
          <p:cNvPr id="37" name="TextBox 36">
            <a:extLst>
              <a:ext uri="{FF2B5EF4-FFF2-40B4-BE49-F238E27FC236}">
                <a16:creationId xmlns:a16="http://schemas.microsoft.com/office/drawing/2014/main" xmlns="" id="{D2E4F53A-ACA5-4757-80DE-910D645A00F0}"/>
              </a:ext>
            </a:extLst>
          </p:cNvPr>
          <p:cNvSpPr txBox="1"/>
          <p:nvPr/>
        </p:nvSpPr>
        <p:spPr>
          <a:xfrm>
            <a:off x="3734709" y="1988840"/>
            <a:ext cx="2373718" cy="246221"/>
          </a:xfrm>
          <a:prstGeom prst="rect">
            <a:avLst/>
          </a:prstGeom>
          <a:noFill/>
        </p:spPr>
        <p:txBody>
          <a:bodyPr wrap="square" lIns="0" tIns="0" rIns="0" bIns="0" rtlCol="0">
            <a:spAutoFit/>
          </a:bodyPr>
          <a:lstStyle/>
          <a:p>
            <a:pPr defTabSz="844083">
              <a:tabLst>
                <a:tab pos="812800" algn="l"/>
              </a:tabLst>
            </a:pPr>
            <a:r>
              <a:rPr lang="en-GB" sz="1600" b="1" dirty="0">
                <a:solidFill>
                  <a:srgbClr val="FFFFFF">
                    <a:lumMod val="65000"/>
                  </a:srgbClr>
                </a:solidFill>
              </a:rPr>
              <a:t>ICS’s results over time</a:t>
            </a:r>
          </a:p>
        </p:txBody>
      </p:sp>
      <p:sp>
        <p:nvSpPr>
          <p:cNvPr id="49" name="TextBox 48">
            <a:extLst>
              <a:ext uri="{FF2B5EF4-FFF2-40B4-BE49-F238E27FC236}">
                <a16:creationId xmlns:a16="http://schemas.microsoft.com/office/drawing/2014/main" xmlns="" id="{F89581AA-ED8E-4F38-B289-2873715EC193}"/>
              </a:ext>
            </a:extLst>
          </p:cNvPr>
          <p:cNvSpPr txBox="1"/>
          <p:nvPr/>
        </p:nvSpPr>
        <p:spPr>
          <a:xfrm>
            <a:off x="8049344" y="2420888"/>
            <a:ext cx="1872208"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National</a:t>
            </a:r>
          </a:p>
        </p:txBody>
      </p:sp>
      <p:sp>
        <p:nvSpPr>
          <p:cNvPr id="54" name="TextBox 53">
            <a:extLst>
              <a:ext uri="{FF2B5EF4-FFF2-40B4-BE49-F238E27FC236}">
                <a16:creationId xmlns:a16="http://schemas.microsoft.com/office/drawing/2014/main" xmlns="" id="{FDA85F06-F8C5-4209-84DE-E445B656904E}"/>
              </a:ext>
            </a:extLst>
          </p:cNvPr>
          <p:cNvSpPr txBox="1"/>
          <p:nvPr/>
        </p:nvSpPr>
        <p:spPr>
          <a:xfrm>
            <a:off x="7041232" y="2427109"/>
            <a:ext cx="936104" cy="215444"/>
          </a:xfrm>
          <a:prstGeom prst="rect">
            <a:avLst/>
          </a:prstGeom>
          <a:noFill/>
        </p:spPr>
        <p:txBody>
          <a:bodyPr wrap="square" lIns="0" tIns="0" rIns="0" bIns="0" rtlCol="0" anchor="ctr">
            <a:spAutoFit/>
          </a:bodyPr>
          <a:lstStyle/>
          <a:p>
            <a:pPr algn="ctr"/>
            <a:r>
              <a:rPr lang="en-GB" sz="1400" b="1" dirty="0">
                <a:solidFill>
                  <a:schemeClr val="bg1">
                    <a:lumMod val="65000"/>
                  </a:schemeClr>
                </a:solidFill>
              </a:rPr>
              <a:t>ICS</a:t>
            </a:r>
          </a:p>
        </p:txBody>
      </p:sp>
      <p:graphicFrame>
        <p:nvGraphicFramePr>
          <p:cNvPr id="30" name="D_5cb58a68bc983eca">
            <a:extLst>
              <a:ext uri="{FF2B5EF4-FFF2-40B4-BE49-F238E27FC236}">
                <a16:creationId xmlns:a16="http://schemas.microsoft.com/office/drawing/2014/main" xmlns="" id="{C5E6E9E5-A757-400E-9915-6D7418B3064D}"/>
              </a:ext>
            </a:extLst>
          </p:cNvPr>
          <p:cNvGraphicFramePr>
            <a:graphicFrameLocks/>
          </p:cNvGraphicFramePr>
          <p:nvPr>
            <p:extLst>
              <p:ext uri="{D42A27DB-BD31-4B8C-83A1-F6EECF244321}">
                <p14:modId xmlns:p14="http://schemas.microsoft.com/office/powerpoint/2010/main" val="58879046"/>
              </p:ext>
            </p:extLst>
          </p:nvPr>
        </p:nvGraphicFramePr>
        <p:xfrm>
          <a:off x="0" y="2018908"/>
          <a:ext cx="4088902" cy="3138284"/>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4" name="D_1c0e66b25ca8c1aa">
            <a:extLst>
              <a:ext uri="{FF2B5EF4-FFF2-40B4-BE49-F238E27FC236}">
                <a16:creationId xmlns:a16="http://schemas.microsoft.com/office/drawing/2014/main" xmlns="" id="{625AA9E0-9EEF-4408-9CA0-B6A2DAF372AF}"/>
              </a:ext>
            </a:extLst>
          </p:cNvPr>
          <p:cNvGraphicFramePr>
            <a:graphicFrameLocks noGrp="1"/>
          </p:cNvGraphicFramePr>
          <p:nvPr>
            <p:extLst>
              <p:ext uri="{D42A27DB-BD31-4B8C-83A1-F6EECF244321}">
                <p14:modId xmlns:p14="http://schemas.microsoft.com/office/powerpoint/2010/main" val="3676719901"/>
              </p:ext>
            </p:extLst>
          </p:nvPr>
        </p:nvGraphicFramePr>
        <p:xfrm>
          <a:off x="658241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15%</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6" name="D_fb208f27f055a6ca">
            <a:extLst>
              <a:ext uri="{FF2B5EF4-FFF2-40B4-BE49-F238E27FC236}">
                <a16:creationId xmlns:a16="http://schemas.microsoft.com/office/drawing/2014/main" xmlns="" id="{C27CF594-08DA-489A-AAF0-6CCD12A9DDA5}"/>
              </a:ext>
            </a:extLst>
          </p:cNvPr>
          <p:cNvGraphicFramePr>
            <a:graphicFrameLocks noGrp="1"/>
          </p:cNvGraphicFramePr>
          <p:nvPr>
            <p:extLst>
              <p:ext uri="{D42A27DB-BD31-4B8C-83A1-F6EECF244321}">
                <p14:modId xmlns:p14="http://schemas.microsoft.com/office/powerpoint/2010/main" val="1237110775"/>
              </p:ext>
            </p:extLst>
          </p:nvPr>
        </p:nvGraphicFramePr>
        <p:xfrm>
          <a:off x="802320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66%</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8" name="D_74dc103df97836ca">
            <a:extLst>
              <a:ext uri="{FF2B5EF4-FFF2-40B4-BE49-F238E27FC236}">
                <a16:creationId xmlns:a16="http://schemas.microsoft.com/office/drawing/2014/main" xmlns="" id="{2FD53B22-1079-435C-9216-086B15163501}"/>
              </a:ext>
            </a:extLst>
          </p:cNvPr>
          <p:cNvGraphicFramePr>
            <a:graphicFrameLocks noGrp="1"/>
          </p:cNvGraphicFramePr>
          <p:nvPr>
            <p:extLst>
              <p:ext uri="{D42A27DB-BD31-4B8C-83A1-F6EECF244321}">
                <p14:modId xmlns:p14="http://schemas.microsoft.com/office/powerpoint/2010/main" val="907816399"/>
              </p:ext>
            </p:extLst>
          </p:nvPr>
        </p:nvGraphicFramePr>
        <p:xfrm>
          <a:off x="8022576" y="3494972"/>
          <a:ext cx="1883424" cy="579120"/>
        </p:xfrm>
        <a:graphic>
          <a:graphicData uri="http://schemas.openxmlformats.org/drawingml/2006/table">
            <a:tbl>
              <a:tblPr firstRow="1" bandRow="1">
                <a:tableStyleId>{5C22544A-7EE6-4342-B048-85BDC9FD1C3A}</a:tableStyleId>
              </a:tblPr>
              <a:tblGrid>
                <a:gridCol w="1883424">
                  <a:extLst>
                    <a:ext uri="{9D8B030D-6E8A-4147-A177-3AD203B41FA5}">
                      <a16:colId xmlns:a16="http://schemas.microsoft.com/office/drawing/2014/main" xmlns="" val="20000"/>
                    </a:ext>
                  </a:extLst>
                </a:gridCol>
              </a:tblGrid>
              <a:tr h="468248">
                <a:tc>
                  <a:txBody>
                    <a:bodyPr/>
                    <a:lstStyle/>
                    <a:p>
                      <a:pPr algn="ctr"/>
                      <a:r>
                        <a:rPr lang="en-GB" sz="3200" b="1">
                          <a:solidFill>
                            <a:schemeClr val="accent5">
                              <a:lumMod val="60000"/>
                              <a:lumOff val="40000"/>
                            </a:schemeClr>
                          </a:solidFill>
                          <a:latin typeface="Arial" panose="020B0604020202020204" pitchFamily="34" charset="0"/>
                        </a:rPr>
                        <a:t>17%</a:t>
                      </a:r>
                      <a:endParaRPr lang="en-GB" sz="3200" b="1" dirty="0">
                        <a:solidFill>
                          <a:schemeClr val="accent5">
                            <a:lumMod val="60000"/>
                            <a:lumOff val="40000"/>
                          </a:schemeClr>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39" name="D_9772ce49898aa419_CalcTable">
            <a:extLst>
              <a:ext uri="{FF2B5EF4-FFF2-40B4-BE49-F238E27FC236}">
                <a16:creationId xmlns:a16="http://schemas.microsoft.com/office/drawing/2014/main" xmlns="" id="{212E2DCE-CCE3-4C8B-BB8F-94DA8BE1866D}"/>
              </a:ext>
            </a:extLst>
          </p:cNvPr>
          <p:cNvGraphicFramePr>
            <a:graphicFrameLocks noGrp="1"/>
          </p:cNvGraphicFramePr>
          <p:nvPr>
            <p:extLst>
              <p:ext uri="{D42A27DB-BD31-4B8C-83A1-F6EECF244321}">
                <p14:modId xmlns:p14="http://schemas.microsoft.com/office/powerpoint/2010/main" val="3368502059"/>
              </p:ext>
            </p:extLst>
          </p:nvPr>
        </p:nvGraphicFramePr>
        <p:xfrm>
          <a:off x="45996" y="6046048"/>
          <a:ext cx="7067244" cy="213360"/>
        </p:xfrm>
        <a:graphic>
          <a:graphicData uri="http://schemas.openxmlformats.org/drawingml/2006/table">
            <a:tbl>
              <a:tblPr firstRow="1" bandRow="1">
                <a:tableStyleId>{5C22544A-7EE6-4342-B048-85BDC9FD1C3A}</a:tableStyleId>
              </a:tblPr>
              <a:tblGrid>
                <a:gridCol w="7067244">
                  <a:extLst>
                    <a:ext uri="{9D8B030D-6E8A-4147-A177-3AD203B41FA5}">
                      <a16:colId xmlns:a16="http://schemas.microsoft.com/office/drawing/2014/main" xmlns="" val="20000"/>
                    </a:ext>
                  </a:extLst>
                </a:gridCol>
              </a:tblGrid>
              <a:tr h="175721">
                <a:tc>
                  <a:txBody>
                    <a:bodyPr/>
                    <a:lstStyle/>
                    <a:p>
                      <a:pPr marL="0" indent="0">
                        <a:buNone/>
                      </a:pPr>
                      <a:r>
                        <a:rPr lang="en-GB" sz="800" b="0">
                          <a:solidFill>
                            <a:schemeClr val="bg1"/>
                          </a:solidFill>
                        </a:rPr>
                        <a:t>Base: All those who tried to contact an NHS service when GP practice closed in past 6 months excluding ‘Don’t know / can't say’: National (138,020); ICS 2021 (2,229); ICS 2020 (2,323) </a:t>
                      </a:r>
                      <a:endParaRPr lang="en-GB" sz="800" b="0" dirty="0">
                        <a:solidFill>
                          <a:schemeClr val="bg1"/>
                        </a:solidFill>
                      </a:endParaRPr>
                    </a:p>
                  </a:txBody>
                  <a:tcP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graphicFrame>
        <p:nvGraphicFramePr>
          <p:cNvPr id="40" name="D_9772ce49898aa419" hidden="1">
            <a:extLst>
              <a:ext uri="{FF2B5EF4-FFF2-40B4-BE49-F238E27FC236}">
                <a16:creationId xmlns:a16="http://schemas.microsoft.com/office/drawing/2014/main" xmlns="" id="{C9BC23B6-1CEB-4278-9550-7F62CDC37E2E}"/>
              </a:ext>
            </a:extLst>
          </p:cNvPr>
          <p:cNvGraphicFramePr/>
          <p:nvPr>
            <p:extLst>
              <p:ext uri="{D42A27DB-BD31-4B8C-83A1-F6EECF244321}">
                <p14:modId xmlns:p14="http://schemas.microsoft.com/office/powerpoint/2010/main" val="3157129096"/>
              </p:ext>
            </p:extLst>
          </p:nvPr>
        </p:nvGraphicFramePr>
        <p:xfrm>
          <a:off x="-2103784" y="5921756"/>
          <a:ext cx="2032000" cy="508000"/>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43" name="D_0adfaa91d47c28aa">
            <a:extLst>
              <a:ext uri="{FF2B5EF4-FFF2-40B4-BE49-F238E27FC236}">
                <a16:creationId xmlns:a16="http://schemas.microsoft.com/office/drawing/2014/main" xmlns="" id="{093B06E9-2668-4032-B851-EF201C53ADBD}"/>
              </a:ext>
            </a:extLst>
          </p:cNvPr>
          <p:cNvGraphicFramePr>
            <a:graphicFrameLocks noGrp="1"/>
          </p:cNvGraphicFramePr>
          <p:nvPr>
            <p:extLst>
              <p:ext uri="{D42A27DB-BD31-4B8C-83A1-F6EECF244321}">
                <p14:modId xmlns:p14="http://schemas.microsoft.com/office/powerpoint/2010/main" val="566316198"/>
              </p:ext>
            </p:extLst>
          </p:nvPr>
        </p:nvGraphicFramePr>
        <p:xfrm>
          <a:off x="6583040" y="2577665"/>
          <a:ext cx="1882800" cy="579120"/>
        </p:xfrm>
        <a:graphic>
          <a:graphicData uri="http://schemas.openxmlformats.org/drawingml/2006/table">
            <a:tbl>
              <a:tblPr firstRow="1" bandRow="1">
                <a:tableStyleId>{5C22544A-7EE6-4342-B048-85BDC9FD1C3A}</a:tableStyleId>
              </a:tblPr>
              <a:tblGrid>
                <a:gridCol w="1882800">
                  <a:extLst>
                    <a:ext uri="{9D8B030D-6E8A-4147-A177-3AD203B41FA5}">
                      <a16:colId xmlns:a16="http://schemas.microsoft.com/office/drawing/2014/main" xmlns="" val="20000"/>
                    </a:ext>
                  </a:extLst>
                </a:gridCol>
              </a:tblGrid>
              <a:tr h="504056">
                <a:tc>
                  <a:txBody>
                    <a:bodyPr/>
                    <a:lstStyle/>
                    <a:p>
                      <a:pPr algn="ctr"/>
                      <a:r>
                        <a:rPr lang="en-GB" sz="3200">
                          <a:solidFill>
                            <a:schemeClr val="accent6"/>
                          </a:solidFill>
                          <a:latin typeface="Arial" panose="020B0604020202020204" pitchFamily="34" charset="0"/>
                        </a:rPr>
                        <a:t>69%</a:t>
                      </a:r>
                      <a:endParaRPr lang="en-GB" sz="3200" dirty="0">
                        <a:solidFill>
                          <a:schemeClr val="accent6"/>
                        </a:solidFill>
                        <a:latin typeface="Arial" panose="020B0604020202020204" pitchFamily="34" charset="0"/>
                      </a:endParaRPr>
                    </a:p>
                  </a:txBody>
                  <a:tcPr anchor="ctr">
                    <a:lnL w="12700" cmpd="sng">
                      <a:noFill/>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xmlns="" val="10000"/>
                  </a:ext>
                </a:extLst>
              </a:tr>
            </a:tbl>
          </a:graphicData>
        </a:graphic>
      </p:graphicFrame>
      <p:cxnSp>
        <p:nvCxnSpPr>
          <p:cNvPr id="44" name="Straight Connector 43">
            <a:extLst>
              <a:ext uri="{FF2B5EF4-FFF2-40B4-BE49-F238E27FC236}">
                <a16:creationId xmlns:a16="http://schemas.microsoft.com/office/drawing/2014/main" xmlns="" id="{C0A120A5-C477-47E3-B140-962B9F2A3361}"/>
              </a:ext>
            </a:extLst>
          </p:cNvPr>
          <p:cNvCxnSpPr/>
          <p:nvPr/>
        </p:nvCxnSpPr>
        <p:spPr bwMode="auto">
          <a:xfrm>
            <a:off x="6820557" y="2485562"/>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cxnSp>
        <p:nvCxnSpPr>
          <p:cNvPr id="55" name="Straight Connector 54">
            <a:extLst>
              <a:ext uri="{FF2B5EF4-FFF2-40B4-BE49-F238E27FC236}">
                <a16:creationId xmlns:a16="http://schemas.microsoft.com/office/drawing/2014/main" xmlns="" id="{50971E4C-79F6-410A-AB55-BE931B61BC32}"/>
              </a:ext>
            </a:extLst>
          </p:cNvPr>
          <p:cNvCxnSpPr/>
          <p:nvPr/>
        </p:nvCxnSpPr>
        <p:spPr bwMode="auto">
          <a:xfrm>
            <a:off x="3368824" y="2566889"/>
            <a:ext cx="0" cy="1757565"/>
          </a:xfrm>
          <a:prstGeom prst="line">
            <a:avLst/>
          </a:prstGeom>
          <a:solidFill>
            <a:schemeClr val="accent2"/>
          </a:solidFill>
          <a:ln w="9525" cap="flat" cmpd="sng" algn="ctr">
            <a:solidFill>
              <a:schemeClr val="bg1">
                <a:lumMod val="75000"/>
              </a:schemeClr>
            </a:solidFill>
            <a:prstDash val="sysDash"/>
            <a:round/>
            <a:headEnd type="none" w="med" len="med"/>
            <a:tailEnd type="none" w="med" len="med"/>
          </a:ln>
          <a:effectLst/>
        </p:spPr>
      </p:cxnSp>
      <p:graphicFrame>
        <p:nvGraphicFramePr>
          <p:cNvPr id="56" name="D_3b251f3c426c31a3_CalcTable">
            <a:extLst>
              <a:ext uri="{FF2B5EF4-FFF2-40B4-BE49-F238E27FC236}">
                <a16:creationId xmlns:a16="http://schemas.microsoft.com/office/drawing/2014/main" xmlns="" id="{4A9AB8FC-4B92-4E9B-AED8-67F01C7F6429}"/>
              </a:ext>
            </a:extLst>
          </p:cNvPr>
          <p:cNvGraphicFramePr>
            <a:graphicFrameLocks noGrp="1"/>
          </p:cNvGraphicFramePr>
          <p:nvPr>
            <p:extLst>
              <p:ext uri="{D42A27DB-BD31-4B8C-83A1-F6EECF244321}">
                <p14:modId xmlns:p14="http://schemas.microsoft.com/office/powerpoint/2010/main" val="2773103321"/>
              </p:ext>
            </p:extLst>
          </p:nvPr>
        </p:nvGraphicFramePr>
        <p:xfrm>
          <a:off x="4125292" y="2992344"/>
          <a:ext cx="1116000" cy="370840"/>
        </p:xfrm>
        <a:graphic>
          <a:graphicData uri="http://schemas.openxmlformats.org/drawingml/2006/table">
            <a:tbl>
              <a:tblPr firstRow="1" bandRow="1">
                <a:tableStyleId>{5C22544A-7EE6-4342-B048-85BDC9FD1C3A}</a:tableStyleId>
              </a:tblPr>
              <a:tblGrid>
                <a:gridCol w="1116000">
                  <a:extLst>
                    <a:ext uri="{9D8B030D-6E8A-4147-A177-3AD203B41FA5}">
                      <a16:colId xmlns:a16="http://schemas.microsoft.com/office/drawing/2014/main" xmlns="" val="286124226"/>
                    </a:ext>
                  </a:extLst>
                </a:gridCol>
              </a:tblGrid>
              <a:tr h="3708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100" b="0" dirty="0">
                        <a:solidFill>
                          <a:schemeClr val="tx1"/>
                        </a:solidFill>
                      </a:endParaRPr>
                    </a:p>
                  </a:txBody>
                  <a:tcPr>
                    <a:noFill/>
                  </a:tcPr>
                </a:tc>
                <a:extLst>
                  <a:ext uri="{0D108BD9-81ED-4DB2-BD59-A6C34878D82A}">
                    <a16:rowId xmlns:a16="http://schemas.microsoft.com/office/drawing/2014/main" xmlns="" val="2255263612"/>
                  </a:ext>
                </a:extLst>
              </a:tr>
            </a:tbl>
          </a:graphicData>
        </a:graphic>
      </p:graphicFrame>
      <p:graphicFrame>
        <p:nvGraphicFramePr>
          <p:cNvPr id="57" name="D_3b251f3c426c31a3" hidden="1">
            <a:extLst>
              <a:ext uri="{FF2B5EF4-FFF2-40B4-BE49-F238E27FC236}">
                <a16:creationId xmlns:a16="http://schemas.microsoft.com/office/drawing/2014/main" xmlns="" id="{2AE4DC77-0485-4FEE-ABED-3D9529817398}"/>
              </a:ext>
            </a:extLst>
          </p:cNvPr>
          <p:cNvGraphicFramePr/>
          <p:nvPr>
            <p:extLst>
              <p:ext uri="{D42A27DB-BD31-4B8C-83A1-F6EECF244321}">
                <p14:modId xmlns:p14="http://schemas.microsoft.com/office/powerpoint/2010/main" val="508974818"/>
              </p:ext>
            </p:extLst>
          </p:nvPr>
        </p:nvGraphicFramePr>
        <p:xfrm>
          <a:off x="-2086148" y="2643972"/>
          <a:ext cx="2032000" cy="508000"/>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58" name="D_59989e419a798de4">
            <a:extLst>
              <a:ext uri="{FF2B5EF4-FFF2-40B4-BE49-F238E27FC236}">
                <a16:creationId xmlns:a16="http://schemas.microsoft.com/office/drawing/2014/main" xmlns="" id="{E9430BE1-A205-4931-8383-D6C843B1DC6E}"/>
              </a:ext>
            </a:extLst>
          </p:cNvPr>
          <p:cNvGraphicFramePr/>
          <p:nvPr>
            <p:extLst>
              <p:ext uri="{D42A27DB-BD31-4B8C-83A1-F6EECF244321}">
                <p14:modId xmlns:p14="http://schemas.microsoft.com/office/powerpoint/2010/main" val="130592594"/>
              </p:ext>
            </p:extLst>
          </p:nvPr>
        </p:nvGraphicFramePr>
        <p:xfrm>
          <a:off x="3485110" y="2447408"/>
          <a:ext cx="3025298" cy="1892799"/>
        </p:xfrm>
        <a:graphic>
          <a:graphicData uri="http://schemas.openxmlformats.org/drawingml/2006/chart">
            <c:chart xmlns:c="http://schemas.openxmlformats.org/drawingml/2006/chart" xmlns:r="http://schemas.openxmlformats.org/officeDocument/2006/relationships" r:id="rId7"/>
          </a:graphicData>
        </a:graphic>
      </p:graphicFrame>
    </p:spTree>
    <p:extLst>
      <p:ext uri="{BB962C8B-B14F-4D97-AF65-F5344CB8AC3E}">
        <p14:creationId xmlns:p14="http://schemas.microsoft.com/office/powerpoint/2010/main" val="425296413"/>
      </p:ext>
    </p:extLst>
  </p:cSld>
  <p:clrMapOvr>
    <a:masterClrMapping/>
  </p:clrMapOvr>
  <mc:AlternateContent xmlns:mc="http://schemas.openxmlformats.org/markup-compatibility/2006" xmlns:p14="http://schemas.microsoft.com/office/powerpoint/2010/main">
    <mc:Choice Requires="p14">
      <p:transition p14:dur="0"/>
    </mc:Choice>
    <mc:Fallback xmlns="" xmlns:c="http://schemas.openxmlformats.org/drawingml/2006/chart" xmlns:a16="http://schemas.microsoft.com/office/drawing/2014/main">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Statistical reliability</a:t>
            </a:r>
          </a:p>
        </p:txBody>
      </p:sp>
    </p:spTree>
    <p:extLst>
      <p:ext uri="{BB962C8B-B14F-4D97-AF65-F5344CB8AC3E}">
        <p14:creationId xmlns:p14="http://schemas.microsoft.com/office/powerpoint/2010/main" val="1100067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Statistical reliability</a:t>
            </a:r>
          </a:p>
        </p:txBody>
      </p:sp>
      <p:sp>
        <p:nvSpPr>
          <p:cNvPr id="10" name="Rectangle 9">
            <a:extLst>
              <a:ext uri="{FF2B5EF4-FFF2-40B4-BE49-F238E27FC236}">
                <a16:creationId xmlns:a16="http://schemas.microsoft.com/office/drawing/2014/main" xmlns="" id="{3C51AD40-D9F4-4724-BBEB-78A94F28D6B2}"/>
              </a:ext>
            </a:extLst>
          </p:cNvPr>
          <p:cNvSpPr/>
          <p:nvPr/>
        </p:nvSpPr>
        <p:spPr>
          <a:xfrm>
            <a:off x="-15552" y="894442"/>
            <a:ext cx="9849544" cy="1382430"/>
          </a:xfrm>
          <a:prstGeom prst="rect">
            <a:avLst/>
          </a:prstGeom>
        </p:spPr>
        <p:txBody>
          <a:bodyPr wrap="square">
            <a:spAutoFit/>
          </a:bodyPr>
          <a:lstStyle/>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Participants in a survey such as GPPS represent only a sample of the total population of interest – this means we cannot be certain that the results of a question are exactly the same as if everybody within that population had taken part (“true values”). However, we can predict the variation between the results of a question and the true value by using the size of the sample on which results are based and the number of times a particular answer is given. The confidence with which we make this prediction is usually chosen to be 95% – that is, the chances are 95 in 100 that the true value will fall within a specified range (the “95% confidence interval”).</a:t>
            </a:r>
          </a:p>
          <a:p>
            <a:pPr algn="l" eaLnBrk="1" hangingPunct="1">
              <a:spcBef>
                <a:spcPts val="200"/>
              </a:spcBef>
              <a:spcAft>
                <a:spcPts val="200"/>
              </a:spcAft>
              <a:buClr>
                <a:srgbClr val="63B579"/>
              </a:buClr>
              <a:buSzPct val="130000"/>
            </a:pPr>
            <a:r>
              <a:rPr lang="en-GB" sz="1150" kern="0" dirty="0">
                <a:solidFill>
                  <a:srgbClr val="4D4D4D"/>
                </a:solidFill>
                <a:latin typeface="Arial MT Std Light" pitchFamily="34" charset="0"/>
                <a:ea typeface="Roboto" panose="02000000000000000000" pitchFamily="2" charset="0"/>
              </a:rPr>
              <a:t>The table below gives examples of what the confidence intervals look like for an ‘average’ ICS and PCN, as well as the confidence intervals at the national level. </a:t>
            </a:r>
          </a:p>
        </p:txBody>
      </p:sp>
      <p:graphicFrame>
        <p:nvGraphicFramePr>
          <p:cNvPr id="11" name="Table 10">
            <a:extLst>
              <a:ext uri="{FF2B5EF4-FFF2-40B4-BE49-F238E27FC236}">
                <a16:creationId xmlns:a16="http://schemas.microsoft.com/office/drawing/2014/main" xmlns="" id="{E99A9713-FDB7-4CEB-AA58-16307AEB740A}"/>
              </a:ext>
            </a:extLst>
          </p:cNvPr>
          <p:cNvGraphicFramePr>
            <a:graphicFrameLocks noGrp="1"/>
          </p:cNvGraphicFramePr>
          <p:nvPr>
            <p:extLst>
              <p:ext uri="{D42A27DB-BD31-4B8C-83A1-F6EECF244321}">
                <p14:modId xmlns:p14="http://schemas.microsoft.com/office/powerpoint/2010/main" val="2070733035"/>
              </p:ext>
            </p:extLst>
          </p:nvPr>
        </p:nvGraphicFramePr>
        <p:xfrm>
          <a:off x="90544" y="2817983"/>
          <a:ext cx="9622907" cy="1907161"/>
        </p:xfrm>
        <a:graphic>
          <a:graphicData uri="http://schemas.openxmlformats.org/drawingml/2006/table">
            <a:tbl>
              <a:tblPr firstRow="1" bandRow="1">
                <a:tableStyleId>{5940675A-B579-460E-94D1-54222C63F5DA}</a:tableStyleId>
              </a:tblPr>
              <a:tblGrid>
                <a:gridCol w="2588763">
                  <a:extLst>
                    <a:ext uri="{9D8B030D-6E8A-4147-A177-3AD203B41FA5}">
                      <a16:colId xmlns:a16="http://schemas.microsoft.com/office/drawing/2014/main" xmlns="" val="20000"/>
                    </a:ext>
                  </a:extLst>
                </a:gridCol>
                <a:gridCol w="2270190">
                  <a:extLst>
                    <a:ext uri="{9D8B030D-6E8A-4147-A177-3AD203B41FA5}">
                      <a16:colId xmlns:a16="http://schemas.microsoft.com/office/drawing/2014/main" xmlns="" val="20001"/>
                    </a:ext>
                  </a:extLst>
                </a:gridCol>
                <a:gridCol w="1537870">
                  <a:extLst>
                    <a:ext uri="{9D8B030D-6E8A-4147-A177-3AD203B41FA5}">
                      <a16:colId xmlns:a16="http://schemas.microsoft.com/office/drawing/2014/main" xmlns="" val="20002"/>
                    </a:ext>
                  </a:extLst>
                </a:gridCol>
                <a:gridCol w="1684335">
                  <a:extLst>
                    <a:ext uri="{9D8B030D-6E8A-4147-A177-3AD203B41FA5}">
                      <a16:colId xmlns:a16="http://schemas.microsoft.com/office/drawing/2014/main" xmlns="" val="20003"/>
                    </a:ext>
                  </a:extLst>
                </a:gridCol>
                <a:gridCol w="1541749">
                  <a:extLst>
                    <a:ext uri="{9D8B030D-6E8A-4147-A177-3AD203B41FA5}">
                      <a16:colId xmlns:a16="http://schemas.microsoft.com/office/drawing/2014/main" xmlns="" val="20004"/>
                    </a:ext>
                  </a:extLst>
                </a:gridCol>
              </a:tblGrid>
              <a:tr h="360458">
                <a:tc rowSpan="3">
                  <a:txBody>
                    <a:bodyPr/>
                    <a:lstStyle/>
                    <a:p>
                      <a:pPr algn="ctr"/>
                      <a:endParaRPr lang="en-GB" sz="1150" b="1" kern="0" dirty="0">
                        <a:solidFill>
                          <a:schemeClr val="bg1">
                            <a:lumMod val="50000"/>
                          </a:schemeClr>
                        </a:solidFill>
                        <a:latin typeface="Arial MT Std Light" pitchFamily="34" charset="0"/>
                        <a:ea typeface="Roboto" panose="02000000000000000000" pitchFamily="2" charset="0"/>
                        <a:cs typeface="+mn-cs"/>
                      </a:endParaRPr>
                    </a:p>
                  </a:txBody>
                  <a:tcPr>
                    <a:solidFill>
                      <a:schemeClr val="bg1">
                        <a:lumMod val="85000"/>
                      </a:schemeClr>
                    </a:solidFill>
                  </a:tcPr>
                </a:tc>
                <a:tc row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Average sample size on which results are based</a:t>
                      </a:r>
                    </a:p>
                  </a:txBody>
                  <a:tcPr anchor="ctr">
                    <a:solidFill>
                      <a:schemeClr val="bg1">
                        <a:lumMod val="85000"/>
                      </a:schemeClr>
                    </a:solidFill>
                  </a:tcPr>
                </a:tc>
                <a:tc gridSpan="3">
                  <a:txBody>
                    <a:bodyPr/>
                    <a:lstStyle/>
                    <a:p>
                      <a:pPr algn="ctr"/>
                      <a:r>
                        <a:rPr lang="en-GB" sz="1150" b="1" kern="0" dirty="0">
                          <a:solidFill>
                            <a:schemeClr val="bg1">
                              <a:lumMod val="50000"/>
                            </a:schemeClr>
                          </a:solidFill>
                          <a:latin typeface="Arial MT Std Light" pitchFamily="34" charset="0"/>
                          <a:ea typeface="Roboto" panose="02000000000000000000" pitchFamily="2" charset="0"/>
                          <a:cs typeface="+mn-cs"/>
                        </a:rPr>
                        <a:t>Approximate confidence intervals for percentages at or near these levels (expressed in percentage points)</a:t>
                      </a:r>
                    </a:p>
                  </a:txBody>
                  <a:tcPr>
                    <a:solidFill>
                      <a:schemeClr val="bg1">
                        <a:lumMod val="85000"/>
                      </a:schemeClr>
                    </a:solidFill>
                  </a:tcPr>
                </a:tc>
                <a:tc hMerge="1">
                  <a:txBody>
                    <a:bodyPr/>
                    <a:lstStyle/>
                    <a:p>
                      <a:endParaRPr lang="en-GB" dirty="0"/>
                    </a:p>
                  </a:txBody>
                  <a:tcPr/>
                </a:tc>
                <a:tc hMerge="1">
                  <a:txBody>
                    <a:bodyPr/>
                    <a:lstStyle/>
                    <a:p>
                      <a:endParaRPr lang="en-GB" dirty="0"/>
                    </a:p>
                  </a:txBody>
                  <a:tcPr/>
                </a:tc>
                <a:extLst>
                  <a:ext uri="{0D108BD9-81ED-4DB2-BD59-A6C34878D82A}">
                    <a16:rowId xmlns:a16="http://schemas.microsoft.com/office/drawing/2014/main" xmlns="" val="10000"/>
                  </a:ext>
                </a:extLst>
              </a:tr>
              <a:tr h="317272">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1: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10% or 90%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2:</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 30% or 70%</a:t>
                      </a:r>
                    </a:p>
                  </a:txBody>
                  <a:tcPr marL="68580" marR="68580" marT="0" marB="0">
                    <a:solidFill>
                      <a:schemeClr val="bg1">
                        <a:lumMod val="85000"/>
                      </a:schemeClr>
                    </a:solidFill>
                  </a:tcPr>
                </a:tc>
                <a:tc>
                  <a:txBody>
                    <a:bodyPr/>
                    <a:lstStyle/>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Level 3: </a:t>
                      </a:r>
                    </a:p>
                    <a:p>
                      <a:pPr algn="ctr">
                        <a:lnSpc>
                          <a:spcPct val="150000"/>
                        </a:lnSpc>
                        <a:spcAft>
                          <a:spcPts val="0"/>
                        </a:spcAft>
                      </a:pPr>
                      <a:r>
                        <a:rPr lang="en-GB" sz="1150" i="1" kern="0" dirty="0">
                          <a:solidFill>
                            <a:schemeClr val="bg1">
                              <a:lumMod val="50000"/>
                            </a:schemeClr>
                          </a:solidFill>
                          <a:latin typeface="Arial MT Std Light" pitchFamily="34" charset="0"/>
                          <a:ea typeface="Roboto" panose="02000000000000000000" pitchFamily="2" charset="0"/>
                          <a:cs typeface="+mn-cs"/>
                        </a:rPr>
                        <a:t>50%</a:t>
                      </a:r>
                    </a:p>
                  </a:txBody>
                  <a:tcPr marL="68580" marR="68580" marT="0" marB="0">
                    <a:solidFill>
                      <a:schemeClr val="bg1">
                        <a:lumMod val="85000"/>
                      </a:schemeClr>
                    </a:solidFill>
                  </a:tcPr>
                </a:tc>
                <a:extLst>
                  <a:ext uri="{0D108BD9-81ED-4DB2-BD59-A6C34878D82A}">
                    <a16:rowId xmlns:a16="http://schemas.microsoft.com/office/drawing/2014/main" xmlns="" val="10001"/>
                  </a:ext>
                </a:extLst>
              </a:tr>
              <a:tr h="171878">
                <a:tc vMerge="1">
                  <a:txBody>
                    <a:bodyPr/>
                    <a:lstStyle/>
                    <a:p>
                      <a:endParaRPr lang="en-GB" sz="1600" dirty="0">
                        <a:solidFill>
                          <a:schemeClr val="bg1">
                            <a:lumMod val="50000"/>
                          </a:schemeClr>
                        </a:solidFill>
                      </a:endParaRPr>
                    </a:p>
                  </a:txBody>
                  <a:tcPr>
                    <a:solidFill>
                      <a:schemeClr val="bg1"/>
                    </a:solidFill>
                  </a:tcPr>
                </a:tc>
                <a:tc vMerge="1">
                  <a:txBody>
                    <a:bodyPr/>
                    <a:lstStyle/>
                    <a:p>
                      <a:endParaRPr lang="en-GB" sz="1600" dirty="0">
                        <a:solidFill>
                          <a:schemeClr val="bg1">
                            <a:lumMod val="50000"/>
                          </a:schemeClr>
                        </a:solidFill>
                      </a:endParaRPr>
                    </a:p>
                  </a:txBody>
                  <a:tcPr>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tc>
                  <a:txBody>
                    <a:bodyPr/>
                    <a:lstStyle/>
                    <a:p>
                      <a:pPr algn="ctr">
                        <a:lnSpc>
                          <a:spcPct val="150000"/>
                        </a:lnSpc>
                        <a:spcAft>
                          <a:spcPts val="1100"/>
                        </a:spcAft>
                      </a:pPr>
                      <a:r>
                        <a:rPr lang="en-GB" sz="1150" kern="0" dirty="0">
                          <a:solidFill>
                            <a:schemeClr val="bg1">
                              <a:lumMod val="50000"/>
                            </a:schemeClr>
                          </a:solidFill>
                          <a:latin typeface="Arial MT Std Light" pitchFamily="34" charset="0"/>
                          <a:ea typeface="Roboto" panose="02000000000000000000" pitchFamily="2" charset="0"/>
                          <a:cs typeface="+mn-cs"/>
                        </a:rPr>
                        <a:t>+/-</a:t>
                      </a:r>
                    </a:p>
                  </a:txBody>
                  <a:tcPr marL="68580" marR="68580" marT="0" marB="0">
                    <a:solidFill>
                      <a:schemeClr val="bg1"/>
                    </a:solidFill>
                  </a:tcPr>
                </a:tc>
                <a:extLst>
                  <a:ext uri="{0D108BD9-81ED-4DB2-BD59-A6C34878D82A}">
                    <a16:rowId xmlns:a16="http://schemas.microsoft.com/office/drawing/2014/main" xmlns="" val="10002"/>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National</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850,206</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0.09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0.14</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0.15</a:t>
                      </a:r>
                    </a:p>
                  </a:txBody>
                  <a:tcPr marL="68580" marR="68580" marT="0" marB="0">
                    <a:solidFill>
                      <a:schemeClr val="bg1"/>
                    </a:solidFill>
                  </a:tcPr>
                </a:tc>
                <a:extLst>
                  <a:ext uri="{0D108BD9-81ED-4DB2-BD59-A6C34878D82A}">
                    <a16:rowId xmlns:a16="http://schemas.microsoft.com/office/drawing/2014/main" xmlns="" val="10003"/>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ICS</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20,243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0.59</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0.90</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0.98</a:t>
                      </a:r>
                    </a:p>
                  </a:txBody>
                  <a:tcPr marL="68580" marR="68580" marT="0" marB="0">
                    <a:solidFill>
                      <a:schemeClr val="bg1"/>
                    </a:solidFill>
                  </a:tcPr>
                </a:tc>
                <a:extLst>
                  <a:ext uri="{0D108BD9-81ED-4DB2-BD59-A6C34878D82A}">
                    <a16:rowId xmlns:a16="http://schemas.microsoft.com/office/drawing/2014/main" xmlns="" val="10004"/>
                  </a:ext>
                </a:extLst>
              </a:tr>
              <a:tr h="0">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PCN</a:t>
                      </a:r>
                    </a:p>
                  </a:txBody>
                  <a:tcPr marL="0" marR="0" marT="0" marB="0">
                    <a:solidFill>
                      <a:schemeClr val="bg1"/>
                    </a:solidFill>
                  </a:tcPr>
                </a:tc>
                <a:tc>
                  <a:txBody>
                    <a:bodyPr/>
                    <a:lstStyle/>
                    <a:p>
                      <a:pPr marL="0" algn="ctr" defTabSz="914400" rtl="0" eaLnBrk="1" latinLnBrk="0" hangingPunct="1">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671</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2.93</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4.45</a:t>
                      </a:r>
                    </a:p>
                  </a:txBody>
                  <a:tcPr marL="68580" marR="68580" marT="0" marB="0">
                    <a:solidFill>
                      <a:schemeClr val="bg1"/>
                    </a:solidFill>
                  </a:tcPr>
                </a:tc>
                <a:tc>
                  <a:txBody>
                    <a:bodyPr/>
                    <a:lstStyle/>
                    <a:p>
                      <a:pPr algn="ctr">
                        <a:lnSpc>
                          <a:spcPct val="150000"/>
                        </a:lnSpc>
                        <a:spcAft>
                          <a:spcPts val="1100"/>
                        </a:spcAft>
                      </a:pPr>
                      <a:r>
                        <a:rPr lang="en-GB" sz="1150" kern="0" dirty="0">
                          <a:solidFill>
                            <a:srgbClr val="4D4D4D"/>
                          </a:solidFill>
                          <a:latin typeface="Arial MT Std Light" pitchFamily="34" charset="0"/>
                          <a:ea typeface="Roboto" panose="02000000000000000000" pitchFamily="2" charset="0"/>
                          <a:cs typeface="+mn-cs"/>
                        </a:rPr>
                        <a:t>4.85</a:t>
                      </a:r>
                    </a:p>
                  </a:txBody>
                  <a:tcPr marL="68580" marR="68580" marT="0" marB="0">
                    <a:solidFill>
                      <a:schemeClr val="bg1"/>
                    </a:solidFill>
                  </a:tcPr>
                </a:tc>
                <a:extLst>
                  <a:ext uri="{0D108BD9-81ED-4DB2-BD59-A6C34878D82A}">
                    <a16:rowId xmlns:a16="http://schemas.microsoft.com/office/drawing/2014/main" xmlns="" val="10005"/>
                  </a:ext>
                </a:extLst>
              </a:tr>
            </a:tbl>
          </a:graphicData>
        </a:graphic>
      </p:graphicFrame>
      <p:sp>
        <p:nvSpPr>
          <p:cNvPr id="12" name="Rectangle 11">
            <a:extLst>
              <a:ext uri="{FF2B5EF4-FFF2-40B4-BE49-F238E27FC236}">
                <a16:creationId xmlns:a16="http://schemas.microsoft.com/office/drawing/2014/main" xmlns="" id="{D3482F79-1C66-46D4-9FEB-3FFDA12534A4}"/>
              </a:ext>
            </a:extLst>
          </p:cNvPr>
          <p:cNvSpPr/>
          <p:nvPr/>
        </p:nvSpPr>
        <p:spPr>
          <a:xfrm>
            <a:off x="-15552" y="2247255"/>
            <a:ext cx="9505056" cy="461665"/>
          </a:xfrm>
          <a:prstGeom prst="rect">
            <a:avLst/>
          </a:prstGeom>
        </p:spPr>
        <p:txBody>
          <a:bodyPr wrap="square">
            <a:spAutoFit/>
          </a:bodyPr>
          <a:lstStyle/>
          <a:p>
            <a:pPr algn="l"/>
            <a:r>
              <a:rPr lang="en-GB" sz="1150" b="1" i="1" dirty="0">
                <a:solidFill>
                  <a:schemeClr val="tx2">
                    <a:lumMod val="75000"/>
                  </a:schemeClr>
                </a:solidFill>
                <a:latin typeface="Arial MT Std Light" pitchFamily="34" charset="0"/>
                <a:ea typeface="Roboto" panose="02000000000000000000" pitchFamily="2" charset="0"/>
              </a:rPr>
              <a:t>An example of confidence intervals (at national, ICS and PCN level) based on the average number of responses to the question “Overall, how would you describe your experience of your GP practice?”</a:t>
            </a:r>
          </a:p>
        </p:txBody>
      </p:sp>
      <p:sp>
        <p:nvSpPr>
          <p:cNvPr id="13" name="Rectangle 12">
            <a:extLst>
              <a:ext uri="{FF2B5EF4-FFF2-40B4-BE49-F238E27FC236}">
                <a16:creationId xmlns:a16="http://schemas.microsoft.com/office/drawing/2014/main" xmlns="" id="{85C5DCE7-5929-4654-AE1F-D04CED17BF81}"/>
              </a:ext>
            </a:extLst>
          </p:cNvPr>
          <p:cNvSpPr/>
          <p:nvPr/>
        </p:nvSpPr>
        <p:spPr>
          <a:xfrm>
            <a:off x="0" y="4869160"/>
            <a:ext cx="9921552" cy="1411156"/>
          </a:xfrm>
          <a:prstGeom prst="rect">
            <a:avLst/>
          </a:prstGeom>
        </p:spPr>
        <p:txBody>
          <a:bodyPr wrap="square">
            <a:spAutoFit/>
          </a:bodyPr>
          <a:lstStyle/>
          <a:p>
            <a:pPr algn="l"/>
            <a:r>
              <a:rPr lang="en-GB" sz="1150" kern="0" dirty="0">
                <a:solidFill>
                  <a:srgbClr val="4D4D4D"/>
                </a:solidFill>
                <a:latin typeface="Arial MT Std Light" pitchFamily="34" charset="0"/>
                <a:ea typeface="Roboto" panose="02000000000000000000" pitchFamily="2" charset="0"/>
              </a:rPr>
              <a:t>For example, taking an ICS where 20,243 people responded and where 30% answered ‘Very good’ in response to ‘Overall, how would you describe your experience of making an appointment’, there is a 95% likelihood that the true value (which would have been obtained if the whole population had been interviewed) will fall within the range of +/-0.90 percentage points from that question’s result (i.e. between 29.1% and 30.9%).</a:t>
            </a:r>
          </a:p>
          <a:p>
            <a:pPr algn="l"/>
            <a:r>
              <a:rPr lang="en-GB" sz="1150" kern="0" dirty="0">
                <a:solidFill>
                  <a:srgbClr val="4D4D4D"/>
                </a:solidFill>
                <a:latin typeface="Arial MT Std Light" pitchFamily="34" charset="0"/>
                <a:ea typeface="Roboto" panose="02000000000000000000" pitchFamily="2" charset="0"/>
              </a:rPr>
              <a:t>When results are compared between separate groups within a sample, the difference may be “real” or it may occur by chance (because not everyone in the population has been interviewed). Confidence intervals will be wider when the results for a group are based on smaller numbers i.e. practices where 100 patients or fewer responded to a question. These findings should be regarded as indicative rather than robust.</a:t>
            </a:r>
          </a:p>
          <a:p>
            <a:pPr algn="l"/>
            <a:endParaRPr lang="en-GB" kern="0" dirty="0">
              <a:solidFill>
                <a:srgbClr val="4D4D4D"/>
              </a:solidFill>
              <a:latin typeface="Arial MT Std Light" pitchFamily="34" charset="0"/>
              <a:ea typeface="Roboto" panose="02000000000000000000" pitchFamily="2" charset="0"/>
            </a:endParaRPr>
          </a:p>
        </p:txBody>
      </p:sp>
    </p:spTree>
    <p:extLst>
      <p:ext uri="{BB962C8B-B14F-4D97-AF65-F5344CB8AC3E}">
        <p14:creationId xmlns:p14="http://schemas.microsoft.com/office/powerpoint/2010/main" val="384483039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bwMode="auto">
          <a:xfrm>
            <a:off x="0" y="2204864"/>
            <a:ext cx="9906000" cy="2664296"/>
          </a:xfrm>
          <a:prstGeom prst="rect">
            <a:avLst/>
          </a:prstGeom>
          <a:no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indent="-173038" algn="l" eaLnBrk="1" hangingPunct="1">
              <a:spcBef>
                <a:spcPct val="0"/>
              </a:spcBef>
              <a:buFont typeface="Arial" pitchFamily="34" charset="0"/>
              <a:buChar char="•"/>
            </a:pPr>
            <a:endParaRPr lang="en-GB" sz="1800" dirty="0">
              <a:solidFill>
                <a:srgbClr val="FFFFFF"/>
              </a:solidFill>
            </a:endParaRPr>
          </a:p>
        </p:txBody>
      </p:sp>
      <p:cxnSp>
        <p:nvCxnSpPr>
          <p:cNvPr id="6" name="Straight Connector 5"/>
          <p:cNvCxnSpPr/>
          <p:nvPr/>
        </p:nvCxnSpPr>
        <p:spPr bwMode="auto">
          <a:xfrm>
            <a:off x="14068" y="4753280"/>
            <a:ext cx="9906000" cy="0"/>
          </a:xfrm>
          <a:prstGeom prst="line">
            <a:avLst/>
          </a:prstGeom>
          <a:ln>
            <a:headEnd type="none" w="med" len="med"/>
            <a:tailEnd type="none" w="med" len="med"/>
          </a:ln>
        </p:spPr>
        <p:style>
          <a:lnRef idx="1">
            <a:schemeClr val="accent2"/>
          </a:lnRef>
          <a:fillRef idx="0">
            <a:schemeClr val="accent2"/>
          </a:fillRef>
          <a:effectRef idx="0">
            <a:schemeClr val="accent2"/>
          </a:effectRef>
          <a:fontRef idx="minor">
            <a:schemeClr val="tx1"/>
          </a:fontRef>
        </p:style>
      </p:cxnSp>
      <p:sp>
        <p:nvSpPr>
          <p:cNvPr id="2" name="Text Placeholder 1"/>
          <p:cNvSpPr>
            <a:spLocks noGrp="1"/>
          </p:cNvSpPr>
          <p:nvPr>
            <p:ph type="body" sz="quarter" idx="17"/>
          </p:nvPr>
        </p:nvSpPr>
        <p:spPr>
          <a:xfrm>
            <a:off x="488504" y="3119482"/>
            <a:ext cx="8280920" cy="553998"/>
          </a:xfrm>
        </p:spPr>
        <p:txBody>
          <a:bodyPr/>
          <a:lstStyle/>
          <a:p>
            <a:r>
              <a:rPr lang="en-GB" sz="3600" dirty="0"/>
              <a:t>Want to know more?</a:t>
            </a:r>
          </a:p>
        </p:txBody>
      </p:sp>
    </p:spTree>
    <p:extLst>
      <p:ext uri="{BB962C8B-B14F-4D97-AF65-F5344CB8AC3E}">
        <p14:creationId xmlns:p14="http://schemas.microsoft.com/office/powerpoint/2010/main" val="258699293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bwMode="auto">
          <a:xfrm>
            <a:off x="7965304" y="836712"/>
            <a:ext cx="1940696" cy="5506202"/>
          </a:xfrm>
          <a:prstGeom prst="rect">
            <a:avLst/>
          </a:prstGeom>
          <a:solidFill>
            <a:schemeClr val="bg2">
              <a:lumMod val="10000"/>
              <a:lumOff val="90000"/>
            </a:schemeClr>
          </a:solidFill>
          <a:ln w="9525" cap="flat" cmpd="sng" algn="ctr">
            <a:noFill/>
            <a:prstDash val="solid"/>
            <a:round/>
            <a:headEnd type="none" w="med" len="med"/>
            <a:tailEnd type="none" w="med" len="med"/>
          </a:ln>
          <a:effectLst/>
        </p:spPr>
        <p:txBody>
          <a:bodyPr vert="horz" wrap="square" lIns="90000" tIns="72000" rIns="90000" bIns="72000" numCol="1" rtlCol="0" anchor="t" anchorCtr="0" compatLnSpc="1">
            <a:prstTxWarp prst="textNoShape">
              <a:avLst/>
            </a:prstTxWarp>
            <a:noAutofit/>
          </a:bodyPr>
          <a:lstStyle/>
          <a:p>
            <a: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pPr>
            <a:endParaRPr kumimoji="0" lang="en-GB" sz="1800" b="0" i="0" u="none" strike="noStrike" cap="none" normalizeH="0" baseline="0" dirty="0">
              <a:ln>
                <a:noFill/>
              </a:ln>
              <a:solidFill>
                <a:schemeClr val="bg1"/>
              </a:solidFill>
              <a:effectLst/>
              <a:latin typeface="Arial" charset="0"/>
            </a:endParaRPr>
          </a:p>
        </p:txBody>
      </p:sp>
      <p:sp>
        <p:nvSpPr>
          <p:cNvPr id="2" name="Title 1"/>
          <p:cNvSpPr>
            <a:spLocks noGrp="1"/>
          </p:cNvSpPr>
          <p:nvPr>
            <p:ph type="title"/>
          </p:nvPr>
        </p:nvSpPr>
        <p:spPr/>
        <p:txBody>
          <a:bodyPr/>
          <a:lstStyle/>
          <a:p>
            <a:r>
              <a:rPr lang="en-GB" dirty="0"/>
              <a:t>Further background information about the survey </a:t>
            </a:r>
          </a:p>
        </p:txBody>
      </p:sp>
      <p:sp>
        <p:nvSpPr>
          <p:cNvPr id="3" name="TextBox 3"/>
          <p:cNvSpPr txBox="1"/>
          <p:nvPr/>
        </p:nvSpPr>
        <p:spPr>
          <a:xfrm>
            <a:off x="247650" y="1052736"/>
            <a:ext cx="7225630" cy="5755422"/>
          </a:xfrm>
          <a:prstGeom prst="rect">
            <a:avLst/>
          </a:prstGeom>
          <a:noFill/>
        </p:spPr>
        <p:txBody>
          <a:bodyPr wrap="square" lIns="0" tIns="0" rIns="0" bIns="0" rtlCol="0">
            <a:spAutoFit/>
          </a:bodyPr>
          <a:lstStyle/>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was sent to </a:t>
            </a:r>
            <a:r>
              <a:rPr lang="en-GB" sz="1400" b="1" kern="0" dirty="0">
                <a:solidFill>
                  <a:schemeClr val="tx2">
                    <a:lumMod val="75000"/>
                  </a:schemeClr>
                </a:solidFill>
                <a:latin typeface="Arial MT Std Light" pitchFamily="34" charset="0"/>
                <a:ea typeface="Roboto" panose="02000000000000000000" pitchFamily="2" charset="0"/>
              </a:rPr>
              <a:t>c.2.4 million adult patients </a:t>
            </a:r>
            <a:r>
              <a:rPr lang="en-GB" sz="1400" kern="0" dirty="0">
                <a:solidFill>
                  <a:srgbClr val="4D4D4D"/>
                </a:solidFill>
                <a:latin typeface="Arial MT Std Light" pitchFamily="34" charset="0"/>
                <a:ea typeface="Roboto" panose="02000000000000000000" pitchFamily="2" charset="0"/>
              </a:rPr>
              <a:t>registered with a GP practice. </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Participants are sent a </a:t>
            </a:r>
            <a:r>
              <a:rPr lang="en-GB" sz="1400" b="1" kern="0" dirty="0">
                <a:solidFill>
                  <a:schemeClr val="tx2">
                    <a:lumMod val="75000"/>
                  </a:schemeClr>
                </a:solidFill>
                <a:latin typeface="Arial MT Std Light" pitchFamily="34" charset="0"/>
                <a:ea typeface="Roboto" panose="02000000000000000000" pitchFamily="2" charset="0"/>
              </a:rPr>
              <a:t>postal questionnaire</a:t>
            </a:r>
            <a:r>
              <a:rPr lang="en-GB" sz="1400" kern="0" dirty="0">
                <a:solidFill>
                  <a:srgbClr val="4D4D4D"/>
                </a:solidFill>
                <a:latin typeface="Arial MT Std Light" pitchFamily="34" charset="0"/>
                <a:ea typeface="Roboto" panose="02000000000000000000" pitchFamily="2" charset="0"/>
              </a:rPr>
              <a:t>, also with the option of completing the survey online or via telephone.</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The survey has been running since 2007 and presents results for all practices in England (where surveys have been completed and returned). From 2017 the survey has been annual; previously it ran twice a year (June 2011 – July 2016), on a quarterly basis (April 2009 – March 2011) and annually (January 2007 – March 2009).</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For more information about the survey please visit </a:t>
            </a:r>
            <a:r>
              <a:rPr lang="en-GB" sz="1400" u="sng" kern="0" dirty="0">
                <a:solidFill>
                  <a:srgbClr val="4D4D4D"/>
                </a:solidFill>
                <a:latin typeface="Arial MT Std Light" pitchFamily="34" charset="0"/>
                <a:ea typeface="Roboto" panose="02000000000000000000" pitchFamily="2" charset="0"/>
                <a:hlinkClick r:id="rId3"/>
              </a:rPr>
              <a:t>https://gp-patient.co.uk/</a:t>
            </a:r>
            <a:r>
              <a:rPr lang="en-GB" sz="1400" kern="0" dirty="0">
                <a:solidFill>
                  <a:srgbClr val="4D4D4D"/>
                </a:solidFill>
                <a:latin typeface="Arial MT Std Light" pitchFamily="34" charset="0"/>
                <a:ea typeface="Roboto" panose="02000000000000000000" pitchFamily="2" charset="0"/>
              </a:rPr>
              <a:t>.</a:t>
            </a:r>
          </a:p>
          <a:p>
            <a:pPr marL="285750" lvl="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The overall response rate to the survey is </a:t>
            </a:r>
            <a:r>
              <a:rPr lang="en-GB" sz="1400" b="1" dirty="0">
                <a:solidFill>
                  <a:schemeClr val="tx2">
                    <a:lumMod val="75000"/>
                  </a:schemeClr>
                </a:solidFill>
                <a:latin typeface="Arial MT Std Light" pitchFamily="34" charset="0"/>
                <a:ea typeface="Roboto" panose="02000000000000000000" pitchFamily="2" charset="0"/>
              </a:rPr>
              <a:t>35.3%</a:t>
            </a:r>
            <a:r>
              <a:rPr lang="en-GB" sz="1400" dirty="0">
                <a:solidFill>
                  <a:srgbClr val="4D4D4D"/>
                </a:solidFill>
                <a:latin typeface="Arial MT Std Light" pitchFamily="34" charset="0"/>
                <a:ea typeface="Roboto" panose="02000000000000000000" pitchFamily="2" charset="0"/>
              </a:rPr>
              <a:t>, based on </a:t>
            </a:r>
            <a:r>
              <a:rPr lang="en-GB" sz="1400" b="1" dirty="0">
                <a:solidFill>
                  <a:schemeClr val="tx2">
                    <a:lumMod val="75000"/>
                  </a:schemeClr>
                </a:solidFill>
                <a:latin typeface="Arial MT Std Light" pitchFamily="34" charset="0"/>
                <a:ea typeface="Roboto" panose="02000000000000000000" pitchFamily="2" charset="0"/>
              </a:rPr>
              <a:t>850,206</a:t>
            </a:r>
            <a:r>
              <a:rPr lang="en-GB" sz="1400" dirty="0">
                <a:solidFill>
                  <a:schemeClr val="accent6">
                    <a:lumMod val="75000"/>
                  </a:schemeClr>
                </a:solidFill>
                <a:latin typeface="Arial MT Std Light" pitchFamily="34" charset="0"/>
                <a:ea typeface="Roboto" panose="02000000000000000000" pitchFamily="2" charset="0"/>
              </a:rPr>
              <a:t> </a:t>
            </a:r>
            <a:r>
              <a:rPr lang="en-GB" sz="1400" dirty="0">
                <a:solidFill>
                  <a:srgbClr val="4D4D4D"/>
                </a:solidFill>
                <a:latin typeface="Arial MT Std Light" pitchFamily="34" charset="0"/>
                <a:ea typeface="Roboto" panose="02000000000000000000" pitchFamily="2" charset="0"/>
              </a:rPr>
              <a:t>completed surveys. </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b="1" dirty="0">
                <a:solidFill>
                  <a:schemeClr val="tx2">
                    <a:lumMod val="75000"/>
                  </a:schemeClr>
                </a:solidFill>
                <a:latin typeface="Arial MT Std Light" pitchFamily="34" charset="0"/>
              </a:rPr>
              <a:t>Weights have been applied</a:t>
            </a:r>
            <a:r>
              <a:rPr lang="en-GB" sz="1400" b="1" dirty="0">
                <a:solidFill>
                  <a:srgbClr val="3EA85C"/>
                </a:solidFill>
                <a:latin typeface="Arial MT Std Light" pitchFamily="34" charset="0"/>
              </a:rPr>
              <a:t> </a:t>
            </a:r>
            <a:r>
              <a:rPr lang="en-GB" sz="1400" kern="0" dirty="0">
                <a:solidFill>
                  <a:srgbClr val="4D4D4D"/>
                </a:solidFill>
                <a:latin typeface="Arial MT Std Light" pitchFamily="34" charset="0"/>
                <a:ea typeface="Roboto" panose="02000000000000000000" pitchFamily="2" charset="0"/>
              </a:rPr>
              <a:t>to adjust the data to account for potential age and gender differences between the profile of all eligible patients in a practice and the patients who returned a completed questionnaire. Since the first wave of the 2011-2012 survey the weighting also takes into account neighbourhood statistics, such as levels of deprivation, in order to further improve the reliability of the findings.</a:t>
            </a:r>
          </a:p>
          <a:p>
            <a:pPr marL="285750" indent="-285750" algn="l" eaLnBrk="1" hangingPunct="1">
              <a:spcBef>
                <a:spcPts val="600"/>
              </a:spcBef>
              <a:spcAft>
                <a:spcPts val="600"/>
              </a:spcAft>
              <a:buClr>
                <a:schemeClr val="tx2">
                  <a:lumMod val="75000"/>
                </a:schemeClr>
              </a:buClr>
              <a:buSzPct val="130000"/>
              <a:buFont typeface="Arial" panose="020B0604020202020204" pitchFamily="34" charset="0"/>
              <a:buChar char="•"/>
            </a:pPr>
            <a:r>
              <a:rPr lang="en-GB" sz="1400" kern="0" dirty="0">
                <a:solidFill>
                  <a:srgbClr val="4D4D4D"/>
                </a:solidFill>
                <a:latin typeface="Arial MT Std Light" pitchFamily="34" charset="0"/>
                <a:ea typeface="Roboto" panose="02000000000000000000" pitchFamily="2" charset="0"/>
              </a:rPr>
              <a:t>Further information on the survey including questionnaire design, sampling, communication with patients and practices, data collection, data analysis, response rates and reporting can be found in the technical annex for each survey year, available here: </a:t>
            </a:r>
            <a:r>
              <a:rPr lang="en-GB" sz="1400" u="sng" kern="0" dirty="0">
                <a:solidFill>
                  <a:srgbClr val="4D4D4D"/>
                </a:solidFill>
                <a:latin typeface="Arial MT Std Light" pitchFamily="34" charset="0"/>
                <a:ea typeface="Roboto" panose="02000000000000000000" pitchFamily="2" charset="0"/>
                <a:hlinkClick r:id="rId4"/>
              </a:rPr>
              <a:t>https://gp-patient.co.uk/surveysandreports</a:t>
            </a:r>
            <a:r>
              <a:rPr lang="en-GB" sz="1400" kern="0" dirty="0">
                <a:solidFill>
                  <a:srgbClr val="4D4D4D"/>
                </a:solidFill>
                <a:latin typeface="Arial MT Std Light" pitchFamily="34" charset="0"/>
                <a:ea typeface="Roboto" panose="02000000000000000000" pitchFamily="2" charset="0"/>
              </a:rPr>
              <a:t>.</a:t>
            </a:r>
          </a:p>
          <a:p>
            <a:pPr marL="285750" indent="-285750" algn="l" eaLnBrk="1" hangingPunct="1">
              <a:spcBef>
                <a:spcPts val="600"/>
              </a:spcBef>
              <a:spcAft>
                <a:spcPts val="600"/>
              </a:spcAft>
              <a:buClr>
                <a:srgbClr val="63B579"/>
              </a:buClr>
              <a:buSzPct val="130000"/>
              <a:buFont typeface="Arial" panose="020B0604020202020204" pitchFamily="34" charset="0"/>
              <a:buChar char="•"/>
            </a:pPr>
            <a:endParaRPr lang="en-GB" sz="1400" kern="0" dirty="0">
              <a:solidFill>
                <a:srgbClr val="4D4D4D"/>
              </a:solidFill>
              <a:latin typeface="Arial MT Std Light" pitchFamily="34" charset="0"/>
              <a:ea typeface="Roboto" panose="02000000000000000000" pitchFamily="2" charset="0"/>
            </a:endParaRPr>
          </a:p>
          <a:p>
            <a:pPr lvl="0" algn="l" eaLnBrk="1" hangingPunct="1">
              <a:spcBef>
                <a:spcPts val="600"/>
              </a:spcBef>
              <a:spcAft>
                <a:spcPts val="600"/>
              </a:spcAft>
              <a:buClr>
                <a:srgbClr val="63B579"/>
              </a:buClr>
              <a:buSzPct val="130000"/>
            </a:pPr>
            <a:endParaRPr lang="en-GB" sz="1400" dirty="0">
              <a:solidFill>
                <a:srgbClr val="4D4D4D"/>
              </a:solidFill>
              <a:latin typeface="Arial MT Std Light" pitchFamily="34" charset="0"/>
              <a:ea typeface="Roboto" panose="02000000000000000000" pitchFamily="2" charset="0"/>
            </a:endParaRPr>
          </a:p>
        </p:txBody>
      </p:sp>
      <p:sp>
        <p:nvSpPr>
          <p:cNvPr id="13" name="TextBox 12"/>
          <p:cNvSpPr txBox="1"/>
          <p:nvPr/>
        </p:nvSpPr>
        <p:spPr>
          <a:xfrm>
            <a:off x="8121353" y="3060203"/>
            <a:ext cx="1467816"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850,206</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Completed surveys in the 2021 publication</a:t>
            </a:r>
            <a:endParaRPr lang="en-GB" sz="1800" dirty="0">
              <a:latin typeface="ITCAvantGardeStd-Md" pitchFamily="34" charset="0"/>
            </a:endParaRPr>
          </a:p>
        </p:txBody>
      </p:sp>
      <p:sp>
        <p:nvSpPr>
          <p:cNvPr id="12" name="TextBox 11"/>
          <p:cNvSpPr txBox="1"/>
          <p:nvPr/>
        </p:nvSpPr>
        <p:spPr>
          <a:xfrm>
            <a:off x="8156812" y="1218311"/>
            <a:ext cx="1724072" cy="984885"/>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c.2.4m</a:t>
            </a:r>
            <a:r>
              <a:rPr lang="en-GB" sz="4000" b="1" dirty="0">
                <a:solidFill>
                  <a:srgbClr val="44BA65"/>
                </a:solidFill>
                <a:latin typeface="ITCAvantGardeStd-Md" pitchFamily="34" charset="0"/>
              </a:rPr>
              <a:t/>
            </a:r>
            <a:br>
              <a:rPr lang="en-GB" sz="4000" b="1" dirty="0">
                <a:solidFill>
                  <a:srgbClr val="44BA65"/>
                </a:solidFill>
                <a:latin typeface="ITCAvantGardeStd-Md" pitchFamily="34" charset="0"/>
              </a:rPr>
            </a:br>
            <a:r>
              <a:rPr lang="en-GB" dirty="0">
                <a:latin typeface="ITCAvantGardeStd-Md" pitchFamily="34" charset="0"/>
              </a:rPr>
              <a:t>Surveys to adults registered with an English GP practice </a:t>
            </a:r>
            <a:endParaRPr lang="en-GB" sz="1800" dirty="0">
              <a:latin typeface="ITCAvantGardeStd-Md" pitchFamily="34" charset="0"/>
            </a:endParaRPr>
          </a:p>
        </p:txBody>
      </p:sp>
      <p:sp>
        <p:nvSpPr>
          <p:cNvPr id="14" name="TextBox 13">
            <a:extLst>
              <a:ext uri="{FF2B5EF4-FFF2-40B4-BE49-F238E27FC236}">
                <a16:creationId xmlns:a16="http://schemas.microsoft.com/office/drawing/2014/main" xmlns="" id="{D3D29CC7-1D04-40B6-B057-AB67ADF285E7}"/>
              </a:ext>
            </a:extLst>
          </p:cNvPr>
          <p:cNvSpPr txBox="1"/>
          <p:nvPr/>
        </p:nvSpPr>
        <p:spPr>
          <a:xfrm>
            <a:off x="8121353" y="4763373"/>
            <a:ext cx="1512168" cy="800219"/>
          </a:xfrm>
          <a:prstGeom prst="rect">
            <a:avLst/>
          </a:prstGeom>
          <a:noFill/>
        </p:spPr>
        <p:txBody>
          <a:bodyPr wrap="square" lIns="0" tIns="0" rIns="0" bIns="0" rtlCol="0">
            <a:spAutoFit/>
          </a:bodyPr>
          <a:lstStyle/>
          <a:p>
            <a:pPr algn="l"/>
            <a:r>
              <a:rPr lang="en-GB" sz="2800" b="1" dirty="0">
                <a:solidFill>
                  <a:schemeClr val="tx2">
                    <a:lumMod val="75000"/>
                  </a:schemeClr>
                </a:solidFill>
                <a:latin typeface="ITCAvantGardeStd-Md" pitchFamily="34" charset="0"/>
              </a:rPr>
              <a:t>35.3%      </a:t>
            </a:r>
            <a:r>
              <a:rPr lang="en-GB" dirty="0">
                <a:latin typeface="ITCAvantGardeStd-Md" pitchFamily="34" charset="0"/>
              </a:rPr>
              <a:t>National response rate </a:t>
            </a:r>
            <a:endParaRPr lang="en-GB" sz="1800" dirty="0">
              <a:latin typeface="ITCAvantGardeStd-Md" pitchFamily="34" charset="0"/>
            </a:endParaRPr>
          </a:p>
        </p:txBody>
      </p:sp>
    </p:spTree>
    <p:extLst>
      <p:ext uri="{BB962C8B-B14F-4D97-AF65-F5344CB8AC3E}">
        <p14:creationId xmlns:p14="http://schemas.microsoft.com/office/powerpoint/2010/main" val="44466762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Where to go to do further analysis …</a:t>
            </a:r>
          </a:p>
        </p:txBody>
      </p:sp>
      <p:sp>
        <p:nvSpPr>
          <p:cNvPr id="3" name="TextBox 3"/>
          <p:cNvSpPr txBox="1"/>
          <p:nvPr/>
        </p:nvSpPr>
        <p:spPr>
          <a:xfrm>
            <a:off x="416500" y="1191752"/>
            <a:ext cx="9001000" cy="3594830"/>
          </a:xfrm>
          <a:prstGeom prst="rect">
            <a:avLst/>
          </a:prstGeom>
          <a:noFill/>
        </p:spPr>
        <p:txBody>
          <a:bodyPr wrap="square" lIns="0" tIns="0" rIns="0" bIns="0" rtlCol="0">
            <a:spAutoFit/>
          </a:bodyPr>
          <a:lstStyle/>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reports which show the National results broken down by CCG and Practice, go to </a:t>
            </a:r>
          </a:p>
          <a:p>
            <a:pPr algn="l">
              <a:buClr>
                <a:schemeClr val="accent6">
                  <a:lumMod val="75000"/>
                </a:schemeClr>
              </a:buClr>
            </a:pPr>
            <a:r>
              <a:rPr lang="en-GB" sz="1400" dirty="0">
                <a:solidFill>
                  <a:srgbClr val="4D4D4D"/>
                </a:solidFill>
                <a:latin typeface="Arial MT Std Light" pitchFamily="34" charset="0"/>
                <a:ea typeface="Roboto" panose="02000000000000000000" pitchFamily="2" charset="0"/>
              </a:rPr>
              <a:t>      </a:t>
            </a:r>
            <a:r>
              <a:rPr lang="en-GB" sz="1400" u="sng" dirty="0">
                <a:solidFill>
                  <a:srgbClr val="4D4D4D"/>
                </a:solidFill>
                <a:latin typeface="Arial MT Std Light" pitchFamily="34" charset="0"/>
                <a:ea typeface="Roboto" panose="02000000000000000000" pitchFamily="2" charset="0"/>
                <a:hlinkClick r:id="rId3"/>
              </a:rPr>
              <a:t>https://gp-patient.co.uk/surveysandreports</a:t>
            </a:r>
            <a:r>
              <a:rPr lang="en-GB" sz="1400" dirty="0">
                <a:solidFill>
                  <a:srgbClr val="4D4D4D"/>
                </a:solidFill>
                <a:latin typeface="Arial MT Std Light" pitchFamily="34" charset="0"/>
                <a:ea typeface="Roboto" panose="02000000000000000000" pitchFamily="2" charset="0"/>
              </a:rPr>
              <a:t> - you can also see previous years’ results here.</a:t>
            </a:r>
          </a:p>
          <a:p>
            <a:pPr marL="285750" indent="-285750" algn="l">
              <a:buClr>
                <a:schemeClr val="accent6">
                  <a:lumMod val="75000"/>
                </a:schemeClr>
              </a:buClr>
              <a:buFont typeface="Arial" panose="020B0604020202020204" pitchFamily="34" charset="0"/>
              <a:buChar char="•"/>
            </a:pPr>
            <a:endParaRPr lang="en-GB" sz="1600" dirty="0"/>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this year’s survey data at a national, CCG or practice level, and filter on a specific participant group (e.g. by age), break down the survey results by survey question, or to create and compare different participant ‘subgroups’, go to </a:t>
            </a:r>
            <a:r>
              <a:rPr lang="en-GB" sz="1400" u="sng" dirty="0">
                <a:solidFill>
                  <a:srgbClr val="4D4D4D"/>
                </a:solidFill>
                <a:latin typeface="Arial MT Std Light" pitchFamily="34" charset="0"/>
                <a:ea typeface="Roboto" panose="02000000000000000000" pitchFamily="2" charset="0"/>
                <a:hlinkClick r:id="rId4"/>
              </a:rPr>
              <a:t>https://gp-patient.co.uk/analysistool/2021</a:t>
            </a:r>
            <a:r>
              <a:rPr lang="en-GB" sz="1400" dirty="0">
                <a:solidFill>
                  <a:srgbClr val="4D4D4D"/>
                </a:solidFill>
                <a:latin typeface="Arial MT Std Light" pitchFamily="34" charset="0"/>
                <a:ea typeface="Roboto" panose="02000000000000000000" pitchFamily="2" charset="0"/>
              </a:rPr>
              <a:t>.</a:t>
            </a:r>
          </a:p>
          <a:p>
            <a:pPr marL="285750" indent="-285750" algn="l">
              <a:buClr>
                <a:schemeClr val="tx2">
                  <a:lumMod val="75000"/>
                </a:schemeClr>
              </a:buClr>
              <a:buFont typeface="Arial" panose="020B0604020202020204" pitchFamily="34" charset="0"/>
              <a:buChar char="•"/>
            </a:pPr>
            <a:endParaRPr lang="en-GB" sz="1400" u="sng"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To look at results over time, and filter on a specific participant group, go to </a:t>
            </a:r>
            <a:r>
              <a:rPr lang="en-GB" sz="1400" dirty="0">
                <a:solidFill>
                  <a:srgbClr val="4D4D4D"/>
                </a:solidFill>
                <a:latin typeface="Arial MT Std Light" pitchFamily="34" charset="0"/>
                <a:ea typeface="Roboto" panose="02000000000000000000" pitchFamily="2" charset="0"/>
                <a:hlinkClick r:id="rId5"/>
              </a:rPr>
              <a:t>https://gp-patient.co.uk/analysistool/trends</a:t>
            </a:r>
            <a:r>
              <a:rPr lang="en-GB" sz="1400" dirty="0">
                <a:solidFill>
                  <a:srgbClr val="4D4D4D"/>
                </a:solidFill>
                <a:latin typeface="Arial MT Std Light" pitchFamily="34" charset="0"/>
                <a:ea typeface="Roboto" panose="02000000000000000000" pitchFamily="2" charset="0"/>
              </a:rPr>
              <a:t>.</a:t>
            </a:r>
            <a:endParaRPr lang="en-GB" sz="1600" dirty="0"/>
          </a:p>
          <a:p>
            <a:pPr marL="285750" indent="-285750" algn="l">
              <a:buClr>
                <a:schemeClr val="tx2">
                  <a:lumMod val="75000"/>
                </a:schemeClr>
              </a:buClr>
              <a:buFont typeface="Arial" panose="020B0604020202020204" pitchFamily="34" charset="0"/>
              <a:buChar char="•"/>
            </a:pPr>
            <a:endParaRPr lang="en-GB" sz="1600" dirty="0">
              <a:solidFill>
                <a:srgbClr val="4D4D4D"/>
              </a:solidFill>
              <a:latin typeface="Arial MT Std Light" pitchFamily="34" charset="0"/>
              <a:ea typeface="Roboto" panose="02000000000000000000" pitchFamily="2" charset="0"/>
            </a:endParaRPr>
          </a:p>
          <a:p>
            <a:pPr marL="285750" indent="-285750" algn="l">
              <a:buClr>
                <a:schemeClr val="tx2">
                  <a:lumMod val="75000"/>
                </a:schemeClr>
              </a:buClr>
              <a:buFont typeface="Arial" panose="020B0604020202020204" pitchFamily="34" charset="0"/>
              <a:buChar char="•"/>
            </a:pPr>
            <a:r>
              <a:rPr lang="en-GB" sz="1400" dirty="0">
                <a:solidFill>
                  <a:srgbClr val="4D4D4D"/>
                </a:solidFill>
                <a:latin typeface="Arial MT Std Light" pitchFamily="34" charset="0"/>
                <a:ea typeface="Roboto" panose="02000000000000000000" pitchFamily="2" charset="0"/>
              </a:rPr>
              <a:t>For general FAQs about the GP Patient Survey, go to </a:t>
            </a:r>
            <a:r>
              <a:rPr lang="en-GB" sz="1400" u="sng" dirty="0">
                <a:solidFill>
                  <a:srgbClr val="4D4D4D"/>
                </a:solidFill>
                <a:latin typeface="Arial MT Std Light" pitchFamily="34" charset="0"/>
                <a:ea typeface="Roboto" panose="02000000000000000000" pitchFamily="2" charset="0"/>
                <a:hlinkClick r:id="rId6"/>
              </a:rPr>
              <a:t>https://gp-patient.co.uk/faq</a:t>
            </a:r>
            <a:r>
              <a:rPr lang="en-GB" sz="1400" dirty="0">
                <a:solidFill>
                  <a:srgbClr val="4D4D4D"/>
                </a:solidFill>
                <a:latin typeface="Arial MT Std Light" pitchFamily="34" charset="0"/>
                <a:ea typeface="Roboto" panose="02000000000000000000" pitchFamily="2" charset="0"/>
              </a:rPr>
              <a:t>.</a:t>
            </a:r>
          </a:p>
          <a:p>
            <a:pPr marL="285750" indent="-285750" algn="l">
              <a:buClr>
                <a:schemeClr val="accent6">
                  <a:lumMod val="75000"/>
                </a:schemeClr>
              </a:buClr>
              <a:buFont typeface="Arial" panose="020B0604020202020204" pitchFamily="34" charset="0"/>
              <a:buChar char="•"/>
            </a:pPr>
            <a:endParaRPr lang="en-GB" sz="1400" dirty="0">
              <a:solidFill>
                <a:srgbClr val="4D4D4D"/>
              </a:solidFill>
              <a:latin typeface="Arial MT Std Light" pitchFamily="34" charset="0"/>
              <a:ea typeface="Roboto" panose="02000000000000000000" pitchFamily="2" charset="0"/>
            </a:endParaRPr>
          </a:p>
          <a:p>
            <a:pPr marL="285750" indent="-285750" algn="l">
              <a:buFont typeface="Arial" panose="020B0604020202020204" pitchFamily="34" charset="0"/>
              <a:buChar char="•"/>
            </a:pPr>
            <a:endParaRPr lang="en-GB" sz="1400" dirty="0"/>
          </a:p>
          <a:p>
            <a:pPr marL="285750" indent="-285750" algn="l">
              <a:buFont typeface="Arial" panose="020B0604020202020204" pitchFamily="34" charset="0"/>
              <a:buChar char="•"/>
            </a:pPr>
            <a:endParaRPr lang="en-GB" sz="1800" dirty="0"/>
          </a:p>
        </p:txBody>
      </p:sp>
    </p:spTree>
    <p:extLst>
      <p:ext uri="{BB962C8B-B14F-4D97-AF65-F5344CB8AC3E}">
        <p14:creationId xmlns:p14="http://schemas.microsoft.com/office/powerpoint/2010/main" val="343334213"/>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type="body" sz="quarter" idx="17"/>
          </p:nvPr>
        </p:nvSpPr>
        <p:spPr>
          <a:xfrm>
            <a:off x="247654" y="1835084"/>
            <a:ext cx="9429750" cy="2739211"/>
          </a:xfrm>
        </p:spPr>
        <p:txBody>
          <a:bodyPr/>
          <a:lstStyle/>
          <a:p>
            <a:r>
              <a:rPr lang="en-GB" sz="2400" dirty="0"/>
              <a:t>For further information about the GP Patient Survey, please get in touch with the GPPS team at Ipsos MORI at </a:t>
            </a:r>
            <a:r>
              <a:rPr lang="en-GB" sz="2400" dirty="0">
                <a:hlinkClick r:id="rId3">
                  <a:extLst>
                    <a:ext uri="{A12FA001-AC4F-418D-AE19-62706E023703}">
                      <ahyp:hlinkClr xmlns:ahyp="http://schemas.microsoft.com/office/drawing/2018/hyperlinkcolor" xmlns="" val="tx"/>
                    </a:ext>
                  </a:extLst>
                </a:hlinkClick>
              </a:rPr>
              <a:t>gppatientsurvey@ipsos.com</a:t>
            </a:r>
            <a:endParaRPr lang="en-GB" sz="2400" dirty="0"/>
          </a:p>
          <a:p>
            <a:endParaRPr lang="en-GB" sz="2400" dirty="0">
              <a:solidFill>
                <a:schemeClr val="accent6"/>
              </a:solidFill>
            </a:endParaRPr>
          </a:p>
          <a:p>
            <a:r>
              <a:rPr lang="en-GB" sz="2400" dirty="0"/>
              <a:t>We would be interested to hear any feedback you have on this slide pack, so we can make improvements for the next publication.</a:t>
            </a:r>
          </a:p>
        </p:txBody>
      </p:sp>
    </p:spTree>
    <p:extLst>
      <p:ext uri="{BB962C8B-B14F-4D97-AF65-F5344CB8AC3E}">
        <p14:creationId xmlns:p14="http://schemas.microsoft.com/office/powerpoint/2010/main" val="1731111218"/>
      </p:ext>
    </p:extLst>
  </p:cSld>
  <p:clrMapOvr>
    <a:masterClrMapping/>
  </p:clrMapOvr>
  <mc:AlternateContent xmlns:mc="http://schemas.openxmlformats.org/markup-compatibility/2006" xmlns:p14="http://schemas.microsoft.com/office/powerpoint/2010/main">
    <mc:Choice Requires="p14">
      <p:transition p14:dur="0"/>
    </mc:Choice>
    <mc:Fallback xmlns="" xmlns:ahyp="http://schemas.microsoft.com/office/drawing/2018/hyperlinkcolor">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PRESGUID" val="27c93797-e608-4111-b549-5045ddd22b73"/>
</p:tagLst>
</file>

<file path=ppt/theme/theme1.xml><?xml version="1.0" encoding="utf-8"?>
<a:theme xmlns:a="http://schemas.openxmlformats.org/drawingml/2006/main" name="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UK - Ipsos SRI">
  <a:themeElements>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tx2"/>
        </a:solidFill>
        <a:ln w="9525" cap="flat" cmpd="sng" algn="ctr">
          <a:noFill/>
          <a:prstDash val="solid"/>
          <a:round/>
          <a:headEnd type="none" w="med" len="med"/>
          <a:tailEnd type="none" w="med" len="med"/>
        </a:ln>
        <a:effectLst/>
      </a:spPr>
      <a:bodyPr vert="horz" wrap="square" lIns="90000" tIns="72000" rIns="90000" bIns="72000" numCol="1" rtlCol="0" anchor="t" anchorCtr="0" compatLnSpc="1">
        <a:prstTxWarp prst="textNoShape">
          <a:avLst/>
        </a:prstTxWarp>
        <a:noAutofit/>
      </a:bodyPr>
      <a:lstStyle>
        <a:defPPr marL="173038" marR="0" indent="-173038" algn="l" defTabSz="914400" rtl="0" eaLnBrk="1" fontAlgn="base" latinLnBrk="0" hangingPunct="1">
          <a:lnSpc>
            <a:spcPct val="100000"/>
          </a:lnSpc>
          <a:spcBef>
            <a:spcPct val="0"/>
          </a:spcBef>
          <a:spcAft>
            <a:spcPct val="0"/>
          </a:spcAft>
          <a:buClrTx/>
          <a:buSzTx/>
          <a:buFont typeface="Arial" pitchFamily="34" charset="0"/>
          <a:buChar char="•"/>
          <a:tabLst/>
          <a:defRPr kumimoji="0" sz="1800" b="0" i="0" u="none" strike="noStrike" cap="none" normalizeH="0" baseline="0" dirty="0" smtClean="0">
            <a:ln>
              <a:noFill/>
            </a:ln>
            <a:solidFill>
              <a:schemeClr val="bg1"/>
            </a:solidFill>
            <a:effectLst/>
            <a:latin typeface="Arial" charset="0"/>
          </a:defRPr>
        </a:defPPr>
      </a:lstStyle>
    </a:spDef>
    <a:lnDef>
      <a:spPr bwMode="auto">
        <a:solidFill>
          <a:schemeClr val="accent2"/>
        </a:solidFill>
        <a:ln w="9525" cap="flat" cmpd="sng" algn="ctr">
          <a:solidFill>
            <a:schemeClr val="tx1"/>
          </a:solidFill>
          <a:prstDash val="solid"/>
          <a:round/>
          <a:headEnd type="none" w="med" len="med"/>
          <a:tailEnd type="none" w="med" len="med"/>
        </a:ln>
        <a:effectLst/>
      </a:spPr>
      <a:bodyPr/>
      <a:lstStyle/>
    </a:lnDef>
    <a:txDef>
      <a:spPr>
        <a:noFill/>
      </a:spPr>
      <a:bodyPr wrap="square" lIns="0" tIns="0" rIns="0" bIns="0" rtlCol="0">
        <a:spAutoFit/>
      </a:bodyPr>
      <a:lstStyle>
        <a:defPPr algn="l">
          <a:defRPr sz="1800" dirty="0" smtClean="0"/>
        </a:defPPr>
      </a:lstStyle>
    </a:txDef>
  </a:objectDefaults>
  <a:extraClrSchemeLst>
    <a:extraClrScheme>
      <a:clrScheme name="Ipsos MORI - TEMPLAT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Ipsos MORI - TEMPLAT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Ipsos MORI - TEMPLAT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Ipsos MORI - TEMPLAT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Ipsos MORI - TEMPLAT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Ipsos MORI - TEMPLAT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Ipsos MORI - TEMPLAT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Ipsos MORI - TEMPLAT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Ipsos MORI - TEMPLAT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Ipsos MORI - TEMPLAT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Ipsos MORI - TEMPLAT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Ipsos MORI - TEMPLATE 13">
        <a:dk1>
          <a:srgbClr val="000000"/>
        </a:dk1>
        <a:lt1>
          <a:srgbClr val="FFFFFF"/>
        </a:lt1>
        <a:dk2>
          <a:srgbClr val="4E60A8"/>
        </a:dk2>
        <a:lt2>
          <a:srgbClr val="DDDDDD"/>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4">
        <a:dk1>
          <a:srgbClr val="333333"/>
        </a:dk1>
        <a:lt1>
          <a:srgbClr val="FFFFFF"/>
        </a:lt1>
        <a:dk2>
          <a:srgbClr val="4E60A8"/>
        </a:dk2>
        <a:lt2>
          <a:srgbClr val="DDDDDD"/>
        </a:lt2>
        <a:accent1>
          <a:srgbClr val="BBE0E3"/>
        </a:accent1>
        <a:accent2>
          <a:srgbClr val="333399"/>
        </a:accent2>
        <a:accent3>
          <a:srgbClr val="FFFFFF"/>
        </a:accent3>
        <a:accent4>
          <a:srgbClr val="2A2A2A"/>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Ipsos MORI - TEMPLATE 15">
        <a:dk1>
          <a:srgbClr val="333333"/>
        </a:dk1>
        <a:lt1>
          <a:srgbClr val="FFFFFF"/>
        </a:lt1>
        <a:dk2>
          <a:srgbClr val="4E60A8"/>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
      <a:clrScheme name="Ipsos MORI - TEMPLATE 16">
        <a:dk1>
          <a:srgbClr val="333333"/>
        </a:dk1>
        <a:lt1>
          <a:srgbClr val="FFFFFF"/>
        </a:lt1>
        <a:dk2>
          <a:srgbClr val="003150"/>
        </a:dk2>
        <a:lt2>
          <a:srgbClr val="DDDDDD"/>
        </a:lt2>
        <a:accent1>
          <a:srgbClr val="8C2837"/>
        </a:accent1>
        <a:accent2>
          <a:srgbClr val="64B464"/>
        </a:accent2>
        <a:accent3>
          <a:srgbClr val="FFFFFF"/>
        </a:accent3>
        <a:accent4>
          <a:srgbClr val="2A2A2A"/>
        </a:accent4>
        <a:accent5>
          <a:srgbClr val="C5ACAE"/>
        </a:accent5>
        <a:accent6>
          <a:srgbClr val="5AA35A"/>
        </a:accent6>
        <a:hlink>
          <a:srgbClr val="FAA032"/>
        </a:hlink>
        <a:folHlink>
          <a:srgbClr val="1E50DC"/>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8.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9.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0.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1.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12.xml><?xml version="1.0" encoding="utf-8"?>
<a:themeOverride xmlns:a="http://schemas.openxmlformats.org/drawingml/2006/main">
  <a:clrScheme name="GPPS Survey">
    <a:dk1>
      <a:srgbClr val="292926"/>
    </a:dk1>
    <a:lt1>
      <a:srgbClr val="FFFFFF"/>
    </a:lt1>
    <a:dk2>
      <a:srgbClr val="639EC8"/>
    </a:dk2>
    <a:lt2>
      <a:srgbClr val="292926"/>
    </a:lt2>
    <a:accent1>
      <a:srgbClr val="003E74"/>
    </a:accent1>
    <a:accent2>
      <a:srgbClr val="A5AEB6"/>
    </a:accent2>
    <a:accent3>
      <a:srgbClr val="597EB3"/>
    </a:accent3>
    <a:accent4>
      <a:srgbClr val="53534C"/>
    </a:accent4>
    <a:accent5>
      <a:srgbClr val="E93F3F"/>
    </a:accent5>
    <a:accent6>
      <a:srgbClr val="82D198"/>
    </a:accent6>
    <a:hlink>
      <a:srgbClr val="003E74"/>
    </a:hlink>
    <a:folHlink>
      <a:srgbClr val="639EC8"/>
    </a:folHlink>
  </a:clrScheme>
  <a:fontScheme name="Ipsos MORI - TEMPLATE">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943E86B81C79B4C87F8E95E76E7007B" ma:contentTypeVersion="9" ma:contentTypeDescription="Create a new document." ma:contentTypeScope="" ma:versionID="604c359f00c41a4d125b4916aea60678">
  <xsd:schema xmlns:xsd="http://www.w3.org/2001/XMLSchema" xmlns:xs="http://www.w3.org/2001/XMLSchema" xmlns:p="http://schemas.microsoft.com/office/2006/metadata/properties" xmlns:ns2="18515ed9-b8b3-46b8-9f47-213575a93db2" targetNamespace="http://schemas.microsoft.com/office/2006/metadata/properties" ma:root="true" ma:fieldsID="b533ec36fe378f286322f5092687a0a6" ns2:_="">
    <xsd:import namespace="18515ed9-b8b3-46b8-9f47-213575a93db2"/>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8515ed9-b8b3-46b8-9f47-213575a93db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4EAD986-5A7D-4347-8310-A6D9D42FBB6F}">
  <ds:schemaRefs>
    <ds:schemaRef ds:uri="http://purl.org/dc/terms/"/>
    <ds:schemaRef ds:uri="http://schemas.microsoft.com/office/infopath/2007/PartnerControls"/>
    <ds:schemaRef ds:uri="http://schemas.microsoft.com/office/2006/documentManagement/types"/>
    <ds:schemaRef ds:uri="http://schemas.openxmlformats.org/package/2006/metadata/core-properties"/>
    <ds:schemaRef ds:uri="18515ed9-b8b3-46b8-9f47-213575a93db2"/>
    <ds:schemaRef ds:uri="http://purl.org/dc/dcmitype/"/>
    <ds:schemaRef ds:uri="http://purl.org/dc/elements/1.1/"/>
    <ds:schemaRef ds:uri="http://schemas.microsoft.com/office/2006/metadata/properties"/>
    <ds:schemaRef ds:uri="http://www.w3.org/XML/1998/namespace"/>
  </ds:schemaRefs>
</ds:datastoreItem>
</file>

<file path=customXml/itemProps2.xml><?xml version="1.0" encoding="utf-8"?>
<ds:datastoreItem xmlns:ds="http://schemas.openxmlformats.org/officeDocument/2006/customXml" ds:itemID="{754069FE-2210-4459-BE1E-C66AD55A2C2B}">
  <ds:schemaRefs>
    <ds:schemaRef ds:uri="http://schemas.microsoft.com/sharepoint/v3/contenttype/forms"/>
  </ds:schemaRefs>
</ds:datastoreItem>
</file>

<file path=customXml/itemProps3.xml><?xml version="1.0" encoding="utf-8"?>
<ds:datastoreItem xmlns:ds="http://schemas.openxmlformats.org/officeDocument/2006/customXml" ds:itemID="{73825A70-347B-4733-A426-414F53C0AF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8515ed9-b8b3-46b8-9f47-213575a93db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49885</TotalTime>
  <Words>5897</Words>
  <Application>Microsoft Office PowerPoint</Application>
  <PresentationFormat>A4 Paper (210x297 mm)</PresentationFormat>
  <Paragraphs>686</Paragraphs>
  <Slides>52</Slides>
  <Notes>52</Notes>
  <HiddenSlides>0</HiddenSlides>
  <MMClips>0</MMClips>
  <ScaleCrop>false</ScaleCrop>
  <HeadingPairs>
    <vt:vector size="4" baseType="variant">
      <vt:variant>
        <vt:lpstr>Theme</vt:lpstr>
      </vt:variant>
      <vt:variant>
        <vt:i4>2</vt:i4>
      </vt:variant>
      <vt:variant>
        <vt:lpstr>Slide Titles</vt:lpstr>
      </vt:variant>
      <vt:variant>
        <vt:i4>52</vt:i4>
      </vt:variant>
    </vt:vector>
  </HeadingPairs>
  <TitlesOfParts>
    <vt:vector size="54" baseType="lpstr">
      <vt:lpstr>UK - Ipsos SRI</vt:lpstr>
      <vt:lpstr>1_UK - Ipsos SRI</vt:lpstr>
      <vt:lpstr>DEVON ICS</vt:lpstr>
      <vt:lpstr>Contents </vt:lpstr>
      <vt:lpstr>PowerPoint Presentation</vt:lpstr>
      <vt:lpstr>Background information about the survey </vt:lpstr>
      <vt:lpstr>Additional publication – CCG slide packs</vt:lpstr>
      <vt:lpstr>Introduction </vt:lpstr>
      <vt:lpstr>Guidance on how to use the data</vt:lpstr>
      <vt:lpstr>Interpreting the results</vt:lpstr>
      <vt:lpstr>PowerPoint Presentation</vt:lpstr>
      <vt:lpstr>Overall experience of GP practice</vt:lpstr>
      <vt:lpstr>Overall experience: how the ICS’s results compare to other ICS’s within the region</vt:lpstr>
      <vt:lpstr>Overall experience:  how the PCNs within the ICS compare</vt:lpstr>
      <vt:lpstr>PowerPoint Presentation</vt:lpstr>
      <vt:lpstr>Ease of getting through to GP practice on the phone</vt:lpstr>
      <vt:lpstr>Ease of getting through to GP practice on the phone: how the PCNs within the ICS compare</vt:lpstr>
      <vt:lpstr>Helpfulness of receptionists at GP practice </vt:lpstr>
      <vt:lpstr>Helpfulness of receptionists at GP practice: how the PCNs within the ICS compare</vt:lpstr>
      <vt:lpstr>PowerPoint Presentation</vt:lpstr>
      <vt:lpstr>Online service use</vt:lpstr>
      <vt:lpstr>Ease of use of online services</vt:lpstr>
      <vt:lpstr>Ease of use of online services:  how the PCNs within the ICS compare</vt:lpstr>
      <vt:lpstr>PowerPoint Presentation</vt:lpstr>
      <vt:lpstr>Choice of appointment</vt:lpstr>
      <vt:lpstr>Choice of appointment:  how the PCNs within the ICS compare</vt:lpstr>
      <vt:lpstr>Satisfaction with appointment offered</vt:lpstr>
      <vt:lpstr>Satisfaction with appointment offered:  how the PCNs within the ICS compare</vt:lpstr>
      <vt:lpstr>What patients do when they did not get an appointment</vt:lpstr>
      <vt:lpstr>Overall experience of making an appointment</vt:lpstr>
      <vt:lpstr>Overall experience of making an appointment: how the PCNs within the ICS compare</vt:lpstr>
      <vt:lpstr>Type of appointment</vt:lpstr>
      <vt:lpstr>Given a time for appointment</vt:lpstr>
      <vt:lpstr>Given a time for appointment: how the PCNs within the ICS compare</vt:lpstr>
      <vt:lpstr>PowerPoint Presentation</vt:lpstr>
      <vt:lpstr>Perceptions of care at patients’ last appointment with a healthcare professional</vt:lpstr>
      <vt:lpstr>Perceptions of care at patients’ last appointment with a healthcare professional</vt:lpstr>
      <vt:lpstr>Mental health needs recognised and understood</vt:lpstr>
      <vt:lpstr>PowerPoint Presentation</vt:lpstr>
      <vt:lpstr>Support with managing long-term conditions, disabilities, or illnesses</vt:lpstr>
      <vt:lpstr>Support with managing long-term conditions, disabilities, or illnesses: how the PCNs within the ICS compare</vt:lpstr>
      <vt:lpstr>PowerPoint Presentation</vt:lpstr>
      <vt:lpstr>Satisfaction with appointment times</vt:lpstr>
      <vt:lpstr>Satisfaction with appointment times:  how the PCNs within the ICS compare</vt:lpstr>
      <vt:lpstr>PowerPoint Presentation</vt:lpstr>
      <vt:lpstr>Use of services when GP practice is closed </vt:lpstr>
      <vt:lpstr>Time taken to receive care or advice when GP practice is closed </vt:lpstr>
      <vt:lpstr>Overall experience of services when GP practice is closed </vt:lpstr>
      <vt:lpstr>PowerPoint Presentation</vt:lpstr>
      <vt:lpstr>Statistical reliability</vt:lpstr>
      <vt:lpstr>PowerPoint Presentation</vt:lpstr>
      <vt:lpstr>Further background information about the survey </vt:lpstr>
      <vt:lpstr>Where to go to do further analysis …</vt:lpstr>
      <vt:lpstr>PowerPoint Presentation</vt:lpstr>
    </vt:vector>
  </TitlesOfParts>
  <Company>Ipsos MORI</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Sylvie.Hobden</dc:creator>
  <cp:keywords>PowerPoint;potx;Template;Ipsos MORI</cp:keywords>
  <cp:lastModifiedBy>svc_MRDD</cp:lastModifiedBy>
  <cp:revision>3493</cp:revision>
  <cp:lastPrinted>2018-07-02T16:25:50Z</cp:lastPrinted>
  <dcterms:created xsi:type="dcterms:W3CDTF">2012-04-19T11:10:37Z</dcterms:created>
  <dcterms:modified xsi:type="dcterms:W3CDTF">2021-11-15T20:36:38Z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0x0101004943E86B81C79B4C87F8E95E76E7007B</vt:lpwstr>
  </property>
</Properties>
</file>