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notesSlides/notesSlide21.xml" ContentType="application/vnd.openxmlformats-officedocument.presentationml.notesSlide+xml"/>
  <Override PartName="/ppt/charts/chart60.xml" ContentType="application/vnd.openxmlformats-officedocument.drawingml.chart+xml"/>
  <Override PartName="/ppt/charts/style6.xml" ContentType="application/vnd.ms-office.chartstyle+xml"/>
  <Override PartName="/ppt/charts/colors6.xml" ContentType="application/vnd.ms-office.chartcolorstyle+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notesSlides/notesSlide22.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theme/themeOverride3.xml" ContentType="application/vnd.openxmlformats-officedocument.themeOverride+xml"/>
  <Override PartName="/ppt/notesSlides/notesSlide23.xml" ContentType="application/vnd.openxmlformats-officedocument.presentationml.notesSlide+xml"/>
  <Override PartName="/ppt/charts/chart70.xml" ContentType="application/vnd.openxmlformats-officedocument.drawingml.chart+xml"/>
  <Override PartName="/ppt/charts/style7.xml" ContentType="application/vnd.ms-office.chartstyle+xml"/>
  <Override PartName="/ppt/charts/colors7.xml" ContentType="application/vnd.ms-office.chartcolorstyle+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4.xml" ContentType="application/vnd.openxmlformats-officedocument.presentationml.notesSlide+xml"/>
  <Override PartName="/ppt/charts/chart74.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3.xml" ContentType="application/vnd.openxmlformats-officedocument.drawingml.chart+xml"/>
  <Override PartName="/ppt/charts/style9.xml" ContentType="application/vnd.ms-office.chartstyle+xml"/>
  <Override PartName="/ppt/charts/colors9.xml" ContentType="application/vnd.ms-office.chartcolorstyl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notesSlides/notesSlide27.xml" ContentType="application/vnd.openxmlformats-officedocument.presentationml.notesSlide+xml"/>
  <Override PartName="/ppt/charts/chart88.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89.xml" ContentType="application/vnd.openxmlformats-officedocument.drawingml.chart+xml"/>
  <Override PartName="/ppt/charts/chart90.xml" ContentType="application/vnd.openxmlformats-officedocument.drawingml.chart+xml"/>
  <Override PartName="/ppt/notesSlides/notesSlide28.xml" ContentType="application/vnd.openxmlformats-officedocument.presentationml.notesSlide+xml"/>
  <Override PartName="/ppt/charts/chart91.xml" ContentType="application/vnd.openxmlformats-officedocument.drawingml.chart+xml"/>
  <Override PartName="/ppt/charts/chart92.xml" ContentType="application/vnd.openxmlformats-officedocument.drawingml.chart+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theme/themeOverride5.xml" ContentType="application/vnd.openxmlformats-officedocument.themeOverride+xml"/>
  <Override PartName="/ppt/notesSlides/notesSlide29.xml" ContentType="application/vnd.openxmlformats-officedocument.presentationml.notesSlide+xml"/>
  <Override PartName="/ppt/charts/chart97.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charts/chart108.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09.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notesSlides/notesSlide44.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notesSlides/notesSlide45.xml" ContentType="application/vnd.openxmlformats-officedocument.presentationml.notesSlide+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193.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197.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charts/chart206.xml" ContentType="application/vnd.openxmlformats-officedocument.drawingml.chart+xml"/>
  <Override PartName="/ppt/charts/chart207.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688" r:id="rId6"/>
    <p:sldId id="1496" r:id="rId7"/>
    <p:sldId id="1703" r:id="rId8"/>
    <p:sldId id="1708" r:id="rId9"/>
    <p:sldId id="1704" r:id="rId10"/>
    <p:sldId id="1709" r:id="rId11"/>
    <p:sldId id="1573" r:id="rId12"/>
    <p:sldId id="1558" r:id="rId13"/>
    <p:sldId id="1644"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689" r:id="rId40"/>
    <p:sldId id="1691" r:id="rId41"/>
    <p:sldId id="1692" r:id="rId42"/>
    <p:sldId id="1690" r:id="rId43"/>
    <p:sldId id="1693" r:id="rId44"/>
    <p:sldId id="1694" r:id="rId45"/>
    <p:sldId id="1695" r:id="rId46"/>
    <p:sldId id="1550" r:id="rId47"/>
    <p:sldId id="1706" r:id="rId48"/>
    <p:sldId id="1712" r:id="rId49"/>
    <p:sldId id="1711" r:id="rId50"/>
    <p:sldId id="1707" r:id="rId51"/>
    <p:sldId id="1665" r:id="rId52"/>
    <p:sldId id="1666" r:id="rId53"/>
    <p:sldId id="1667" r:id="rId54"/>
    <p:sldId id="1671" r:id="rId55"/>
    <p:sldId id="1672" r:id="rId56"/>
    <p:sldId id="1673" r:id="rId57"/>
    <p:sldId id="1674" r:id="rId58"/>
    <p:sldId id="1675" r:id="rId59"/>
    <p:sldId id="1676" r:id="rId60"/>
    <p:sldId id="1569" r:id="rId61"/>
    <p:sldId id="1571" r:id="rId62"/>
    <p:sldId id="1570"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EB8"/>
    <a:srgbClr val="425563"/>
    <a:srgbClr val="768692"/>
    <a:srgbClr val="003087"/>
    <a:srgbClr val="41B6E6"/>
    <a:srgbClr val="3877AB"/>
    <a:srgbClr val="0563C1"/>
    <a:srgbClr val="597EB3"/>
    <a:srgbClr val="009D9C"/>
    <a:srgbClr val="E8772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337" autoAdjust="0"/>
    <p:restoredTop sz="96357" autoAdjust="0"/>
  </p:normalViewPr>
  <p:slideViewPr>
    <p:cSldViewPr snapToGrid="0" showGuides="1">
      <p:cViewPr varScale="1">
        <p:scale>
          <a:sx n="114" d="100"/>
          <a:sy n="114" d="100"/>
        </p:scale>
        <p:origin x="738"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3" Type="http://schemas.openxmlformats.org/officeDocument/2006/relationships/package" Target="../embeddings/Microsoft_Excel_Worksheet59.xlsx"/><Relationship Id="rId2" Type="http://schemas.microsoft.com/office/2011/relationships/chartColorStyle" Target="colors6.xml"/><Relationship Id="rId1" Type="http://schemas.microsoft.com/office/2011/relationships/chartStyle" Target="style6.xml"/></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themeOverride" Target="../theme/themeOverride3.xml"/></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7.xml"/><Relationship Id="rId1" Type="http://schemas.microsoft.com/office/2011/relationships/chartStyle" Target="style7.xml"/></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8.xml"/><Relationship Id="rId1" Type="http://schemas.microsoft.com/office/2011/relationships/chartStyle" Target="style8.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themeOverride" Target="../theme/themeOverride4.xml"/></Relationships>
</file>

<file path=ppt/charts/_rels/chart83.xml.rels><?xml version="1.0" encoding="UTF-8" standalone="yes"?>
<Relationships xmlns="http://schemas.openxmlformats.org/package/2006/relationships"><Relationship Id="rId3" Type="http://schemas.openxmlformats.org/officeDocument/2006/relationships/package" Target="../embeddings/Microsoft_Excel_Worksheet82.xlsx"/><Relationship Id="rId2" Type="http://schemas.microsoft.com/office/2011/relationships/chartColorStyle" Target="colors9.xml"/><Relationship Id="rId1" Type="http://schemas.microsoft.com/office/2011/relationships/chartStyle" Target="style9.xml"/></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10.xml"/><Relationship Id="rId1" Type="http://schemas.microsoft.com/office/2011/relationships/chartStyle" Target="style10.xml"/></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1" Type="http://schemas.openxmlformats.org/officeDocument/2006/relationships/package" Target="../embeddings/Microsoft_Excel_Worksheet91.xlsx"/></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2" Type="http://schemas.openxmlformats.org/officeDocument/2006/relationships/package" Target="../embeddings/Microsoft_Excel_Worksheet95.xlsx"/><Relationship Id="rId1" Type="http://schemas.openxmlformats.org/officeDocument/2006/relationships/themeOverride" Target="../theme/themeOverride5.xml"/></Relationships>
</file>

<file path=ppt/charts/_rels/chart97.xml.rels><?xml version="1.0" encoding="UTF-8" standalone="yes"?>
<Relationships xmlns="http://schemas.openxmlformats.org/package/2006/relationships"><Relationship Id="rId3" Type="http://schemas.openxmlformats.org/officeDocument/2006/relationships/package" Target="../embeddings/Microsoft_Excel_Worksheet96.xlsx"/><Relationship Id="rId2" Type="http://schemas.microsoft.com/office/2011/relationships/chartColorStyle" Target="colors11.xml"/><Relationship Id="rId1" Type="http://schemas.microsoft.com/office/2011/relationships/chartStyle" Target="style11.xml"/></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2" Type="http://schemas.openxmlformats.org/officeDocument/2006/relationships/package" Target="../embeddings/Microsoft_Excel_Worksheet107.xlsx"/><Relationship Id="rId1" Type="http://schemas.openxmlformats.org/officeDocument/2006/relationships/themeOverride" Target="../theme/themeOverride6.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12.xml"/><Relationship Id="rId1" Type="http://schemas.microsoft.com/office/2011/relationships/chartStyle" Target="style12.xml"/></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2" Type="http://schemas.openxmlformats.org/officeDocument/2006/relationships/package" Target="../embeddings/Microsoft_Excel_Worksheet120.xlsx"/><Relationship Id="rId1" Type="http://schemas.openxmlformats.org/officeDocument/2006/relationships/themeOverride" Target="../theme/themeOverride7.xml"/></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2" Type="http://schemas.openxmlformats.org/officeDocument/2006/relationships/package" Target="../embeddings/Microsoft_Excel_Worksheet128.xlsx"/><Relationship Id="rId1" Type="http://schemas.openxmlformats.org/officeDocument/2006/relationships/themeOverride" Target="../theme/themeOverride8.xml"/></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2" Type="http://schemas.openxmlformats.org/officeDocument/2006/relationships/package" Target="../embeddings/Microsoft_Excel_Worksheet136.xlsx"/><Relationship Id="rId1" Type="http://schemas.openxmlformats.org/officeDocument/2006/relationships/themeOverride" Target="../theme/themeOverride9.xml"/></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2" Type="http://schemas.openxmlformats.org/officeDocument/2006/relationships/package" Target="../embeddings/Microsoft_Excel_Worksheet144.xlsx"/><Relationship Id="rId1" Type="http://schemas.openxmlformats.org/officeDocument/2006/relationships/themeOverride" Target="../theme/themeOverride10.xml"/></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2" Type="http://schemas.openxmlformats.org/officeDocument/2006/relationships/package" Target="../embeddings/Microsoft_Excel_Worksheet152.xlsx"/><Relationship Id="rId1" Type="http://schemas.openxmlformats.org/officeDocument/2006/relationships/themeOverride" Target="../theme/themeOverride11.xml"/></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2" Type="http://schemas.openxmlformats.org/officeDocument/2006/relationships/package" Target="../embeddings/Microsoft_Excel_Worksheet160.xlsx"/><Relationship Id="rId1" Type="http://schemas.openxmlformats.org/officeDocument/2006/relationships/themeOverride" Target="../theme/themeOverride12.xml"/></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2" Type="http://schemas.openxmlformats.org/officeDocument/2006/relationships/package" Target="../embeddings/Microsoft_Excel_Worksheet168.xlsx"/><Relationship Id="rId1" Type="http://schemas.openxmlformats.org/officeDocument/2006/relationships/themeOverride" Target="../theme/themeOverride13.xml"/></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2" Type="http://schemas.openxmlformats.org/officeDocument/2006/relationships/package" Target="../embeddings/Microsoft_Excel_Worksheet191.xlsx"/><Relationship Id="rId1" Type="http://schemas.openxmlformats.org/officeDocument/2006/relationships/themeOverride" Target="../theme/themeOverride14.xml"/></Relationships>
</file>

<file path=ppt/charts/_rels/chart193.xml.rels><?xml version="1.0" encoding="UTF-8" standalone="yes"?>
<Relationships xmlns="http://schemas.openxmlformats.org/package/2006/relationships"><Relationship Id="rId3" Type="http://schemas.openxmlformats.org/officeDocument/2006/relationships/package" Target="../embeddings/Microsoft_Excel_Worksheet192.xlsx"/><Relationship Id="rId2" Type="http://schemas.microsoft.com/office/2011/relationships/chartColorStyle" Target="colors13.xml"/><Relationship Id="rId1" Type="http://schemas.microsoft.com/office/2011/relationships/chartStyle" Target="style13.xml"/></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3" Type="http://schemas.openxmlformats.org/officeDocument/2006/relationships/package" Target="../embeddings/Microsoft_Excel_Worksheet196.xlsx"/><Relationship Id="rId2" Type="http://schemas.microsoft.com/office/2011/relationships/chartColorStyle" Target="colors14.xml"/><Relationship Id="rId1" Type="http://schemas.microsoft.com/office/2011/relationships/chartStyle" Target="style14.xml"/></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2" Type="http://schemas.openxmlformats.org/officeDocument/2006/relationships/package" Target="../embeddings/Microsoft_Excel_Worksheet201.xlsx"/><Relationship Id="rId1" Type="http://schemas.openxmlformats.org/officeDocument/2006/relationships/themeOverride" Target="../theme/themeOverride15.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2" Type="http://schemas.openxmlformats.org/officeDocument/2006/relationships/package" Target="../embeddings/Microsoft_Excel_Worksheet206.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3364822506986798"/>
                  <c:y val="-1.6771182091018761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87</c:v>
                </c:pt>
                <c:pt idx="1">
                  <c:v>88</c:v>
                </c:pt>
                <c:pt idx="2">
                  <c:v>81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4</c:v>
                </c:pt>
                <c:pt idx="1">
                  <c:v>4</c:v>
                </c:pt>
                <c:pt idx="2">
                  <c:v>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CCB-4F9B-97E1-AE334326DACC}"/>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47</c:v>
                </c:pt>
                <c:pt idx="1">
                  <c:v>34</c:v>
                </c:pt>
                <c:pt idx="2">
                  <c:v>11</c:v>
                </c:pt>
                <c:pt idx="3">
                  <c:v>6</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0.67</c:v>
                </c:pt>
                <c:pt idx="1">
                  <c:v>0.68</c:v>
                </c:pt>
                <c:pt idx="2">
                  <c:v>0.7</c:v>
                </c:pt>
                <c:pt idx="3">
                  <c:v>0.77</c:v>
                </c:pt>
                <c:pt idx="4">
                  <c:v>0.8</c:v>
                </c:pt>
                <c:pt idx="5">
                  <c:v>0.81</c:v>
                </c:pt>
                <c:pt idx="6">
                  <c:v>0.81</c:v>
                </c:pt>
                <c:pt idx="7">
                  <c:v>0.82</c:v>
                </c:pt>
                <c:pt idx="8">
                  <c:v>0.82</c:v>
                </c:pt>
                <c:pt idx="9">
                  <c:v>0.82</c:v>
                </c:pt>
                <c:pt idx="10">
                  <c:v>0.85</c:v>
                </c:pt>
                <c:pt idx="11">
                  <c:v>0.86</c:v>
                </c:pt>
                <c:pt idx="12">
                  <c:v>0.87</c:v>
                </c:pt>
                <c:pt idx="13">
                  <c:v>0.87</c:v>
                </c:pt>
                <c:pt idx="14">
                  <c:v>0.88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0.81</c:v>
                </c:pt>
                <c:pt idx="1">
                  <c:v>0.81</c:v>
                </c:pt>
                <c:pt idx="2">
                  <c:v>0.81</c:v>
                </c:pt>
                <c:pt idx="3">
                  <c:v>0.81</c:v>
                </c:pt>
                <c:pt idx="4">
                  <c:v>0.81</c:v>
                </c:pt>
                <c:pt idx="5">
                  <c:v>0.81</c:v>
                </c:pt>
                <c:pt idx="6">
                  <c:v>0.81</c:v>
                </c:pt>
                <c:pt idx="7">
                  <c:v>0.81</c:v>
                </c:pt>
                <c:pt idx="8">
                  <c:v>0.81</c:v>
                </c:pt>
                <c:pt idx="9">
                  <c:v>0.81</c:v>
                </c:pt>
                <c:pt idx="10">
                  <c:v>0.81</c:v>
                </c:pt>
                <c:pt idx="11">
                  <c:v>0.81</c:v>
                </c:pt>
                <c:pt idx="12">
                  <c:v>0.81</c:v>
                </c:pt>
                <c:pt idx="13">
                  <c:v>0.81</c:v>
                </c:pt>
                <c:pt idx="14">
                  <c:v>0.81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24</c:v>
                </c:pt>
                <c:pt idx="1">
                  <c:v>76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79</c:v>
                </c:pt>
                <c:pt idx="1">
                  <c:v>81</c:v>
                </c:pt>
                <c:pt idx="2">
                  <c:v>69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21</c:v>
                </c:pt>
                <c:pt idx="1">
                  <c:v>19</c:v>
                </c:pt>
                <c:pt idx="2">
                  <c:v>31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21</c:v>
                </c:pt>
                <c:pt idx="1">
                  <c:v>48</c:v>
                </c:pt>
                <c:pt idx="2">
                  <c:v>19</c:v>
                </c:pt>
                <c:pt idx="3">
                  <c:v>12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0.24</c:v>
                </c:pt>
                <c:pt idx="1">
                  <c:v>0.39</c:v>
                </c:pt>
                <c:pt idx="2">
                  <c:v>0.5</c:v>
                </c:pt>
                <c:pt idx="3">
                  <c:v>0.55000000000000004</c:v>
                </c:pt>
                <c:pt idx="4">
                  <c:v>0.55000000000000004</c:v>
                </c:pt>
                <c:pt idx="5">
                  <c:v>0.59</c:v>
                </c:pt>
                <c:pt idx="6">
                  <c:v>0.7</c:v>
                </c:pt>
                <c:pt idx="7">
                  <c:v>0.73</c:v>
                </c:pt>
                <c:pt idx="8">
                  <c:v>0.74</c:v>
                </c:pt>
                <c:pt idx="9">
                  <c:v>0.77</c:v>
                </c:pt>
                <c:pt idx="10">
                  <c:v>0.79</c:v>
                </c:pt>
                <c:pt idx="11">
                  <c:v>0.82</c:v>
                </c:pt>
                <c:pt idx="12">
                  <c:v>0.82</c:v>
                </c:pt>
                <c:pt idx="13">
                  <c:v>0.85</c:v>
                </c:pt>
                <c:pt idx="14">
                  <c:v>0.92</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93</c:v>
                </c:pt>
                <c:pt idx="1">
                  <c:v>92</c:v>
                </c:pt>
                <c:pt idx="2">
                  <c:v>89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7</c:v>
                </c:pt>
                <c:pt idx="1">
                  <c:v>8</c:v>
                </c:pt>
                <c:pt idx="2">
                  <c:v>11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44</c:v>
                </c:pt>
                <c:pt idx="1">
                  <c:v>45</c:v>
                </c:pt>
                <c:pt idx="2">
                  <c:v>8</c:v>
                </c:pt>
                <c:pt idx="3">
                  <c:v>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0.71</c:v>
                </c:pt>
                <c:pt idx="1">
                  <c:v>0.81</c:v>
                </c:pt>
                <c:pt idx="2">
                  <c:v>0.86</c:v>
                </c:pt>
                <c:pt idx="3">
                  <c:v>0.86</c:v>
                </c:pt>
                <c:pt idx="4">
                  <c:v>0.88</c:v>
                </c:pt>
                <c:pt idx="5">
                  <c:v>0.88</c:v>
                </c:pt>
                <c:pt idx="6">
                  <c:v>0.88</c:v>
                </c:pt>
                <c:pt idx="7">
                  <c:v>0.88</c:v>
                </c:pt>
                <c:pt idx="8">
                  <c:v>0.91</c:v>
                </c:pt>
                <c:pt idx="9">
                  <c:v>0.92</c:v>
                </c:pt>
                <c:pt idx="10">
                  <c:v>0.92</c:v>
                </c:pt>
                <c:pt idx="11">
                  <c:v>0.92</c:v>
                </c:pt>
                <c:pt idx="12">
                  <c:v>0.93</c:v>
                </c:pt>
                <c:pt idx="13">
                  <c:v>0.94</c:v>
                </c:pt>
                <c:pt idx="14">
                  <c:v>0.94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Had an online consultation or appointment</c:v>
                </c:pt>
                <c:pt idx="4">
                  <c:v>None of these</c:v>
                </c:pt>
              </c:strCache>
            </c:strRef>
          </c:cat>
          <c:val>
            <c:numRef>
              <c:f>Sheet1!$B$2:$B$6</c:f>
              <c:numCache>
                <c:formatCode>0%</c:formatCode>
                <c:ptCount val="5"/>
                <c:pt idx="0">
                  <c:v>0.2</c:v>
                </c:pt>
                <c:pt idx="1">
                  <c:v>0.33</c:v>
                </c:pt>
                <c:pt idx="2">
                  <c:v>0.17</c:v>
                </c:pt>
                <c:pt idx="3">
                  <c:v>0.24</c:v>
                </c:pt>
                <c:pt idx="4">
                  <c:v>0.43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Had an online consultation or appointment</c:v>
                </c:pt>
                <c:pt idx="4">
                  <c:v>None of these</c:v>
                </c:pt>
              </c:strCache>
            </c:strRef>
          </c:cat>
          <c:val>
            <c:numRef>
              <c:f>Sheet1!$C$2:$C$6</c:f>
              <c:numCache>
                <c:formatCode>0%</c:formatCode>
                <c:ptCount val="5"/>
                <c:pt idx="0">
                  <c:v>0.21</c:v>
                </c:pt>
                <c:pt idx="1">
                  <c:v>0.31</c:v>
                </c:pt>
                <c:pt idx="2">
                  <c:v>0.17</c:v>
                </c:pt>
                <c:pt idx="3">
                  <c:v>0.22</c:v>
                </c:pt>
                <c:pt idx="4">
                  <c:v>0.45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33</c:v>
                </c:pt>
                <c:pt idx="1">
                  <c:v>43</c:v>
                </c:pt>
                <c:pt idx="2">
                  <c:v>27</c:v>
                </c:pt>
                <c:pt idx="3">
                  <c:v>42</c:v>
                </c:pt>
                <c:pt idx="4">
                  <c:v>52</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15</c:v>
                </c:pt>
                <c:pt idx="1">
                  <c:v>26</c:v>
                </c:pt>
                <c:pt idx="2">
                  <c:v>11</c:v>
                </c:pt>
                <c:pt idx="3">
                  <c:v>15</c:v>
                </c:pt>
                <c:pt idx="4">
                  <c:v>31</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80</c:v>
                </c:pt>
                <c:pt idx="1">
                  <c:v>80</c:v>
                </c:pt>
                <c:pt idx="2">
                  <c:v>75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20</c:v>
                </c:pt>
                <c:pt idx="1">
                  <c:v>20</c:v>
                </c:pt>
                <c:pt idx="2">
                  <c:v>25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3"/>
              <c:layout>
                <c:manualLayout>
                  <c:x val="-2.1285943974150415E-2"/>
                  <c:y val="-0.11331033137854955"/>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23</c:v>
                </c:pt>
                <c:pt idx="1">
                  <c:v>52</c:v>
                </c:pt>
                <c:pt idx="2">
                  <c:v>19</c:v>
                </c:pt>
                <c:pt idx="3">
                  <c:v>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0.64</c:v>
                </c:pt>
                <c:pt idx="1">
                  <c:v>0.65</c:v>
                </c:pt>
                <c:pt idx="2">
                  <c:v>0.7</c:v>
                </c:pt>
                <c:pt idx="3">
                  <c:v>0.71</c:v>
                </c:pt>
                <c:pt idx="4">
                  <c:v>0.72</c:v>
                </c:pt>
                <c:pt idx="5">
                  <c:v>0.73</c:v>
                </c:pt>
                <c:pt idx="6">
                  <c:v>0.73</c:v>
                </c:pt>
                <c:pt idx="7">
                  <c:v>0.75</c:v>
                </c:pt>
                <c:pt idx="8">
                  <c:v>0.75</c:v>
                </c:pt>
                <c:pt idx="9">
                  <c:v>0.78</c:v>
                </c:pt>
                <c:pt idx="10">
                  <c:v>0.79</c:v>
                </c:pt>
                <c:pt idx="11">
                  <c:v>0.79</c:v>
                </c:pt>
                <c:pt idx="12">
                  <c:v>0.8</c:v>
                </c:pt>
                <c:pt idx="13">
                  <c:v>0.84</c:v>
                </c:pt>
                <c:pt idx="14">
                  <c:v>0.84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BEC4-47DC-939A-EFEB63142DA2}"/>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50</c:v>
                </c:pt>
                <c:pt idx="1">
                  <c:v>50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14</c:v>
                </c:pt>
                <c:pt idx="1">
                  <c:v>37</c:v>
                </c:pt>
                <c:pt idx="2">
                  <c:v>8</c:v>
                </c:pt>
                <c:pt idx="3">
                  <c:v>24</c:v>
                </c:pt>
                <c:pt idx="4">
                  <c:v>35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0.5</c:v>
                </c:pt>
                <c:pt idx="1">
                  <c:v>0.53</c:v>
                </c:pt>
                <c:pt idx="2">
                  <c:v>0.6</c:v>
                </c:pt>
                <c:pt idx="3">
                  <c:v>0.6</c:v>
                </c:pt>
                <c:pt idx="4">
                  <c:v>0.62</c:v>
                </c:pt>
                <c:pt idx="5">
                  <c:v>0.62</c:v>
                </c:pt>
                <c:pt idx="6">
                  <c:v>0.63</c:v>
                </c:pt>
                <c:pt idx="7">
                  <c:v>0.64</c:v>
                </c:pt>
                <c:pt idx="8">
                  <c:v>0.64</c:v>
                </c:pt>
                <c:pt idx="9">
                  <c:v>0.66</c:v>
                </c:pt>
                <c:pt idx="10">
                  <c:v>0.67</c:v>
                </c:pt>
                <c:pt idx="11">
                  <c:v>0.68</c:v>
                </c:pt>
                <c:pt idx="12">
                  <c:v>0.72</c:v>
                </c:pt>
                <c:pt idx="13">
                  <c:v>0.77</c:v>
                </c:pt>
                <c:pt idx="14">
                  <c:v>0.79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BBD-4D19-ABF9-DAD0FF74EB06}"/>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C6-4741-8401-6FF8A976325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76</c:v>
                </c:pt>
                <c:pt idx="1">
                  <c:v>21</c:v>
                </c:pt>
                <c:pt idx="2">
                  <c:v>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0.61</c:v>
                </c:pt>
                <c:pt idx="1">
                  <c:v>0.62</c:v>
                </c:pt>
                <c:pt idx="2">
                  <c:v>0.7</c:v>
                </c:pt>
                <c:pt idx="3">
                  <c:v>0.7</c:v>
                </c:pt>
                <c:pt idx="4">
                  <c:v>0.76</c:v>
                </c:pt>
                <c:pt idx="5">
                  <c:v>0.77</c:v>
                </c:pt>
                <c:pt idx="6">
                  <c:v>0.77</c:v>
                </c:pt>
                <c:pt idx="7">
                  <c:v>0.77</c:v>
                </c:pt>
                <c:pt idx="8">
                  <c:v>0.78</c:v>
                </c:pt>
                <c:pt idx="9">
                  <c:v>0.78</c:v>
                </c:pt>
                <c:pt idx="10">
                  <c:v>0.79</c:v>
                </c:pt>
                <c:pt idx="11">
                  <c:v>0.8</c:v>
                </c:pt>
                <c:pt idx="12">
                  <c:v>0.82</c:v>
                </c:pt>
                <c:pt idx="13">
                  <c:v>0.83</c:v>
                </c:pt>
                <c:pt idx="14">
                  <c:v>0.84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0.76</c:v>
                </c:pt>
                <c:pt idx="1">
                  <c:v>0.76</c:v>
                </c:pt>
                <c:pt idx="2">
                  <c:v>0.76</c:v>
                </c:pt>
                <c:pt idx="3">
                  <c:v>0.76</c:v>
                </c:pt>
                <c:pt idx="4">
                  <c:v>0.76</c:v>
                </c:pt>
                <c:pt idx="5">
                  <c:v>0.76</c:v>
                </c:pt>
                <c:pt idx="6">
                  <c:v>0.76</c:v>
                </c:pt>
                <c:pt idx="7">
                  <c:v>0.76</c:v>
                </c:pt>
                <c:pt idx="8">
                  <c:v>0.76</c:v>
                </c:pt>
                <c:pt idx="9">
                  <c:v>0.76</c:v>
                </c:pt>
                <c:pt idx="10">
                  <c:v>0.76</c:v>
                </c:pt>
                <c:pt idx="11">
                  <c:v>0.76</c:v>
                </c:pt>
                <c:pt idx="12">
                  <c:v>0.76</c:v>
                </c:pt>
                <c:pt idx="13">
                  <c:v>0.76</c:v>
                </c:pt>
                <c:pt idx="14">
                  <c:v>0.76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0.05</c:v>
                </c:pt>
                <c:pt idx="1">
                  <c:v>0.05</c:v>
                </c:pt>
                <c:pt idx="2">
                  <c:v>0.03</c:v>
                </c:pt>
                <c:pt idx="3">
                  <c:v>0.02</c:v>
                </c:pt>
                <c:pt idx="4">
                  <c:v>0.09</c:v>
                </c:pt>
                <c:pt idx="5">
                  <c:v>0.1</c:v>
                </c:pt>
                <c:pt idx="6">
                  <c:v>0.05</c:v>
                </c:pt>
                <c:pt idx="7">
                  <c:v>7.0000000000000007E-2</c:v>
                </c:pt>
                <c:pt idx="8">
                  <c:v>0.11</c:v>
                </c:pt>
                <c:pt idx="9">
                  <c:v>7.0000000000000007E-2</c:v>
                </c:pt>
                <c:pt idx="10">
                  <c:v>0.23</c:v>
                </c:pt>
                <c:pt idx="11">
                  <c:v>0.32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0.11</c:v>
                </c:pt>
                <c:pt idx="2">
                  <c:v>0.04</c:v>
                </c:pt>
                <c:pt idx="3">
                  <c:v>0.04</c:v>
                </c:pt>
                <c:pt idx="4">
                  <c:v>0.11</c:v>
                </c:pt>
                <c:pt idx="5">
                  <c:v>0.11</c:v>
                </c:pt>
                <c:pt idx="6">
                  <c:v>0.05</c:v>
                </c:pt>
                <c:pt idx="7">
                  <c:v>0.04</c:v>
                </c:pt>
                <c:pt idx="8">
                  <c:v>0.14000000000000001</c:v>
                </c:pt>
                <c:pt idx="9">
                  <c:v>0.1</c:v>
                </c:pt>
                <c:pt idx="10">
                  <c:v>0.12</c:v>
                </c:pt>
                <c:pt idx="11">
                  <c:v>0.34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39</c:v>
                </c:pt>
                <c:pt idx="1">
                  <c:v>61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74</c:v>
                </c:pt>
                <c:pt idx="1">
                  <c:v>78</c:v>
                </c:pt>
                <c:pt idx="2">
                  <c:v>66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11</c:v>
                </c:pt>
                <c:pt idx="1">
                  <c:v>9</c:v>
                </c:pt>
                <c:pt idx="2">
                  <c:v>17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B27-46AC-9F3E-8012BF021125}"/>
              </c:ext>
            </c:extLst>
          </c:dPt>
          <c:dLbls>
            <c:dLbl>
              <c:idx val="3"/>
              <c:layout>
                <c:manualLayout>
                  <c:x val="-6.1422729360088813E-3"/>
                  <c:y val="1.1314538528676416E-2"/>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1.1912623991089352E-2"/>
                  <c:y val="-0.10560235960097988"/>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30</c:v>
                </c:pt>
                <c:pt idx="1">
                  <c:v>36</c:v>
                </c:pt>
                <c:pt idx="2">
                  <c:v>17</c:v>
                </c:pt>
                <c:pt idx="3">
                  <c:v>10</c:v>
                </c:pt>
                <c:pt idx="4">
                  <c:v>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0.39</c:v>
                </c:pt>
                <c:pt idx="1">
                  <c:v>0.54</c:v>
                </c:pt>
                <c:pt idx="2">
                  <c:v>0.57999999999999996</c:v>
                </c:pt>
                <c:pt idx="3">
                  <c:v>0.57999999999999996</c:v>
                </c:pt>
                <c:pt idx="4">
                  <c:v>0.6</c:v>
                </c:pt>
                <c:pt idx="5">
                  <c:v>0.61</c:v>
                </c:pt>
                <c:pt idx="6">
                  <c:v>0.67</c:v>
                </c:pt>
                <c:pt idx="7">
                  <c:v>0.68</c:v>
                </c:pt>
                <c:pt idx="8">
                  <c:v>0.69</c:v>
                </c:pt>
                <c:pt idx="9">
                  <c:v>0.69</c:v>
                </c:pt>
                <c:pt idx="10">
                  <c:v>0.7</c:v>
                </c:pt>
                <c:pt idx="11">
                  <c:v>0.7</c:v>
                </c:pt>
                <c:pt idx="12">
                  <c:v>0.7</c:v>
                </c:pt>
                <c:pt idx="13">
                  <c:v>0.78</c:v>
                </c:pt>
                <c:pt idx="14">
                  <c:v>0.8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0.56000000000000005</c:v>
                </c:pt>
                <c:pt idx="1">
                  <c:v>0.56000000000000005</c:v>
                </c:pt>
                <c:pt idx="2">
                  <c:v>0.56000000000000005</c:v>
                </c:pt>
                <c:pt idx="3">
                  <c:v>0.56000000000000005</c:v>
                </c:pt>
                <c:pt idx="4">
                  <c:v>0.56000000000000005</c:v>
                </c:pt>
                <c:pt idx="5">
                  <c:v>0.56000000000000005</c:v>
                </c:pt>
                <c:pt idx="6">
                  <c:v>0.56000000000000005</c:v>
                </c:pt>
                <c:pt idx="7">
                  <c:v>0.56000000000000005</c:v>
                </c:pt>
                <c:pt idx="8">
                  <c:v>0.56000000000000005</c:v>
                </c:pt>
                <c:pt idx="9">
                  <c:v>0.56000000000000005</c:v>
                </c:pt>
                <c:pt idx="10">
                  <c:v>0.56000000000000005</c:v>
                </c:pt>
                <c:pt idx="11">
                  <c:v>0.56000000000000005</c:v>
                </c:pt>
                <c:pt idx="12">
                  <c:v>0.56000000000000005</c:v>
                </c:pt>
                <c:pt idx="13">
                  <c:v>0.56000000000000005</c:v>
                </c:pt>
                <c:pt idx="14">
                  <c:v>0.56000000000000005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 </c:v>
                </c:pt>
              </c:strCache>
            </c:strRef>
          </c:cat>
          <c:val>
            <c:numRef>
              <c:f>Sheet1!$B$2:$B$6</c:f>
              <c:numCache>
                <c:formatCode>0%</c:formatCode>
                <c:ptCount val="5"/>
                <c:pt idx="0">
                  <c:v>0.31</c:v>
                </c:pt>
                <c:pt idx="1">
                  <c:v>0.65</c:v>
                </c:pt>
                <c:pt idx="2">
                  <c:v>0.02</c:v>
                </c:pt>
                <c:pt idx="3">
                  <c:v>0.01</c:v>
                </c:pt>
                <c:pt idx="4">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 </c:v>
                </c:pt>
              </c:strCache>
            </c:strRef>
          </c:cat>
          <c:val>
            <c:numRef>
              <c:f>Sheet1!$C$2:$C$6</c:f>
              <c:numCache>
                <c:formatCode>0%</c:formatCode>
                <c:ptCount val="5"/>
                <c:pt idx="0">
                  <c:v>0.38</c:v>
                </c:pt>
                <c:pt idx="1">
                  <c:v>0.56999999999999995</c:v>
                </c:pt>
                <c:pt idx="2">
                  <c:v>0.03</c:v>
                </c:pt>
                <c:pt idx="3">
                  <c:v>0.02</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of types of GP practice appointments offered </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39</c:v>
                </c:pt>
                <c:pt idx="1">
                  <c:v>73</c:v>
                </c:pt>
                <c:pt idx="2">
                  <c:v>6</c:v>
                </c:pt>
                <c:pt idx="3">
                  <c:v>3</c:v>
                </c:pt>
                <c:pt idx="4">
                  <c:v>1</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25</c:v>
                </c:pt>
                <c:pt idx="1">
                  <c:v>57</c:v>
                </c:pt>
                <c:pt idx="2">
                  <c:v>1</c:v>
                </c:pt>
                <c:pt idx="3">
                  <c:v>1</c:v>
                </c:pt>
                <c:pt idx="4">
                  <c:v>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75</c:v>
                </c:pt>
                <c:pt idx="1">
                  <c:v>17</c:v>
                </c:pt>
                <c:pt idx="2">
                  <c:v>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0.88</c:v>
                </c:pt>
                <c:pt idx="1">
                  <c:v>0.9</c:v>
                </c:pt>
                <c:pt idx="2">
                  <c:v>0.9</c:v>
                </c:pt>
                <c:pt idx="3">
                  <c:v>0.9</c:v>
                </c:pt>
                <c:pt idx="4">
                  <c:v>0.9</c:v>
                </c:pt>
                <c:pt idx="5">
                  <c:v>0.91</c:v>
                </c:pt>
                <c:pt idx="6">
                  <c:v>0.92</c:v>
                </c:pt>
                <c:pt idx="7">
                  <c:v>0.93</c:v>
                </c:pt>
                <c:pt idx="8">
                  <c:v>0.93</c:v>
                </c:pt>
                <c:pt idx="9">
                  <c:v>0.93</c:v>
                </c:pt>
                <c:pt idx="10">
                  <c:v>0.94</c:v>
                </c:pt>
                <c:pt idx="11">
                  <c:v>0.94</c:v>
                </c:pt>
                <c:pt idx="12">
                  <c:v>0.94</c:v>
                </c:pt>
                <c:pt idx="13">
                  <c:v>0.95</c:v>
                </c:pt>
                <c:pt idx="14">
                  <c:v>0.95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0.92</c:v>
                </c:pt>
                <c:pt idx="1">
                  <c:v>0.92</c:v>
                </c:pt>
                <c:pt idx="2">
                  <c:v>0.92</c:v>
                </c:pt>
                <c:pt idx="3">
                  <c:v>0.92</c:v>
                </c:pt>
                <c:pt idx="4">
                  <c:v>0.92</c:v>
                </c:pt>
                <c:pt idx="5">
                  <c:v>0.92</c:v>
                </c:pt>
                <c:pt idx="6">
                  <c:v>0.92</c:v>
                </c:pt>
                <c:pt idx="7">
                  <c:v>0.92</c:v>
                </c:pt>
                <c:pt idx="8">
                  <c:v>0.92</c:v>
                </c:pt>
                <c:pt idx="9">
                  <c:v>0.92</c:v>
                </c:pt>
                <c:pt idx="10">
                  <c:v>0.92</c:v>
                </c:pt>
                <c:pt idx="11">
                  <c:v>0.92</c:v>
                </c:pt>
                <c:pt idx="12">
                  <c:v>0.92</c:v>
                </c:pt>
                <c:pt idx="13">
                  <c:v>0.92</c:v>
                </c:pt>
                <c:pt idx="14">
                  <c:v>0.92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0.9</c:v>
                </c:pt>
                <c:pt idx="1">
                  <c:v>0.9</c:v>
                </c:pt>
                <c:pt idx="2">
                  <c:v>0.9</c:v>
                </c:pt>
                <c:pt idx="3">
                  <c:v>0.9</c:v>
                </c:pt>
                <c:pt idx="4">
                  <c:v>0.9</c:v>
                </c:pt>
                <c:pt idx="5">
                  <c:v>0.9</c:v>
                </c:pt>
                <c:pt idx="6">
                  <c:v>0.9</c:v>
                </c:pt>
                <c:pt idx="7">
                  <c:v>0.9</c:v>
                </c:pt>
                <c:pt idx="8">
                  <c:v>0.9</c:v>
                </c:pt>
                <c:pt idx="9">
                  <c:v>0.9</c:v>
                </c:pt>
                <c:pt idx="10">
                  <c:v>0.9</c:v>
                </c:pt>
                <c:pt idx="11">
                  <c:v>0.9</c:v>
                </c:pt>
                <c:pt idx="12">
                  <c:v>0.9</c:v>
                </c:pt>
                <c:pt idx="13">
                  <c:v>0.9</c:v>
                </c:pt>
                <c:pt idx="14">
                  <c:v>0.9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48</c:v>
                </c:pt>
                <c:pt idx="1">
                  <c:v>52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67</c:v>
                </c:pt>
                <c:pt idx="1">
                  <c:v>73</c:v>
                </c:pt>
                <c:pt idx="2">
                  <c:v>62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15</c:v>
                </c:pt>
                <c:pt idx="1">
                  <c:v>9</c:v>
                </c:pt>
                <c:pt idx="2">
                  <c:v>15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24</c:v>
                </c:pt>
                <c:pt idx="1">
                  <c:v>38</c:v>
                </c:pt>
                <c:pt idx="2">
                  <c:v>23</c:v>
                </c:pt>
                <c:pt idx="3">
                  <c:v>8</c:v>
                </c:pt>
                <c:pt idx="4">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0.48</c:v>
                </c:pt>
                <c:pt idx="1">
                  <c:v>0.52</c:v>
                </c:pt>
                <c:pt idx="2">
                  <c:v>0.54</c:v>
                </c:pt>
                <c:pt idx="3">
                  <c:v>0.56000000000000005</c:v>
                </c:pt>
                <c:pt idx="4">
                  <c:v>0.56999999999999995</c:v>
                </c:pt>
                <c:pt idx="5">
                  <c:v>0.6</c:v>
                </c:pt>
                <c:pt idx="6">
                  <c:v>0.6</c:v>
                </c:pt>
                <c:pt idx="7">
                  <c:v>0.61</c:v>
                </c:pt>
                <c:pt idx="8">
                  <c:v>0.62</c:v>
                </c:pt>
                <c:pt idx="9">
                  <c:v>0.65</c:v>
                </c:pt>
                <c:pt idx="10">
                  <c:v>0.67</c:v>
                </c:pt>
                <c:pt idx="11">
                  <c:v>0.68</c:v>
                </c:pt>
                <c:pt idx="12">
                  <c:v>0.68</c:v>
                </c:pt>
                <c:pt idx="13">
                  <c:v>0.69</c:v>
                </c:pt>
                <c:pt idx="14">
                  <c:v>0.72</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0.62</c:v>
                </c:pt>
                <c:pt idx="1">
                  <c:v>0.62</c:v>
                </c:pt>
                <c:pt idx="2">
                  <c:v>0.62</c:v>
                </c:pt>
                <c:pt idx="3">
                  <c:v>0.62</c:v>
                </c:pt>
                <c:pt idx="4">
                  <c:v>0.62</c:v>
                </c:pt>
                <c:pt idx="5">
                  <c:v>0.62</c:v>
                </c:pt>
                <c:pt idx="6">
                  <c:v>0.62</c:v>
                </c:pt>
                <c:pt idx="7">
                  <c:v>0.62</c:v>
                </c:pt>
                <c:pt idx="8">
                  <c:v>0.62</c:v>
                </c:pt>
                <c:pt idx="9">
                  <c:v>0.62</c:v>
                </c:pt>
                <c:pt idx="10">
                  <c:v>0.62</c:v>
                </c:pt>
                <c:pt idx="11">
                  <c:v>0.62</c:v>
                </c:pt>
                <c:pt idx="12">
                  <c:v>0.62</c:v>
                </c:pt>
                <c:pt idx="13">
                  <c:v>0.62</c:v>
                </c:pt>
                <c:pt idx="14">
                  <c:v>0.62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0.55000000000000004</c:v>
                </c:pt>
                <c:pt idx="1">
                  <c:v>0.55000000000000004</c:v>
                </c:pt>
                <c:pt idx="2">
                  <c:v>0.55000000000000004</c:v>
                </c:pt>
                <c:pt idx="3">
                  <c:v>0.55000000000000004</c:v>
                </c:pt>
                <c:pt idx="4">
                  <c:v>0.55000000000000004</c:v>
                </c:pt>
                <c:pt idx="5">
                  <c:v>0.55000000000000004</c:v>
                </c:pt>
                <c:pt idx="6">
                  <c:v>0.55000000000000004</c:v>
                </c:pt>
                <c:pt idx="7">
                  <c:v>0.55000000000000004</c:v>
                </c:pt>
                <c:pt idx="8">
                  <c:v>0.55000000000000004</c:v>
                </c:pt>
                <c:pt idx="9">
                  <c:v>0.55000000000000004</c:v>
                </c:pt>
                <c:pt idx="10">
                  <c:v>0.55000000000000004</c:v>
                </c:pt>
                <c:pt idx="11">
                  <c:v>0.55000000000000004</c:v>
                </c:pt>
                <c:pt idx="12">
                  <c:v>0.55000000000000004</c:v>
                </c:pt>
                <c:pt idx="13">
                  <c:v>0.55000000000000004</c:v>
                </c:pt>
                <c:pt idx="14">
                  <c:v>0.55000000000000004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89</c:v>
                </c:pt>
                <c:pt idx="1">
                  <c:v>92</c:v>
                </c:pt>
                <c:pt idx="2">
                  <c:v>88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c:v>
                </c:pt>
                <c:pt idx="1">
                  <c:v>2</c:v>
                </c:pt>
                <c:pt idx="2">
                  <c:v>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55</c:v>
                </c:pt>
                <c:pt idx="1">
                  <c:v>33</c:v>
                </c:pt>
                <c:pt idx="2">
                  <c:v>8</c:v>
                </c:pt>
                <c:pt idx="3">
                  <c:v>2</c:v>
                </c:pt>
                <c:pt idx="4">
                  <c:v>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91</c:v>
                </c:pt>
                <c:pt idx="1">
                  <c:v>92</c:v>
                </c:pt>
                <c:pt idx="2">
                  <c:v>90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c:v>
                </c:pt>
                <c:pt idx="1">
                  <c:v>2</c:v>
                </c:pt>
                <c:pt idx="2">
                  <c:v>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56</c:v>
                </c:pt>
                <c:pt idx="1">
                  <c:v>33</c:v>
                </c:pt>
                <c:pt idx="2">
                  <c:v>7</c:v>
                </c:pt>
                <c:pt idx="3">
                  <c:v>2</c:v>
                </c:pt>
                <c:pt idx="4">
                  <c:v>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90</c:v>
                </c:pt>
                <c:pt idx="1">
                  <c:v>91</c:v>
                </c:pt>
                <c:pt idx="2">
                  <c:v>88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c:v>
                </c:pt>
                <c:pt idx="1">
                  <c:v>2</c:v>
                </c:pt>
                <c:pt idx="2">
                  <c:v>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57</c:v>
                </c:pt>
                <c:pt idx="1">
                  <c:v>31</c:v>
                </c:pt>
                <c:pt idx="2">
                  <c:v>8</c:v>
                </c:pt>
                <c:pt idx="3">
                  <c:v>2</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90</c:v>
                </c:pt>
                <c:pt idx="1">
                  <c:v>89</c:v>
                </c:pt>
                <c:pt idx="2">
                  <c:v>86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10</c:v>
                </c:pt>
                <c:pt idx="1">
                  <c:v>11</c:v>
                </c:pt>
                <c:pt idx="2">
                  <c:v>14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56</c:v>
                </c:pt>
                <c:pt idx="1">
                  <c:v>30</c:v>
                </c:pt>
                <c:pt idx="2">
                  <c:v>14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95</c:v>
                </c:pt>
                <c:pt idx="1">
                  <c:v>95</c:v>
                </c:pt>
                <c:pt idx="2">
                  <c:v>93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5</c:v>
                </c:pt>
                <c:pt idx="1">
                  <c:v>5</c:v>
                </c:pt>
                <c:pt idx="2">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63</c:v>
                </c:pt>
                <c:pt idx="1">
                  <c:v>30</c:v>
                </c:pt>
                <c:pt idx="2">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97</c:v>
                </c:pt>
                <c:pt idx="1">
                  <c:v>97</c:v>
                </c:pt>
                <c:pt idx="2">
                  <c:v>96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c:v>
                </c:pt>
                <c:pt idx="1">
                  <c:v>3</c:v>
                </c:pt>
                <c:pt idx="2">
                  <c:v>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01D-461F-AC36-808B65CDC6FE}"/>
              </c:ext>
            </c:extLst>
          </c:dPt>
          <c:dLbls>
            <c:dLbl>
              <c:idx val="2"/>
              <c:layout>
                <c:manualLayout>
                  <c:x val="-6.4885682412173778E-3"/>
                  <c:y val="-0.12206988228426395"/>
                </c:manualLayout>
              </c:layout>
              <c:numFmt formatCode="[&lt;3]&quot;&quot;;0\%" sourceLinked="0"/>
              <c:spPr>
                <a:noFill/>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C01D-461F-AC36-808B65CDC6FE}"/>
                </c:ext>
              </c:extLst>
            </c:dLbl>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73</c:v>
                </c:pt>
                <c:pt idx="1">
                  <c:v>23</c:v>
                </c:pt>
                <c:pt idx="2">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96</c:v>
                </c:pt>
                <c:pt idx="1">
                  <c:v>95</c:v>
                </c:pt>
                <c:pt idx="2">
                  <c:v>93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4</c:v>
                </c:pt>
                <c:pt idx="1">
                  <c:v>5</c:v>
                </c:pt>
                <c:pt idx="2">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63</c:v>
                </c:pt>
                <c:pt idx="1">
                  <c:v>30</c:v>
                </c:pt>
                <c:pt idx="2">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6E79BC2F-F489-409B-B17D-3736685A4B41}"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98CC51DD-B654-4CF5-B809-B203CCAF10FC}"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2EF8D3A5-1DB0-468F-B58B-C7D1803A235D}"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1E50063E-427B-458D-92BD-D70B1E513C0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09F116A8-8FF4-4FFF-BC4D-991C9D088BE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wrap="none" lIns="108000" tIns="19050" rIns="38100" bIns="19050" anchor="ctr">
                    <a:spAutoFit/>
                  </a:bodyPr>
                  <a:lstStyle/>
                  <a:p>
                    <a:pPr>
                      <a:defRPr sz="1000">
                        <a:solidFill>
                          <a:schemeClr val="tx1"/>
                        </a:solidFill>
                      </a:defRPr>
                    </a:pPr>
                    <a:fld id="{B4D95548-520D-4517-ADAF-E43E832393CD}" type="CELLRANGE">
                      <a:rPr lang="en-US" dirty="0">
                        <a:solidFill>
                          <a:schemeClr val="tx1"/>
                        </a:solidFill>
                      </a:rPr>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6-1EEA-4E9E-A05E-16308F5C3D26}"/>
                </c:ext>
              </c:extLst>
            </c:dLbl>
            <c:dLbl>
              <c:idx val="7"/>
              <c:tx>
                <c:rich>
                  <a:bodyPr wrap="none" lIns="108000" tIns="19050" rIns="38100" bIns="19050" anchor="ctr">
                    <a:spAutoFit/>
                  </a:bodyPr>
                  <a:lstStyle/>
                  <a:p>
                    <a:pPr>
                      <a:defRPr sz="1000">
                        <a:solidFill>
                          <a:schemeClr val="tx1"/>
                        </a:solidFill>
                      </a:defRPr>
                    </a:pPr>
                    <a:fld id="{A47FB22C-A0EC-483C-B142-3C1BDA038E17}" type="CELLRANGE">
                      <a:rPr lang="en-GB"/>
                      <a:pPr>
                        <a:defRPr sz="10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AA4F52D5-E9A2-4A94-88E1-4664129F0EE0}"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7E28972C-420D-4765-AD08-FCA2986A9B7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EFD13FF3-1371-4AF1-94CF-E25C49BD2AE5}"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74B65E02-63D9-434C-9389-CD49A406FE5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8AAB9919-0FCE-4643-9E37-F170EDABC2D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0D57877B-E524-432A-8BD6-4E27E1F4D846}"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D-1EEA-4E9E-A05E-16308F5C3D26}"/>
                </c:ext>
              </c:extLst>
            </c:dLbl>
            <c:dLbl>
              <c:idx val="14"/>
              <c:tx>
                <c:rich>
                  <a:bodyPr/>
                  <a:lstStyle/>
                  <a:p>
                    <a:fld id="{72F45336-44A6-4E05-AAB0-FD6ACCAB636C}"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94A1D2F-2D7D-4D59-AF05-BD3DCC9266F2}"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 ~</c:v>
                  </c:pt>
                  <c:pt idx="7">
                    <c:v>Prefer to self-describe ~</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EEA-4E9E-A05E-16308F5C3D26}"/>
              </c:ext>
            </c:extLst>
          </c:dPt>
          <c:dPt>
            <c:idx val="4"/>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1EEA-4E9E-A05E-16308F5C3D26}"/>
              </c:ext>
            </c:extLst>
          </c:dPt>
          <c:dPt>
            <c:idx val="5"/>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4-1EEA-4E9E-A05E-16308F5C3D26}"/>
              </c:ext>
            </c:extLst>
          </c:dPt>
          <c:dPt>
            <c:idx val="7"/>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1EEA-4E9E-A05E-16308F5C3D26}"/>
              </c:ext>
            </c:extLst>
          </c:dPt>
          <c:dPt>
            <c:idx val="11"/>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1EEA-4E9E-A05E-16308F5C3D26}"/>
              </c:ext>
            </c:extLst>
          </c:dPt>
          <c:dPt>
            <c:idx val="12"/>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8-1EEA-4E9E-A05E-16308F5C3D26}"/>
              </c:ext>
            </c:extLst>
          </c:dPt>
          <c:dPt>
            <c:idx val="13"/>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03-4ED8-9321-7BCBF2AE6EF6}"/>
              </c:ext>
            </c:extLst>
          </c:dPt>
          <c:val>
            <c:numRef>
              <c:f>Sheet1!$C$2:$C$17</c:f>
              <c:numCache>
                <c:formatCode>0%;;</c:formatCode>
                <c:ptCount val="16"/>
                <c:pt idx="1">
                  <c:v>0.88</c:v>
                </c:pt>
                <c:pt idx="3">
                  <c:v>0</c:v>
                </c:pt>
                <c:pt idx="4">
                  <c:v>0.89</c:v>
                </c:pt>
                <c:pt idx="5">
                  <c:v>0.88</c:v>
                </c:pt>
                <c:pt idx="8">
                  <c:v>0.67</c:v>
                </c:pt>
                <c:pt idx="9">
                  <c:v>0</c:v>
                </c:pt>
                <c:pt idx="11">
                  <c:v>0.88</c:v>
                </c:pt>
                <c:pt idx="12">
                  <c:v>0.85</c:v>
                </c:pt>
                <c:pt idx="13">
                  <c:v>0.84</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EEA-4E9E-A05E-16308F5C3D26}"/>
              </c:ext>
            </c:extLst>
          </c:dPt>
          <c:dLbls>
            <c:dLbl>
              <c:idx val="0"/>
              <c:tx>
                <c:rich>
                  <a:bodyPr/>
                  <a:lstStyle/>
                  <a:p>
                    <a:fld id="{DAD06517-166E-4BCA-8FC3-B46BFE2FD72E}"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48AC1995-CF4E-4836-9EE3-F0928BB07A08}"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EDFD533B-DD87-49BF-9B23-D253045E18B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2DA8CDC4-D704-4B8F-B3C2-4161A62D40B7}"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7D43D8E0-0D70-47BA-98F1-A6D2106A77A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97DF4104-60C5-439B-BD3F-43730417349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8F9912CE-C6AF-4972-9640-28CBDF2C70DC}"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1-1EEA-4E9E-A05E-16308F5C3D26}"/>
                </c:ext>
              </c:extLst>
            </c:dLbl>
            <c:dLbl>
              <c:idx val="7"/>
              <c:tx>
                <c:rich>
                  <a:bodyPr/>
                  <a:lstStyle/>
                  <a:p>
                    <a:fld id="{41E9A1D2-A6B6-4E18-8F09-D11BF39E790F}"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3-1EEA-4E9E-A05E-16308F5C3D26}"/>
                </c:ext>
              </c:extLst>
            </c:dLbl>
            <c:dLbl>
              <c:idx val="8"/>
              <c:tx>
                <c:rich>
                  <a:bodyPr/>
                  <a:lstStyle/>
                  <a:p>
                    <a:fld id="{98CD171C-2B28-4977-8CD3-BA6009D8AF5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1EEA-4E9E-A05E-16308F5C3D26}"/>
                </c:ext>
              </c:extLst>
            </c:dLbl>
            <c:dLbl>
              <c:idx val="9"/>
              <c:tx>
                <c:rich>
                  <a:bodyPr/>
                  <a:lstStyle/>
                  <a:p>
                    <a:fld id="{319885F8-4B24-4D23-AEF5-4A42ED31599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09EB67C2-8FBA-44B6-A00A-96093CB268D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6EA03FD5-D078-475C-AC36-036FB09462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D0131F40-75A0-49E9-854D-CF4D8689624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04DC878A-841C-4EC1-8471-FD0E2A766C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BF015F52-6BCD-4374-A806-BA18621BEA1D}"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9273C939-8D39-4940-9638-F3BE1B7CBEC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0.12</c:v>
                </c:pt>
                <c:pt idx="2">
                  <c:v>1</c:v>
                </c:pt>
                <c:pt idx="3">
                  <c:v>1</c:v>
                </c:pt>
                <c:pt idx="4">
                  <c:v>0.10999999999999999</c:v>
                </c:pt>
                <c:pt idx="5">
                  <c:v>0.12</c:v>
                </c:pt>
                <c:pt idx="6">
                  <c:v>1</c:v>
                </c:pt>
                <c:pt idx="7">
                  <c:v>1</c:v>
                </c:pt>
                <c:pt idx="8">
                  <c:v>0.32999999999999996</c:v>
                </c:pt>
                <c:pt idx="9">
                  <c:v>1</c:v>
                </c:pt>
                <c:pt idx="10">
                  <c:v>1</c:v>
                </c:pt>
                <c:pt idx="11">
                  <c:v>0.12</c:v>
                </c:pt>
                <c:pt idx="12">
                  <c:v>0.15000000000000002</c:v>
                </c:pt>
                <c:pt idx="13">
                  <c:v>0.16000000000000003</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88%</c:v>
                  </c:pt>
                  <c:pt idx="4">
                    <c:v>89%</c:v>
                  </c:pt>
                  <c:pt idx="5">
                    <c:v>88%</c:v>
                  </c:pt>
                  <c:pt idx="8">
                    <c:v>67%</c:v>
                  </c:pt>
                  <c:pt idx="11">
                    <c:v>88%</c:v>
                  </c:pt>
                  <c:pt idx="12">
                    <c:v>85%</c:v>
                  </c:pt>
                  <c:pt idx="13">
                    <c:v>84%</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875F4C48-C061-4D85-90D0-BBF178425F99}"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DFA0DC7A-4717-48B6-BF59-7C68FA8331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9206D3DF-F59B-4356-B3AD-F0CCC78391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7EF739BB-C672-4951-8E4A-4F6B95BEC7D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8BA4374D-8135-4C85-9107-E48C787EB4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CE10508C-60C2-4D97-BC02-F7CEB76A06B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41CFB01F-19D8-4A44-8957-2A751BA083C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5175CFD1-73D0-476F-BF76-5C3D4CBF9E74}"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D53433A7-53F6-4905-8FE6-2C62CFF3B5B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3E76F888-C3DA-44CD-AB3A-4E06D41FA27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278E4626-CBAA-416E-A723-26696466D3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E896F01A-770A-463E-9FA9-0656B1DF16E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894710EA-4D0C-4824-BF0E-58D6E918715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0399134E-692F-44E6-A64B-37E259A8D7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9AE0B62F-C131-4CD1-B271-D2661112FA9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BD5B692C-7195-46EC-A76A-0F97B9F27B6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and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0.89</c:v>
                </c:pt>
                <c:pt idx="2">
                  <c:v>0.82</c:v>
                </c:pt>
                <c:pt idx="3">
                  <c:v>0.88</c:v>
                </c:pt>
                <c:pt idx="4">
                  <c:v>0.86</c:v>
                </c:pt>
                <c:pt idx="5">
                  <c:v>0.86</c:v>
                </c:pt>
                <c:pt idx="7">
                  <c:v>0</c:v>
                </c:pt>
                <c:pt idx="8">
                  <c:v>0.81</c:v>
                </c:pt>
                <c:pt idx="9">
                  <c:v>0.86</c:v>
                </c:pt>
                <c:pt idx="10">
                  <c:v>0.91</c:v>
                </c:pt>
                <c:pt idx="11">
                  <c:v>0.87</c:v>
                </c:pt>
                <c:pt idx="12">
                  <c:v>0.89</c:v>
                </c:pt>
                <c:pt idx="13">
                  <c:v>0.91</c:v>
                </c:pt>
                <c:pt idx="14">
                  <c:v>0.93</c:v>
                </c:pt>
                <c:pt idx="15">
                  <c:v>0.94</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EEA-4E9E-A05E-16308F5C3D26}"/>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EEA-4E9E-A05E-16308F5C3D26}"/>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5-1EEA-4E9E-A05E-16308F5C3D26}"/>
              </c:ext>
            </c:extLst>
          </c:dPt>
          <c:dLbls>
            <c:dLbl>
              <c:idx val="0"/>
              <c:tx>
                <c:rich>
                  <a:bodyPr/>
                  <a:lstStyle/>
                  <a:p>
                    <a:fld id="{7BF246CB-8793-4E43-9CC6-B6305A652FC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4DE905E8-1CE4-4DB7-9D4A-86D3EA1CD10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7D40E77D-E7C5-491B-A54D-C54ED4E803B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EF674355-57AC-468F-965E-C8741A52989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9A8FE79A-09BA-46AF-AFD2-19D16400D2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D59C19B0-A1F9-4984-82DB-4B811913EE0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05917C1D-E1D4-4B76-92AE-9D6D91ED6030}"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2DDD8500-6827-4DC6-B417-A3F2B0A48BD1}"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524E35C2-1F82-4866-9E0D-17DB40DFD3F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598E7A05-00A1-49E3-9FD4-AB2F9794580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0FF0FA2C-54E8-4608-B1BF-6D2BFAAEA7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74DF6585-DF83-4B83-8146-E8140FEFB6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31C9376B-B0AF-4A09-851A-D784371DF8C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BFB86F16-3C29-4164-9032-2F78DD100AB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83B7E939-5695-460E-88CE-3B718BC326F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E59C991E-E876-40B8-BAB9-2E76B3BE14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formatCode="0%;;">
                  <c:v>1</c:v>
                </c:pt>
                <c:pt idx="1">
                  <c:v>0.10999999999999999</c:v>
                </c:pt>
                <c:pt idx="2">
                  <c:v>0.18000000000000005</c:v>
                </c:pt>
                <c:pt idx="3">
                  <c:v>0.12</c:v>
                </c:pt>
                <c:pt idx="4">
                  <c:v>0.14000000000000001</c:v>
                </c:pt>
                <c:pt idx="5">
                  <c:v>0.14000000000000001</c:v>
                </c:pt>
                <c:pt idx="6" formatCode="0%;;">
                  <c:v>1</c:v>
                </c:pt>
                <c:pt idx="7" formatCode="0%;;">
                  <c:v>1</c:v>
                </c:pt>
                <c:pt idx="8">
                  <c:v>0.18999999999999995</c:v>
                </c:pt>
                <c:pt idx="9">
                  <c:v>0.14000000000000001</c:v>
                </c:pt>
                <c:pt idx="10">
                  <c:v>8.9999999999999969E-2</c:v>
                </c:pt>
                <c:pt idx="11">
                  <c:v>0.13</c:v>
                </c:pt>
                <c:pt idx="12">
                  <c:v>0.10999999999999999</c:v>
                </c:pt>
                <c:pt idx="13">
                  <c:v>8.9999999999999969E-2</c:v>
                </c:pt>
                <c:pt idx="14">
                  <c:v>6.9999999999999951E-2</c:v>
                </c:pt>
                <c:pt idx="15">
                  <c:v>6.0000000000000053E-2</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89%</c:v>
                  </c:pt>
                  <c:pt idx="2">
                    <c:v>82%</c:v>
                  </c:pt>
                  <c:pt idx="3">
                    <c:v>88%</c:v>
                  </c:pt>
                  <c:pt idx="4">
                    <c:v>86%</c:v>
                  </c:pt>
                  <c:pt idx="5">
                    <c:v>86%</c:v>
                  </c:pt>
                  <c:pt idx="8">
                    <c:v>81%</c:v>
                  </c:pt>
                  <c:pt idx="9">
                    <c:v>86%</c:v>
                  </c:pt>
                  <c:pt idx="10">
                    <c:v>91%</c:v>
                  </c:pt>
                  <c:pt idx="11">
                    <c:v>87%</c:v>
                  </c:pt>
                  <c:pt idx="12">
                    <c:v>89%</c:v>
                  </c:pt>
                  <c:pt idx="13">
                    <c:v>91%</c:v>
                  </c:pt>
                  <c:pt idx="14">
                    <c:v>93%</c:v>
                  </c:pt>
                  <c:pt idx="15">
                    <c:v>94%</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CA44B0F5-17CA-4439-B86D-79A3306E2DA6}"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781EC729-61A7-4152-9C4B-0DC5EA65E2BC}"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E7559D45-3018-47E7-B57E-4B38E78A8887}"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0C092FE3-E64E-4113-AECB-F05FCC1947B8}"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70EA641E-58D7-45C9-96DA-2B4F08BE655A}"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98859319-0C3B-406B-A702-87E6AFC43A05}"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1A56B18C-F9C2-4FDD-A39A-167DF8AD220F}"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18E399EC-42D9-4723-B9EB-E286A17455F8}"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B40F79C8-62CB-4454-AA0D-D88F9D546613}"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64B7C0EB-2845-4146-912C-C1557CD447E5}"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3882B9A1-108A-44F6-9875-48F79E62DF21}"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38130C88-C188-47A9-A0E9-C6DD4EB606A4}"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2E1B1CD2-011F-4FD7-B268-B79022F279CA}"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F256636-D7FF-4BA8-B785-7D8CFEE6115F}"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48EFECCA-4DDF-41F5-985F-58E62CF59261}"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A0DD76DF-4D64-4044-9B60-524CFA87E8DF}"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CC157FE-C119-4C19-8438-6CAE59FF4D00}"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E-FF54-4ADE-AAB5-3FFF450EF981}"/>
              </c:ext>
            </c:extLst>
          </c:dPt>
          <c:val>
            <c:numRef>
              <c:f>Sheet1!$C$2:$C$19</c:f>
              <c:numCache>
                <c:formatCode>0%;;</c:formatCode>
                <c:ptCount val="18"/>
                <c:pt idx="0">
                  <c:v>0</c:v>
                </c:pt>
                <c:pt idx="1">
                  <c:v>0.88</c:v>
                </c:pt>
                <c:pt idx="3">
                  <c:v>0</c:v>
                </c:pt>
                <c:pt idx="5">
                  <c:v>0.8</c:v>
                </c:pt>
                <c:pt idx="6">
                  <c:v>0.89</c:v>
                </c:pt>
                <c:pt idx="7">
                  <c:v>0.9</c:v>
                </c:pt>
                <c:pt idx="8">
                  <c:v>0.89</c:v>
                </c:pt>
                <c:pt idx="9">
                  <c:v>0.89</c:v>
                </c:pt>
                <c:pt idx="13">
                  <c:v>0.85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3-FF54-4ADE-AAB5-3FFF450EF981}"/>
              </c:ext>
            </c:extLst>
          </c:dPt>
          <c:dPt>
            <c:idx val="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1-FF54-4ADE-AAB5-3FFF450EF981}"/>
              </c:ext>
            </c:extLst>
          </c:dPt>
          <c:dPt>
            <c:idx val="10"/>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B-FF54-4ADE-AAB5-3FFF450EF981}"/>
              </c:ext>
            </c:extLst>
          </c:dPt>
          <c:dPt>
            <c:idx val="11"/>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D-FF54-4ADE-AAB5-3FFF450EF981}"/>
              </c:ext>
            </c:extLst>
          </c:dPt>
          <c:dPt>
            <c:idx val="12"/>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2-FF54-4ADE-AAB5-3FFF450EF981}"/>
              </c:ext>
            </c:extLst>
          </c:dPt>
          <c:dPt>
            <c:idx val="1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3-FF54-4ADE-AAB5-3FFF450EF981}"/>
              </c:ext>
            </c:extLst>
          </c:dPt>
          <c:dLbls>
            <c:dLbl>
              <c:idx val="0"/>
              <c:tx>
                <c:rich>
                  <a:bodyPr/>
                  <a:lstStyle/>
                  <a:p>
                    <a:fld id="{28CDE292-012F-48A4-8B49-4FCDCA17B9D2}"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E6D83273-204E-4A12-B09B-32917C98D315}"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8963AE4-00A0-4714-8FE3-8945F2A9E4D6}"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B7CC9948-F873-4913-93C2-D033859B4B9C}"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07FF3388-055C-4AA4-A5E8-A826473EC14F}"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1BDB0DFC-C8AE-4A3D-A42E-6DBE71A683E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A53F5104-127B-4CA2-8FF9-42EC78471B7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D8171A92-BC81-4FCA-8DAB-BCCF7DDA13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FA61446E-D76A-4FFA-A942-171DF4D32D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C50C264C-B183-4612-A6CD-1964CF949E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1F7F552D-6162-42EC-B943-34D46FCBA0E5}"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3FB66F9B-B24D-4AD3-87B8-616CB9F3C9EA}"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14B746D5-4479-428B-B66B-74CB52153991}"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F6B955D7-5742-48EC-A72A-B164A83877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FEFE440-7317-4074-8974-A1A5CA9BFDF3}"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50287E3E-D8EA-45FF-9993-3086B14EB06F}"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2398ED17-ABF1-43D9-BEB2-8B417F32EAB7}"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2F66C578-45A2-44F6-824C-A483BE9946A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Sheet1!$D$2:$D$19</c:f>
              <c:numCache>
                <c:formatCode>0%</c:formatCode>
                <c:ptCount val="18"/>
                <c:pt idx="0">
                  <c:v>1</c:v>
                </c:pt>
                <c:pt idx="1">
                  <c:v>0.12</c:v>
                </c:pt>
                <c:pt idx="2">
                  <c:v>1</c:v>
                </c:pt>
                <c:pt idx="3">
                  <c:v>1</c:v>
                </c:pt>
                <c:pt idx="4">
                  <c:v>1</c:v>
                </c:pt>
                <c:pt idx="5">
                  <c:v>0.19999999999999996</c:v>
                </c:pt>
                <c:pt idx="6">
                  <c:v>0.10999999999999999</c:v>
                </c:pt>
                <c:pt idx="7">
                  <c:v>9.9999999999999978E-2</c:v>
                </c:pt>
                <c:pt idx="8">
                  <c:v>0.10999999999999999</c:v>
                </c:pt>
                <c:pt idx="9">
                  <c:v>0.10999999999999999</c:v>
                </c:pt>
                <c:pt idx="10">
                  <c:v>1</c:v>
                </c:pt>
                <c:pt idx="11">
                  <c:v>1</c:v>
                </c:pt>
                <c:pt idx="12">
                  <c:v>1</c:v>
                </c:pt>
                <c:pt idx="13">
                  <c:v>0.15000000000000002</c:v>
                </c:pt>
                <c:pt idx="14">
                  <c:v>1</c:v>
                </c:pt>
                <c:pt idx="15">
                  <c:v>1</c:v>
                </c:pt>
                <c:pt idx="16">
                  <c:v>1</c:v>
                </c:pt>
                <c:pt idx="17">
                  <c:v>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Sheet1!$C$2:$C$19</c15:f>
                <c15:dlblRangeCache>
                  <c:ptCount val="18"/>
                  <c:pt idx="1">
                    <c:v>88%</c:v>
                  </c:pt>
                  <c:pt idx="5">
                    <c:v>80%</c:v>
                  </c:pt>
                  <c:pt idx="6">
                    <c:v>89%</c:v>
                  </c:pt>
                  <c:pt idx="7">
                    <c:v>90%</c:v>
                  </c:pt>
                  <c:pt idx="8">
                    <c:v>89%</c:v>
                  </c:pt>
                  <c:pt idx="9">
                    <c:v>89%</c:v>
                  </c:pt>
                  <c:pt idx="13">
                    <c:v>85%</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27E98BA5-8689-4F38-8727-DFC922711B13}"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EF326F43-639F-4879-8252-C23B6AA7A5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EB416B6F-BF4E-45E4-858D-888ABCB24E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250FDD1D-8331-4DA8-BF0D-3637577ECD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5521C747-64CA-4AFD-8725-E7B178E969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05CA30B2-8D62-48F7-A714-518861746A8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C80E8E3E-6A37-4E21-AF63-070EC5EFDA6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7DF9EEAA-B1F4-4796-BD24-A3AD88831C0D}"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AB90DB6F-5154-4078-90F6-2FC14A330F9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6A9CC580-C299-4F2B-B625-2229BAE3C7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B0B9719A-FB53-405D-A573-C6A1373F8BA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1C28301A-025D-4A62-8FBB-B7F14F02B23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B879B463-976E-4C05-B7ED-D9860D0F6FD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C6413EC7-A770-4DED-A97F-2EA27EFDD05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D6EAE4C0-F5B5-4E74-8214-6C7B19CDED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D0FF1C56-B7E9-439E-9D68-76462976A15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F060A41E-5CC3-455C-ABA4-4C029FFBA74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D05AD9DC-9631-4709-8969-D7ADDB2C77D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0.93</c:v>
                </c:pt>
                <c:pt idx="2">
                  <c:v>0.86</c:v>
                </c:pt>
                <c:pt idx="3">
                  <c:v>0.86</c:v>
                </c:pt>
                <c:pt idx="4">
                  <c:v>0.78</c:v>
                </c:pt>
                <c:pt idx="5">
                  <c:v>0.87</c:v>
                </c:pt>
                <c:pt idx="6">
                  <c:v>0.91</c:v>
                </c:pt>
                <c:pt idx="7">
                  <c:v>0.89</c:v>
                </c:pt>
                <c:pt idx="8">
                  <c:v>0.88</c:v>
                </c:pt>
                <c:pt idx="9">
                  <c:v>0.9</c:v>
                </c:pt>
                <c:pt idx="10">
                  <c:v>0.91</c:v>
                </c:pt>
                <c:pt idx="11">
                  <c:v>0.86</c:v>
                </c:pt>
                <c:pt idx="12">
                  <c:v>0.85</c:v>
                </c:pt>
                <c:pt idx="13">
                  <c:v>0.81</c:v>
                </c:pt>
                <c:pt idx="14">
                  <c:v>0.84</c:v>
                </c:pt>
                <c:pt idx="15">
                  <c:v>0.9</c:v>
                </c:pt>
                <c:pt idx="16">
                  <c:v>0.84</c:v>
                </c:pt>
                <c:pt idx="17">
                  <c:v>0.9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5-FF54-4ADE-AAB5-3FFF450EF981}"/>
              </c:ext>
            </c:extLst>
          </c:dPt>
          <c:dPt>
            <c:idx val="6"/>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7-FF54-4ADE-AAB5-3FFF450EF981}"/>
              </c:ext>
            </c:extLst>
          </c:dPt>
          <c:dPt>
            <c:idx val="7"/>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9-FF54-4ADE-AAB5-3FFF450EF981}"/>
              </c:ext>
            </c:extLst>
          </c:dPt>
          <c:dLbls>
            <c:dLbl>
              <c:idx val="0"/>
              <c:tx>
                <c:rich>
                  <a:bodyPr/>
                  <a:lstStyle/>
                  <a:p>
                    <a:fld id="{ED37F70A-56B2-4A2E-837A-2B80A010074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47896D65-06CD-4822-A5B5-6BB9098DA8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C0409715-D5C4-43D8-B05E-9753C20A55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E9BB8EEF-F4B3-471F-A297-51CDDBCC60F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915F4F04-211A-4E54-B338-2D840547E7D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4ABD8A37-AD28-4FC6-8C81-200988E2B08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E51E0AE9-E331-40DB-ABDE-8AED430AA9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C957E99B-2D13-44D1-9E9F-B0FF87D613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2DC83C31-1D02-45F1-ACC2-AA509FBCA22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F9B6F163-7BC8-4CE0-B29A-F0A2260D4D5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F79C70D3-B445-435E-88D9-BF010C794DF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316F74E9-47A8-4653-88EC-B4298AD4EAF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77C0DE69-BBAB-4347-ADB3-37B9654B5C5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4222E086-4944-48A4-9122-876FAAC6B4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B8C575AF-989A-4FC5-8B89-48B25BEA8FA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6419C3AA-597B-4C55-89C7-D3EDC91C41A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588C61E9-ACA9-4676-B149-AFEB64EB720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AC0A3C0F-AC39-4CAE-9C3E-31C9E69A741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Sheet1!$H$2:$H$19</c:f>
              <c:numCache>
                <c:formatCode>0%;;</c:formatCode>
                <c:ptCount val="18"/>
                <c:pt idx="0">
                  <c:v>1</c:v>
                </c:pt>
                <c:pt idx="1">
                  <c:v>6.9999999999999951E-2</c:v>
                </c:pt>
                <c:pt idx="2">
                  <c:v>0.14000000000000001</c:v>
                </c:pt>
                <c:pt idx="3">
                  <c:v>0.14000000000000001</c:v>
                </c:pt>
                <c:pt idx="4">
                  <c:v>0.21999999999999997</c:v>
                </c:pt>
                <c:pt idx="5">
                  <c:v>0.13</c:v>
                </c:pt>
                <c:pt idx="6">
                  <c:v>8.9999999999999969E-2</c:v>
                </c:pt>
                <c:pt idx="7">
                  <c:v>0.10999999999999999</c:v>
                </c:pt>
                <c:pt idx="8">
                  <c:v>0.12</c:v>
                </c:pt>
                <c:pt idx="9">
                  <c:v>9.9999999999999978E-2</c:v>
                </c:pt>
                <c:pt idx="10">
                  <c:v>8.9999999999999969E-2</c:v>
                </c:pt>
                <c:pt idx="11">
                  <c:v>0.14000000000000001</c:v>
                </c:pt>
                <c:pt idx="12">
                  <c:v>0.15000000000000002</c:v>
                </c:pt>
                <c:pt idx="13">
                  <c:v>0.18999999999999995</c:v>
                </c:pt>
                <c:pt idx="14">
                  <c:v>0.16000000000000003</c:v>
                </c:pt>
                <c:pt idx="15">
                  <c:v>9.9999999999999978E-2</c:v>
                </c:pt>
                <c:pt idx="16">
                  <c:v>0.16000000000000003</c:v>
                </c:pt>
                <c:pt idx="17">
                  <c:v>9.9999999999999978E-2</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Sheet1!$G$2:$G$19</c15:f>
                <c15:dlblRangeCache>
                  <c:ptCount val="18"/>
                  <c:pt idx="1">
                    <c:v>93%</c:v>
                  </c:pt>
                  <c:pt idx="2">
                    <c:v>86%</c:v>
                  </c:pt>
                  <c:pt idx="3">
                    <c:v>86%</c:v>
                  </c:pt>
                  <c:pt idx="4">
                    <c:v>78%</c:v>
                  </c:pt>
                  <c:pt idx="5">
                    <c:v>87%</c:v>
                  </c:pt>
                  <c:pt idx="6">
                    <c:v>91%</c:v>
                  </c:pt>
                  <c:pt idx="7">
                    <c:v>89%</c:v>
                  </c:pt>
                  <c:pt idx="8">
                    <c:v>88%</c:v>
                  </c:pt>
                  <c:pt idx="9">
                    <c:v>90%</c:v>
                  </c:pt>
                  <c:pt idx="10">
                    <c:v>91%</c:v>
                  </c:pt>
                  <c:pt idx="11">
                    <c:v>86%</c:v>
                  </c:pt>
                  <c:pt idx="12">
                    <c:v>85%</c:v>
                  </c:pt>
                  <c:pt idx="13">
                    <c:v>81%</c:v>
                  </c:pt>
                  <c:pt idx="14">
                    <c:v>84%</c:v>
                  </c:pt>
                  <c:pt idx="15">
                    <c:v>90%</c:v>
                  </c:pt>
                  <c:pt idx="16">
                    <c:v>84%</c:v>
                  </c:pt>
                  <c:pt idx="17">
                    <c:v>90%</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c15="http://schemas.microsoft.com/office/drawing/2012/chart" xmlns:c16="http://schemas.microsoft.com/office/drawing/2014/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AECCED71-F84E-4AEC-82B8-51B0CF5C412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EFD34F0A-0E2E-4C3A-95C3-FC5A5DCD361C}"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24BC160B-9771-4461-87F5-854A3567871C}"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28A5B1E0-8A19-4C65-922C-45929CFD4189}"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8F5170FB-DB9D-4E47-9002-1BE88487F78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BA6A689E-BBD3-4FC9-8A97-093B1065D78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433E014E-1344-4578-87BA-61C93A5FDCD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26B8B347-5F7D-4BC8-9A3F-8327CBB5C31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wrap="none" lIns="108000" tIns="19050" rIns="38100" bIns="19050" anchor="ctr">
                    <a:spAutoFit/>
                  </a:bodyPr>
                  <a:lstStyle/>
                  <a:p>
                    <a:pPr>
                      <a:defRPr sz="1000">
                        <a:solidFill>
                          <a:schemeClr val="tx1"/>
                        </a:solidFill>
                      </a:defRPr>
                    </a:pPr>
                    <a:fld id="{8F0860EC-B6B8-4E0D-BBA1-2C8ED160DB71}" type="CELLRANGE">
                      <a:rPr lang="en-GB"/>
                      <a:pPr>
                        <a:defRPr sz="10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474068B1-BA02-4BDC-9962-0066CD282ABF}"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wrap="none" lIns="108000" tIns="19050" rIns="38100" bIns="19050" anchor="ctr">
                    <a:spAutoFit/>
                  </a:bodyPr>
                  <a:lstStyle/>
                  <a:p>
                    <a:pPr>
                      <a:defRPr sz="1000">
                        <a:solidFill>
                          <a:schemeClr val="tx1"/>
                        </a:solidFill>
                      </a:defRPr>
                    </a:pPr>
                    <a:fld id="{DBBFF854-55E2-48B7-9F78-02C1AC892441}" type="CELLRANGE">
                      <a:rPr lang="en-GB"/>
                      <a:pPr>
                        <a:defRPr sz="10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A432AE6C-A1AA-4901-A96F-6900F6684FD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BAEADC47-09E5-40B5-974E-6C3DCDD88E7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2778D9B0-8EA2-47FB-A406-BD5164F902C1}"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964F10F1-6703-4AA9-9288-4270BE64E874}"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FC829F89-EF8E-402E-B297-E283ACA8FE57}"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 ~</c:v>
                  </c:pt>
                  <c:pt idx="9">
                    <c:v>Muslim</c:v>
                  </c:pt>
                  <c:pt idx="10">
                    <c:v>Sikh ~</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F2D-46A7-A150-1D236AA1984A}"/>
              </c:ext>
            </c:extLst>
          </c:dPt>
          <c:val>
            <c:numRef>
              <c:f>Sheet1!$C$2:$C$17</c:f>
              <c:numCache>
                <c:formatCode>0%;;</c:formatCode>
                <c:ptCount val="16"/>
                <c:pt idx="0">
                  <c:v>0</c:v>
                </c:pt>
                <c:pt idx="1">
                  <c:v>0.88</c:v>
                </c:pt>
                <c:pt idx="3">
                  <c:v>0</c:v>
                </c:pt>
                <c:pt idx="4" formatCode="0%">
                  <c:v>0.87</c:v>
                </c:pt>
                <c:pt idx="5" formatCode="0%">
                  <c:v>0.79</c:v>
                </c:pt>
                <c:pt idx="6" formatCode="0%">
                  <c:v>0.9</c:v>
                </c:pt>
                <c:pt idx="7" formatCode="0%">
                  <c:v>0.9</c:v>
                </c:pt>
                <c:pt idx="9" formatCode="0%">
                  <c:v>0.76</c:v>
                </c:pt>
                <c:pt idx="11" formatCode="0%">
                  <c:v>0.88</c:v>
                </c:pt>
                <c:pt idx="12" formatCode="0%">
                  <c:v>0.85</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F2D-46A7-A150-1D236AA1984A}"/>
              </c:ext>
            </c:extLst>
          </c:dPt>
          <c:dLbls>
            <c:dLbl>
              <c:idx val="0"/>
              <c:tx>
                <c:rich>
                  <a:bodyPr/>
                  <a:lstStyle/>
                  <a:p>
                    <a:fld id="{6BDE9BE0-05FB-46EA-8E83-DA2D74538A0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D75703CD-1591-474E-AC79-E81F5D7E1106}"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6AE4A3C6-5D24-483D-940E-C6559CDCE82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58A8A845-C757-46AC-ACB0-628D41200D1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449F2732-B15E-42EA-8C59-80ECD1203F4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F9B87AF3-46E5-4817-82B6-D3E6EA2225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7007882A-4486-4F03-B6B0-1425AD79A9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44B84808-E5B3-4BBD-8B80-111922C8A5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5BBD36AA-B77E-44F2-9321-729AF80D967E}"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4D-1F2D-46A7-A150-1D236AA1984A}"/>
                </c:ext>
              </c:extLst>
            </c:dLbl>
            <c:dLbl>
              <c:idx val="9"/>
              <c:tx>
                <c:rich>
                  <a:bodyPr/>
                  <a:lstStyle/>
                  <a:p>
                    <a:fld id="{8B3E007B-BC83-431F-8339-113DE74CF6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0106127E-BD57-404D-8100-23F2299E1F2C}"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1F2D-46A7-A150-1D236AA1984A}"/>
                </c:ext>
              </c:extLst>
            </c:dLbl>
            <c:dLbl>
              <c:idx val="11"/>
              <c:tx>
                <c:rich>
                  <a:bodyPr/>
                  <a:lstStyle/>
                  <a:p>
                    <a:fld id="{87425443-18E0-4846-9192-562313407EB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12E7A658-814B-47FE-A5DE-A0BED0C4237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80AB12C9-C962-47DF-92EE-61A92652AD1E}"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93B61107-38A6-4850-80D9-F1A3050B382B}"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13536867-7A54-43A4-8ADC-1E7AD6678BB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0.12</c:v>
                </c:pt>
                <c:pt idx="2">
                  <c:v>1</c:v>
                </c:pt>
                <c:pt idx="3">
                  <c:v>1</c:v>
                </c:pt>
                <c:pt idx="4">
                  <c:v>0.13</c:v>
                </c:pt>
                <c:pt idx="5">
                  <c:v>0.20999999999999996</c:v>
                </c:pt>
                <c:pt idx="6">
                  <c:v>9.9999999999999978E-2</c:v>
                </c:pt>
                <c:pt idx="7">
                  <c:v>9.9999999999999978E-2</c:v>
                </c:pt>
                <c:pt idx="8">
                  <c:v>1</c:v>
                </c:pt>
                <c:pt idx="9">
                  <c:v>0.24</c:v>
                </c:pt>
                <c:pt idx="10">
                  <c:v>1</c:v>
                </c:pt>
                <c:pt idx="11">
                  <c:v>0.12</c:v>
                </c:pt>
                <c:pt idx="12">
                  <c:v>0.15000000000000002</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88%</c:v>
                  </c:pt>
                  <c:pt idx="4">
                    <c:v>87%</c:v>
                  </c:pt>
                  <c:pt idx="5">
                    <c:v>79%</c:v>
                  </c:pt>
                  <c:pt idx="6">
                    <c:v>90%</c:v>
                  </c:pt>
                  <c:pt idx="7">
                    <c:v>90%</c:v>
                  </c:pt>
                  <c:pt idx="9">
                    <c:v>76%</c:v>
                  </c:pt>
                  <c:pt idx="11">
                    <c:v>88%</c:v>
                  </c:pt>
                  <c:pt idx="12">
                    <c:v>85%</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47CE8B8E-D8AC-4A14-8DAE-30A1B6B85AF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DCC42EC9-B01D-41AF-B6DE-089F19392F7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AC2D77AA-8756-47AA-9D41-7B392285CE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8F1E91F5-025C-428F-A5CF-5E4AF210F97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FEB08073-99AB-439F-B745-DAB70BACE4F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2DC4415B-3F7C-4958-9B5B-08266DDD9018}"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29F1E661-6839-4898-91F1-7540B72A54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8A158FE3-A804-45C1-8579-4E9A5886CAA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C89F3281-ABEB-40FE-AF02-9B38BC07682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B38EA92D-BAA2-4D83-B788-6C68D715804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1355FBCA-9654-4172-B0E9-232CE411BEB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CDFCDFF2-40D2-4D98-864A-CB03B9D67EF5}"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4C60DF5E-7FF5-43F7-8EB0-B4B7EF1B0B15}"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CE4BE987-2962-4FF3-A83F-211C271D556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0.89</c:v>
                </c:pt>
                <c:pt idx="2">
                  <c:v>0.76</c:v>
                </c:pt>
                <c:pt idx="3">
                  <c:v>0.84</c:v>
                </c:pt>
                <c:pt idx="4">
                  <c:v>0.94</c:v>
                </c:pt>
                <c:pt idx="5">
                  <c:v>0.89</c:v>
                </c:pt>
                <c:pt idx="7" formatCode="0%;;">
                  <c:v>0</c:v>
                </c:pt>
                <c:pt idx="8" formatCode="0%;;">
                  <c:v>0.89</c:v>
                </c:pt>
                <c:pt idx="9" formatCode="0%;;">
                  <c:v>0.88</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F2D-46A7-A150-1D236AA1984A}"/>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F2D-46A7-A150-1D236AA1984A}"/>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F2D-46A7-A150-1D236AA1984A}"/>
              </c:ext>
            </c:extLst>
          </c:dPt>
          <c:dPt>
            <c:idx val="1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F2D-46A7-A150-1D236AA1984A}"/>
              </c:ext>
            </c:extLst>
          </c:dPt>
          <c:dPt>
            <c:idx val="11"/>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0-1F2D-46A7-A150-1D236AA1984A}"/>
              </c:ext>
            </c:extLst>
          </c:dPt>
          <c:dPt>
            <c:idx val="12"/>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F2D-46A7-A150-1D236AA1984A}"/>
              </c:ext>
            </c:extLst>
          </c:dPt>
          <c:dPt>
            <c:idx val="13"/>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2-1F2D-46A7-A150-1D236AA1984A}"/>
              </c:ext>
            </c:extLst>
          </c:dPt>
          <c:dPt>
            <c:idx val="14"/>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F2D-46A7-A150-1D236AA1984A}"/>
              </c:ext>
            </c:extLst>
          </c:dPt>
          <c:dPt>
            <c:idx val="15"/>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4-1F2D-46A7-A150-1D236AA1984A}"/>
              </c:ext>
            </c:extLst>
          </c:dPt>
          <c:dLbls>
            <c:dLbl>
              <c:idx val="0"/>
              <c:tx>
                <c:rich>
                  <a:bodyPr/>
                  <a:lstStyle/>
                  <a:p>
                    <a:fld id="{CB4948F0-4AD3-41F5-B5A1-CCABA645D52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D62B71C4-E4E2-4254-BC57-9D85404A87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D266AD27-7919-48A0-AB7E-D543A3FBB45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224DFEEB-3F57-4663-9537-766107E3F2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1CB02A6B-A8E9-4E15-987A-4215287F37B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72205C51-A149-484C-ACC3-A7B03E27BF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73A29036-3842-41CB-9952-F7B5DA9955A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A52DBC64-73F5-41C0-B47C-62182B26F93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3294B31F-3625-4D90-9D63-9FE6C4C56D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E411EE06-258A-4E12-9E93-198521372A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1A860BFB-8A4A-4BFF-B74C-28FB2686054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CA9354A7-4F5B-4BCA-8B4B-74CD6D4D4C4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3AD7CD67-00F7-4D7C-8501-9C96CF07F9F7}"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C6C09E92-7DA9-42F0-932B-8CCF2A41678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58BA0CDA-912C-422D-8FD7-5878386BF41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F761F8C0-952D-43FE-BF72-A88417A33C4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0.10999999999999999</c:v>
                </c:pt>
                <c:pt idx="2">
                  <c:v>0.24</c:v>
                </c:pt>
                <c:pt idx="3">
                  <c:v>0.16000000000000003</c:v>
                </c:pt>
                <c:pt idx="4">
                  <c:v>6.0000000000000053E-2</c:v>
                </c:pt>
                <c:pt idx="5">
                  <c:v>0.10999999999999999</c:v>
                </c:pt>
                <c:pt idx="6">
                  <c:v>1</c:v>
                </c:pt>
                <c:pt idx="7">
                  <c:v>1</c:v>
                </c:pt>
                <c:pt idx="8">
                  <c:v>0.10999999999999999</c:v>
                </c:pt>
                <c:pt idx="9">
                  <c:v>0.12</c:v>
                </c:pt>
                <c:pt idx="10">
                  <c:v>1</c:v>
                </c:pt>
                <c:pt idx="11">
                  <c:v>1</c:v>
                </c:pt>
                <c:pt idx="12">
                  <c:v>1</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89%</c:v>
                  </c:pt>
                  <c:pt idx="2">
                    <c:v>76%</c:v>
                  </c:pt>
                  <c:pt idx="3">
                    <c:v>84%</c:v>
                  </c:pt>
                  <c:pt idx="4">
                    <c:v>94%</c:v>
                  </c:pt>
                  <c:pt idx="5">
                    <c:v>89%</c:v>
                  </c:pt>
                  <c:pt idx="8">
                    <c:v>89%</c:v>
                  </c:pt>
                  <c:pt idx="9">
                    <c:v>88%</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53</c:v>
                </c:pt>
                <c:pt idx="1">
                  <c:v>47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81</c:v>
                </c:pt>
                <c:pt idx="1">
                  <c:v>77</c:v>
                </c:pt>
                <c:pt idx="2">
                  <c:v>71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19</c:v>
                </c:pt>
                <c:pt idx="1">
                  <c:v>23</c:v>
                </c:pt>
                <c:pt idx="2">
                  <c:v>29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34</c:v>
                </c:pt>
                <c:pt idx="1">
                  <c:v>37</c:v>
                </c:pt>
                <c:pt idx="2">
                  <c:v>29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0.53</c:v>
                </c:pt>
                <c:pt idx="1">
                  <c:v>0.54</c:v>
                </c:pt>
                <c:pt idx="2">
                  <c:v>0.62</c:v>
                </c:pt>
                <c:pt idx="3">
                  <c:v>0.64</c:v>
                </c:pt>
                <c:pt idx="4">
                  <c:v>0.69</c:v>
                </c:pt>
                <c:pt idx="5">
                  <c:v>0.7</c:v>
                </c:pt>
                <c:pt idx="6">
                  <c:v>0.71</c:v>
                </c:pt>
                <c:pt idx="7">
                  <c:v>0.72</c:v>
                </c:pt>
                <c:pt idx="8">
                  <c:v>0.72</c:v>
                </c:pt>
                <c:pt idx="9">
                  <c:v>0.73</c:v>
                </c:pt>
                <c:pt idx="10">
                  <c:v>0.73</c:v>
                </c:pt>
                <c:pt idx="11">
                  <c:v>0.74</c:v>
                </c:pt>
                <c:pt idx="12">
                  <c:v>0.75</c:v>
                </c:pt>
                <c:pt idx="13">
                  <c:v>0.78</c:v>
                </c:pt>
                <c:pt idx="14">
                  <c:v>0.82</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0.57999999999999996</c:v>
                </c:pt>
                <c:pt idx="1">
                  <c:v>0.24</c:v>
                </c:pt>
                <c:pt idx="2">
                  <c:v>0.11</c:v>
                </c:pt>
                <c:pt idx="3">
                  <c:v>0.22</c:v>
                </c:pt>
                <c:pt idx="4">
                  <c:v>0.04</c:v>
                </c:pt>
                <c:pt idx="5">
                  <c:v>0.28999999999999998</c:v>
                </c:pt>
                <c:pt idx="6">
                  <c:v>0.21</c:v>
                </c:pt>
                <c:pt idx="7">
                  <c:v>0.02</c:v>
                </c:pt>
                <c:pt idx="8">
                  <c:v>0.06</c:v>
                </c:pt>
                <c:pt idx="9">
                  <c:v>0.03</c:v>
                </c:pt>
                <c:pt idx="10">
                  <c:v>0.09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0.56000000000000005</c:v>
                </c:pt>
                <c:pt idx="1">
                  <c:v>0.19</c:v>
                </c:pt>
                <c:pt idx="2">
                  <c:v>0.1</c:v>
                </c:pt>
                <c:pt idx="3">
                  <c:v>0.19</c:v>
                </c:pt>
                <c:pt idx="4">
                  <c:v>0.03</c:v>
                </c:pt>
                <c:pt idx="5">
                  <c:v>0.3</c:v>
                </c:pt>
                <c:pt idx="6">
                  <c:v>0.18</c:v>
                </c:pt>
                <c:pt idx="7">
                  <c:v>0.04</c:v>
                </c:pt>
                <c:pt idx="8">
                  <c:v>0.08</c:v>
                </c:pt>
                <c:pt idx="9">
                  <c:v>0.04</c:v>
                </c:pt>
                <c:pt idx="10">
                  <c:v>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B3C1-4349-8C8A-1F24D2A0E808}"/>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B3C1-4349-8C8A-1F24D2A0E808}"/>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72</c:v>
                </c:pt>
                <c:pt idx="1">
                  <c:v>76</c:v>
                </c:pt>
                <c:pt idx="2">
                  <c:v>56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28</c:v>
                </c:pt>
                <c:pt idx="1">
                  <c:v>24</c:v>
                </c:pt>
                <c:pt idx="2">
                  <c:v>44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4B8-4E85-BBB4-11BA69551F32}"/>
              </c:ext>
            </c:extLst>
          </c:dPt>
          <c:dPt>
            <c:idx val="3"/>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D4B8-4E85-BBB4-11BA69551F32}"/>
              </c:ext>
            </c:extLst>
          </c:dPt>
          <c:dPt>
            <c:idx val="4"/>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4B8-4E85-BBB4-11BA69551F32}"/>
              </c:ext>
            </c:extLst>
          </c:dPt>
          <c:dPt>
            <c:idx val="5"/>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56</c:v>
                </c:pt>
                <c:pt idx="1">
                  <c:v>44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73</c:v>
                </c:pt>
                <c:pt idx="1">
                  <c:v>71</c:v>
                </c:pt>
                <c:pt idx="2">
                  <c:v>51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13</c:v>
                </c:pt>
                <c:pt idx="1">
                  <c:v>13</c:v>
                </c:pt>
                <c:pt idx="2">
                  <c:v>25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2348761857123505"/>
          <c:h val="0.62917017637899797"/>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24</c:v>
                </c:pt>
                <c:pt idx="1">
                  <c:v>27</c:v>
                </c:pt>
                <c:pt idx="2">
                  <c:v>23</c:v>
                </c:pt>
                <c:pt idx="3">
                  <c:v>13</c:v>
                </c:pt>
                <c:pt idx="4">
                  <c:v>12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02723523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MORI | 19-043068-01 GPPS Carer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460678"/>
            <a:ext cx="3049406"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392625"/>
            <a:ext cx="3159488" cy="24622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MORI | 19-043068-01 GPPS Carer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392625"/>
            <a:ext cx="3159488" cy="24622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397030"/>
            <a:ext cx="3152401"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MORI | 19-043068-01 GPPS Carer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397030"/>
            <a:ext cx="3152401"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2022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48.xml"/><Relationship Id="rId3" Type="http://schemas.openxmlformats.org/officeDocument/2006/relationships/slide" Target="slide8.xml"/><Relationship Id="rId7" Type="http://schemas.openxmlformats.org/officeDocument/2006/relationships/slide" Target="slide35.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3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www.england.nhs.uk/wp-content/uploads/2016/04/gpfv.pdf"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hyperlink" Target="https://gp-patient.co.uk/surveysandreport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report"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chart" Target="../charts/chart10.xml"/><Relationship Id="rId3" Type="http://schemas.openxmlformats.org/officeDocument/2006/relationships/image" Target="../media/image10.png"/><Relationship Id="rId7" Type="http://schemas.openxmlformats.org/officeDocument/2006/relationships/chart" Target="../charts/chart9.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image" Target="../media/image13.png"/><Relationship Id="rId5" Type="http://schemas.openxmlformats.org/officeDocument/2006/relationships/image" Target="../media/image12.bin"/><Relationship Id="rId4" Type="http://schemas.openxmlformats.org/officeDocument/2006/relationships/image" Target="../media/image11.sv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3.xml"/><Relationship Id="rId3" Type="http://schemas.openxmlformats.org/officeDocument/2006/relationships/image" Target="../media/image10.png"/><Relationship Id="rId7" Type="http://schemas.openxmlformats.org/officeDocument/2006/relationships/chart" Target="../charts/chart62.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1.xml"/><Relationship Id="rId5" Type="http://schemas.openxmlformats.org/officeDocument/2006/relationships/chart" Target="../charts/chart60.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chart" Target="../charts/chart69.xml"/><Relationship Id="rId3" Type="http://schemas.openxmlformats.org/officeDocument/2006/relationships/chart" Target="../charts/chart64.xml"/><Relationship Id="rId7" Type="http://schemas.openxmlformats.org/officeDocument/2006/relationships/chart" Target="../charts/chart68.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7.xml"/><Relationship Id="rId5" Type="http://schemas.openxmlformats.org/officeDocument/2006/relationships/chart" Target="../charts/chart66.xml"/><Relationship Id="rId10" Type="http://schemas.openxmlformats.org/officeDocument/2006/relationships/image" Target="../media/image11.svg"/><Relationship Id="rId4" Type="http://schemas.openxmlformats.org/officeDocument/2006/relationships/chart" Target="../charts/chart65.xml"/><Relationship Id="rId9" Type="http://schemas.openxmlformats.org/officeDocument/2006/relationships/image" Target="../media/image10.png"/></Relationships>
</file>

<file path=ppt/slides/_rels/slide25.xml.rels><?xml version="1.0" encoding="UTF-8" standalone="yes"?>
<Relationships xmlns="http://schemas.openxmlformats.org/package/2006/relationships"><Relationship Id="rId8" Type="http://schemas.openxmlformats.org/officeDocument/2006/relationships/chart" Target="../charts/chart73.xml"/><Relationship Id="rId3" Type="http://schemas.openxmlformats.org/officeDocument/2006/relationships/image" Target="../media/image10.png"/><Relationship Id="rId7" Type="http://schemas.openxmlformats.org/officeDocument/2006/relationships/chart" Target="../charts/chart72.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1.xml"/><Relationship Id="rId5" Type="http://schemas.openxmlformats.org/officeDocument/2006/relationships/chart" Target="../charts/chart70.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78.xml"/><Relationship Id="rId3" Type="http://schemas.openxmlformats.org/officeDocument/2006/relationships/image" Target="../media/image10.png"/><Relationship Id="rId7" Type="http://schemas.openxmlformats.org/officeDocument/2006/relationships/chart" Target="../charts/chart77.xml"/><Relationship Id="rId12" Type="http://schemas.openxmlformats.org/officeDocument/2006/relationships/chart" Target="../charts/chart82.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76.xml"/><Relationship Id="rId11" Type="http://schemas.openxmlformats.org/officeDocument/2006/relationships/chart" Target="../charts/chart81.xml"/><Relationship Id="rId5" Type="http://schemas.openxmlformats.org/officeDocument/2006/relationships/chart" Target="../charts/chart75.xml"/><Relationship Id="rId10" Type="http://schemas.openxmlformats.org/officeDocument/2006/relationships/chart" Target="../charts/chart80.xml"/><Relationship Id="rId4" Type="http://schemas.openxmlformats.org/officeDocument/2006/relationships/image" Target="../media/image11.svg"/><Relationship Id="rId9" Type="http://schemas.openxmlformats.org/officeDocument/2006/relationships/chart" Target="../charts/chart79.xml"/></Relationships>
</file>

<file path=ppt/slides/_rels/slide28.xml.rels><?xml version="1.0" encoding="UTF-8" standalone="yes"?>
<Relationships xmlns="http://schemas.openxmlformats.org/package/2006/relationships"><Relationship Id="rId8" Type="http://schemas.openxmlformats.org/officeDocument/2006/relationships/chart" Target="../charts/chart86.xml"/><Relationship Id="rId3" Type="http://schemas.openxmlformats.org/officeDocument/2006/relationships/image" Target="../media/image10.png"/><Relationship Id="rId7" Type="http://schemas.openxmlformats.org/officeDocument/2006/relationships/chart" Target="../charts/chart85.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4.xml"/><Relationship Id="rId5" Type="http://schemas.openxmlformats.org/officeDocument/2006/relationships/chart" Target="../charts/chart83.xml"/><Relationship Id="rId4" Type="http://schemas.openxmlformats.org/officeDocument/2006/relationships/image" Target="../media/image11.svg"/><Relationship Id="rId9" Type="http://schemas.openxmlformats.org/officeDocument/2006/relationships/chart" Target="../charts/chart87.xml"/></Relationships>
</file>

<file path=ppt/slides/_rels/slide29.xml.rels><?xml version="1.0" encoding="UTF-8" standalone="yes"?>
<Relationships xmlns="http://schemas.openxmlformats.org/package/2006/relationships"><Relationship Id="rId3" Type="http://schemas.openxmlformats.org/officeDocument/2006/relationships/chart" Target="../charts/chart88.xml"/><Relationship Id="rId7" Type="http://schemas.openxmlformats.org/officeDocument/2006/relationships/chart" Target="../charts/chart90.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89.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4.xml"/><Relationship Id="rId3" Type="http://schemas.openxmlformats.org/officeDocument/2006/relationships/image" Target="../media/image10.png"/><Relationship Id="rId7" Type="http://schemas.openxmlformats.org/officeDocument/2006/relationships/chart" Target="../charts/chart93.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2.xml"/><Relationship Id="rId5" Type="http://schemas.openxmlformats.org/officeDocument/2006/relationships/chart" Target="../charts/chart91.xml"/><Relationship Id="rId10" Type="http://schemas.openxmlformats.org/officeDocument/2006/relationships/chart" Target="../charts/chart96.xml"/><Relationship Id="rId4" Type="http://schemas.openxmlformats.org/officeDocument/2006/relationships/image" Target="../media/image11.svg"/><Relationship Id="rId9" Type="http://schemas.openxmlformats.org/officeDocument/2006/relationships/chart" Target="../charts/chart95.xml"/></Relationships>
</file>

<file path=ppt/slides/_rels/slide31.xml.rels><?xml version="1.0" encoding="UTF-8" standalone="yes"?>
<Relationships xmlns="http://schemas.openxmlformats.org/package/2006/relationships"><Relationship Id="rId8" Type="http://schemas.openxmlformats.org/officeDocument/2006/relationships/chart" Target="../charts/chart100.xml"/><Relationship Id="rId3" Type="http://schemas.openxmlformats.org/officeDocument/2006/relationships/image" Target="../media/image10.png"/><Relationship Id="rId7" Type="http://schemas.openxmlformats.org/officeDocument/2006/relationships/chart" Target="../charts/chart99.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98.xml"/><Relationship Id="rId5" Type="http://schemas.openxmlformats.org/officeDocument/2006/relationships/chart" Target="../charts/chart97.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04.xml"/><Relationship Id="rId3" Type="http://schemas.openxmlformats.org/officeDocument/2006/relationships/image" Target="../media/image10.png"/><Relationship Id="rId7" Type="http://schemas.openxmlformats.org/officeDocument/2006/relationships/chart" Target="../charts/chart103.xml"/><Relationship Id="rId12" Type="http://schemas.openxmlformats.org/officeDocument/2006/relationships/chart" Target="../charts/chart108.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2.xml"/><Relationship Id="rId11" Type="http://schemas.openxmlformats.org/officeDocument/2006/relationships/chart" Target="../charts/chart107.xml"/><Relationship Id="rId5" Type="http://schemas.openxmlformats.org/officeDocument/2006/relationships/chart" Target="../charts/chart101.xml"/><Relationship Id="rId10" Type="http://schemas.openxmlformats.org/officeDocument/2006/relationships/chart" Target="../charts/chart106.xml"/><Relationship Id="rId4" Type="http://schemas.openxmlformats.org/officeDocument/2006/relationships/image" Target="../media/image11.svg"/><Relationship Id="rId9" Type="http://schemas.openxmlformats.org/officeDocument/2006/relationships/chart" Target="../charts/chart105.xml"/></Relationships>
</file>

<file path=ppt/slides/_rels/slide34.xml.rels><?xml version="1.0" encoding="UTF-8" standalone="yes"?>
<Relationships xmlns="http://schemas.openxmlformats.org/package/2006/relationships"><Relationship Id="rId8" Type="http://schemas.openxmlformats.org/officeDocument/2006/relationships/chart" Target="../charts/chart112.xml"/><Relationship Id="rId3" Type="http://schemas.openxmlformats.org/officeDocument/2006/relationships/image" Target="../media/image10.png"/><Relationship Id="rId7" Type="http://schemas.openxmlformats.org/officeDocument/2006/relationships/chart" Target="../charts/chart111.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0.xml"/><Relationship Id="rId5" Type="http://schemas.openxmlformats.org/officeDocument/2006/relationships/chart" Target="../charts/chart109.xml"/><Relationship Id="rId4" Type="http://schemas.openxmlformats.org/officeDocument/2006/relationships/image" Target="../media/image11.svg"/><Relationship Id="rId9" Type="http://schemas.openxmlformats.org/officeDocument/2006/relationships/chart" Target="../charts/chart113.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17.xml"/><Relationship Id="rId3" Type="http://schemas.openxmlformats.org/officeDocument/2006/relationships/image" Target="../media/image10.png"/><Relationship Id="rId7" Type="http://schemas.openxmlformats.org/officeDocument/2006/relationships/chart" Target="../charts/chart116.xml"/><Relationship Id="rId12" Type="http://schemas.openxmlformats.org/officeDocument/2006/relationships/chart" Target="../charts/chart121.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15.xml"/><Relationship Id="rId11" Type="http://schemas.openxmlformats.org/officeDocument/2006/relationships/chart" Target="../charts/chart120.xml"/><Relationship Id="rId5" Type="http://schemas.openxmlformats.org/officeDocument/2006/relationships/chart" Target="../charts/chart114.xml"/><Relationship Id="rId10" Type="http://schemas.openxmlformats.org/officeDocument/2006/relationships/chart" Target="../charts/chart119.xml"/><Relationship Id="rId4" Type="http://schemas.openxmlformats.org/officeDocument/2006/relationships/image" Target="../media/image11.svg"/><Relationship Id="rId9" Type="http://schemas.openxmlformats.org/officeDocument/2006/relationships/chart" Target="../charts/chart118.xml"/></Relationships>
</file>

<file path=ppt/slides/_rels/slide37.xml.rels><?xml version="1.0" encoding="UTF-8" standalone="yes"?>
<Relationships xmlns="http://schemas.openxmlformats.org/package/2006/relationships"><Relationship Id="rId8" Type="http://schemas.openxmlformats.org/officeDocument/2006/relationships/chart" Target="../charts/chart125.xml"/><Relationship Id="rId3" Type="http://schemas.openxmlformats.org/officeDocument/2006/relationships/image" Target="../media/image10.png"/><Relationship Id="rId7" Type="http://schemas.openxmlformats.org/officeDocument/2006/relationships/chart" Target="../charts/chart124.xml"/><Relationship Id="rId12" Type="http://schemas.openxmlformats.org/officeDocument/2006/relationships/chart" Target="../charts/chart129.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3.xml"/><Relationship Id="rId11" Type="http://schemas.openxmlformats.org/officeDocument/2006/relationships/chart" Target="../charts/chart128.xml"/><Relationship Id="rId5" Type="http://schemas.openxmlformats.org/officeDocument/2006/relationships/chart" Target="../charts/chart122.xml"/><Relationship Id="rId10" Type="http://schemas.openxmlformats.org/officeDocument/2006/relationships/chart" Target="../charts/chart127.xml"/><Relationship Id="rId4" Type="http://schemas.openxmlformats.org/officeDocument/2006/relationships/image" Target="../media/image11.svg"/><Relationship Id="rId9" Type="http://schemas.openxmlformats.org/officeDocument/2006/relationships/chart" Target="../charts/chart126.xml"/></Relationships>
</file>

<file path=ppt/slides/_rels/slide38.xml.rels><?xml version="1.0" encoding="UTF-8" standalone="yes"?>
<Relationships xmlns="http://schemas.openxmlformats.org/package/2006/relationships"><Relationship Id="rId8" Type="http://schemas.openxmlformats.org/officeDocument/2006/relationships/chart" Target="../charts/chart133.xml"/><Relationship Id="rId3" Type="http://schemas.openxmlformats.org/officeDocument/2006/relationships/image" Target="../media/image10.png"/><Relationship Id="rId7" Type="http://schemas.openxmlformats.org/officeDocument/2006/relationships/chart" Target="../charts/chart132.xml"/><Relationship Id="rId12" Type="http://schemas.openxmlformats.org/officeDocument/2006/relationships/chart" Target="../charts/chart137.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1.xml"/><Relationship Id="rId11" Type="http://schemas.openxmlformats.org/officeDocument/2006/relationships/chart" Target="../charts/chart136.xml"/><Relationship Id="rId5" Type="http://schemas.openxmlformats.org/officeDocument/2006/relationships/chart" Target="../charts/chart130.xml"/><Relationship Id="rId10" Type="http://schemas.openxmlformats.org/officeDocument/2006/relationships/chart" Target="../charts/chart135.xml"/><Relationship Id="rId4" Type="http://schemas.openxmlformats.org/officeDocument/2006/relationships/image" Target="../media/image11.svg"/><Relationship Id="rId9" Type="http://schemas.openxmlformats.org/officeDocument/2006/relationships/chart" Target="../charts/chart134.xml"/></Relationships>
</file>

<file path=ppt/slides/_rels/slide39.xml.rels><?xml version="1.0" encoding="UTF-8" standalone="yes"?>
<Relationships xmlns="http://schemas.openxmlformats.org/package/2006/relationships"><Relationship Id="rId8" Type="http://schemas.openxmlformats.org/officeDocument/2006/relationships/chart" Target="../charts/chart141.xml"/><Relationship Id="rId3" Type="http://schemas.openxmlformats.org/officeDocument/2006/relationships/image" Target="../media/image10.png"/><Relationship Id="rId7" Type="http://schemas.openxmlformats.org/officeDocument/2006/relationships/chart" Target="../charts/chart140.xml"/><Relationship Id="rId12" Type="http://schemas.openxmlformats.org/officeDocument/2006/relationships/chart" Target="../charts/chart145.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39.xml"/><Relationship Id="rId11" Type="http://schemas.openxmlformats.org/officeDocument/2006/relationships/chart" Target="../charts/chart144.xml"/><Relationship Id="rId5" Type="http://schemas.openxmlformats.org/officeDocument/2006/relationships/chart" Target="../charts/chart138.xml"/><Relationship Id="rId10" Type="http://schemas.openxmlformats.org/officeDocument/2006/relationships/chart" Target="../charts/chart143.xml"/><Relationship Id="rId4" Type="http://schemas.openxmlformats.org/officeDocument/2006/relationships/image" Target="../media/image11.svg"/><Relationship Id="rId9" Type="http://schemas.openxmlformats.org/officeDocument/2006/relationships/chart" Target="../charts/chart142.xml"/></Relationships>
</file>

<file path=ppt/slides/_rels/slide40.xml.rels><?xml version="1.0" encoding="UTF-8" standalone="yes"?>
<Relationships xmlns="http://schemas.openxmlformats.org/package/2006/relationships"><Relationship Id="rId8" Type="http://schemas.openxmlformats.org/officeDocument/2006/relationships/chart" Target="../charts/chart149.xml"/><Relationship Id="rId3" Type="http://schemas.openxmlformats.org/officeDocument/2006/relationships/image" Target="../media/image10.png"/><Relationship Id="rId7" Type="http://schemas.openxmlformats.org/officeDocument/2006/relationships/chart" Target="../charts/chart148.xml"/><Relationship Id="rId12" Type="http://schemas.openxmlformats.org/officeDocument/2006/relationships/chart" Target="../charts/chart153.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47.xml"/><Relationship Id="rId11" Type="http://schemas.openxmlformats.org/officeDocument/2006/relationships/chart" Target="../charts/chart152.xml"/><Relationship Id="rId5" Type="http://schemas.openxmlformats.org/officeDocument/2006/relationships/chart" Target="../charts/chart146.xml"/><Relationship Id="rId10" Type="http://schemas.openxmlformats.org/officeDocument/2006/relationships/chart" Target="../charts/chart151.xml"/><Relationship Id="rId4" Type="http://schemas.openxmlformats.org/officeDocument/2006/relationships/image" Target="../media/image11.svg"/><Relationship Id="rId9" Type="http://schemas.openxmlformats.org/officeDocument/2006/relationships/chart" Target="../charts/chart150.xml"/></Relationships>
</file>

<file path=ppt/slides/_rels/slide41.xml.rels><?xml version="1.0" encoding="UTF-8" standalone="yes"?>
<Relationships xmlns="http://schemas.openxmlformats.org/package/2006/relationships"><Relationship Id="rId8" Type="http://schemas.openxmlformats.org/officeDocument/2006/relationships/chart" Target="../charts/chart157.xml"/><Relationship Id="rId3" Type="http://schemas.openxmlformats.org/officeDocument/2006/relationships/image" Target="../media/image10.png"/><Relationship Id="rId7" Type="http://schemas.openxmlformats.org/officeDocument/2006/relationships/chart" Target="../charts/chart156.xml"/><Relationship Id="rId12" Type="http://schemas.openxmlformats.org/officeDocument/2006/relationships/chart" Target="../charts/chart161.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55.xml"/><Relationship Id="rId11" Type="http://schemas.openxmlformats.org/officeDocument/2006/relationships/chart" Target="../charts/chart160.xml"/><Relationship Id="rId5" Type="http://schemas.openxmlformats.org/officeDocument/2006/relationships/chart" Target="../charts/chart154.xml"/><Relationship Id="rId10" Type="http://schemas.openxmlformats.org/officeDocument/2006/relationships/chart" Target="../charts/chart159.xml"/><Relationship Id="rId4" Type="http://schemas.openxmlformats.org/officeDocument/2006/relationships/image" Target="../media/image11.svg"/><Relationship Id="rId9" Type="http://schemas.openxmlformats.org/officeDocument/2006/relationships/chart" Target="../charts/chart158.xml"/></Relationships>
</file>

<file path=ppt/slides/_rels/slide42.xml.rels><?xml version="1.0" encoding="UTF-8" standalone="yes"?>
<Relationships xmlns="http://schemas.openxmlformats.org/package/2006/relationships"><Relationship Id="rId8" Type="http://schemas.openxmlformats.org/officeDocument/2006/relationships/chart" Target="../charts/chart165.xml"/><Relationship Id="rId3" Type="http://schemas.openxmlformats.org/officeDocument/2006/relationships/image" Target="../media/image10.png"/><Relationship Id="rId7" Type="http://schemas.openxmlformats.org/officeDocument/2006/relationships/chart" Target="../charts/chart164.xml"/><Relationship Id="rId12" Type="http://schemas.openxmlformats.org/officeDocument/2006/relationships/chart" Target="../charts/chart169.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3.xml"/><Relationship Id="rId11" Type="http://schemas.openxmlformats.org/officeDocument/2006/relationships/chart" Target="../charts/chart168.xml"/><Relationship Id="rId5" Type="http://schemas.openxmlformats.org/officeDocument/2006/relationships/chart" Target="../charts/chart162.xml"/><Relationship Id="rId10" Type="http://schemas.openxmlformats.org/officeDocument/2006/relationships/chart" Target="../charts/chart167.xml"/><Relationship Id="rId4" Type="http://schemas.openxmlformats.org/officeDocument/2006/relationships/image" Target="../media/image11.svg"/><Relationship Id="rId9" Type="http://schemas.openxmlformats.org/officeDocument/2006/relationships/chart" Target="../charts/chart166.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 Id="rId5" Type="http://schemas.openxmlformats.org/officeDocument/2006/relationships/hyperlink" Target="mailto:%20gppatientsurvey@ipsos.com" TargetMode="External"/><Relationship Id="rId4" Type="http://schemas.openxmlformats.org/officeDocument/2006/relationships/hyperlink" Target="https://gp-patient.co.uk/surveysandreports" TargetMode="External"/></Relationships>
</file>

<file path=ppt/slides/_rels/slide45.xml.rels><?xml version="1.0" encoding="UTF-8" standalone="yes"?>
<Relationships xmlns="http://schemas.openxmlformats.org/package/2006/relationships"><Relationship Id="rId8" Type="http://schemas.openxmlformats.org/officeDocument/2006/relationships/chart" Target="../charts/chart175.xml"/><Relationship Id="rId3" Type="http://schemas.openxmlformats.org/officeDocument/2006/relationships/chart" Target="../charts/chart170.xml"/><Relationship Id="rId7" Type="http://schemas.openxmlformats.org/officeDocument/2006/relationships/chart" Target="../charts/chart174.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3.xml"/><Relationship Id="rId5" Type="http://schemas.openxmlformats.org/officeDocument/2006/relationships/chart" Target="../charts/chart172.xml"/><Relationship Id="rId4" Type="http://schemas.openxmlformats.org/officeDocument/2006/relationships/chart" Target="../charts/chart171.xml"/></Relationships>
</file>

<file path=ppt/slides/_rels/slide46.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s>
</file>

<file path=ppt/slides/_rels/slide47.xml.rels><?xml version="1.0" encoding="UTF-8" standalone="yes"?>
<Relationships xmlns="http://schemas.openxmlformats.org/package/2006/relationships"><Relationship Id="rId3" Type="http://schemas.openxmlformats.org/officeDocument/2006/relationships/chart" Target="../charts/chart180.xml"/><Relationship Id="rId7" Type="http://schemas.openxmlformats.org/officeDocument/2006/relationships/chart" Target="../charts/chart184.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83.xml"/><Relationship Id="rId5" Type="http://schemas.openxmlformats.org/officeDocument/2006/relationships/chart" Target="../charts/chart182.xml"/><Relationship Id="rId4" Type="http://schemas.openxmlformats.org/officeDocument/2006/relationships/chart" Target="../charts/chart181.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10.png"/><Relationship Id="rId7" Type="http://schemas.openxmlformats.org/officeDocument/2006/relationships/chart" Target="../charts/chart187.xml"/><Relationship Id="rId12" Type="http://schemas.openxmlformats.org/officeDocument/2006/relationships/chart" Target="../charts/chart192.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86.xml"/><Relationship Id="rId11" Type="http://schemas.openxmlformats.org/officeDocument/2006/relationships/chart" Target="../charts/chart191.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11.svg"/><Relationship Id="rId9" Type="http://schemas.openxmlformats.org/officeDocument/2006/relationships/chart" Target="../charts/chart189.xml"/></Relationships>
</file>

<file path=ppt/slides/_rels/slide50.xml.rels><?xml version="1.0" encoding="UTF-8" standalone="yes"?>
<Relationships xmlns="http://schemas.openxmlformats.org/package/2006/relationships"><Relationship Id="rId8" Type="http://schemas.openxmlformats.org/officeDocument/2006/relationships/chart" Target="../charts/chart196.xml"/><Relationship Id="rId3" Type="http://schemas.openxmlformats.org/officeDocument/2006/relationships/image" Target="../media/image10.png"/><Relationship Id="rId7" Type="http://schemas.openxmlformats.org/officeDocument/2006/relationships/chart" Target="../charts/chart195.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194.xml"/><Relationship Id="rId5" Type="http://schemas.openxmlformats.org/officeDocument/2006/relationships/chart" Target="../charts/chart193.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197.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198.xml"/><Relationship Id="rId7" Type="http://schemas.openxmlformats.org/officeDocument/2006/relationships/chart" Target="../charts/chart202.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01.xml"/><Relationship Id="rId5" Type="http://schemas.openxmlformats.org/officeDocument/2006/relationships/chart" Target="../charts/chart200.xml"/><Relationship Id="rId4" Type="http://schemas.openxmlformats.org/officeDocument/2006/relationships/chart" Target="../charts/chart199.xml"/></Relationships>
</file>

<file path=ppt/slides/_rels/slide54.xml.rels><?xml version="1.0" encoding="UTF-8" standalone="yes"?>
<Relationships xmlns="http://schemas.openxmlformats.org/package/2006/relationships"><Relationship Id="rId8" Type="http://schemas.openxmlformats.org/officeDocument/2006/relationships/chart" Target="../charts/chart206.xml"/><Relationship Id="rId3" Type="http://schemas.openxmlformats.org/officeDocument/2006/relationships/image" Target="../media/image10.png"/><Relationship Id="rId7" Type="http://schemas.openxmlformats.org/officeDocument/2006/relationships/chart" Target="../charts/chart205.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chart" Target="../charts/chart203.xml"/><Relationship Id="rId4" Type="http://schemas.openxmlformats.org/officeDocument/2006/relationships/image" Target="../media/image11.svg"/><Relationship Id="rId9" Type="http://schemas.openxmlformats.org/officeDocument/2006/relationships/chart" Target="../charts/chart207.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4" Type="http://schemas.openxmlformats.org/officeDocument/2006/relationships/hyperlink" Target="https://gp-patient.co.uk/surveysandreports"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hyperlink" Target="https://gp-patient.co.uk/surveysandreports" TargetMode="External"/><Relationship Id="rId7" Type="http://schemas.openxmlformats.org/officeDocument/2006/relationships/hyperlink" Target="mailto:GPPatientSurvey@ipsos.com" TargetMode="External"/><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 Id="rId9"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2022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332333" y="2535754"/>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p>
            <a:pPr algn="l">
              <a:lnSpc>
                <a:spcPct val="110000"/>
              </a:lnSpc>
            </a:pPr>
            <a:r>
              <a:rPr kumimoji="0" lang="en-GB" sz="37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One Gloucestershire </a:t>
            </a:r>
            <a:endParaRPr lang="en-GB" sz="37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5172" y="1584480"/>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79487" y="203273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830703"/>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Access to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0132" y="3004352"/>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7"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324322"/>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sp>
        <p:nvSpPr>
          <p:cNvPr id="48" name="TextBox 47">
            <a:extLst>
              <a:ext uri="{FF2B5EF4-FFF2-40B4-BE49-F238E27FC236}">
                <a16:creationId xmlns:a16="http://schemas.microsoft.com/office/drawing/2014/main" id="{9D927277-5029-4363-AAA2-D0F96CA377AD}"/>
              </a:ext>
            </a:extLst>
          </p:cNvPr>
          <p:cNvSpPr txBox="1"/>
          <p:nvPr/>
        </p:nvSpPr>
        <p:spPr>
          <a:xfrm>
            <a:off x="9670448" y="2831881"/>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9"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29506" y="4900372"/>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52144" y="4900372"/>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0405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9" name="Espace réservé du pied de page 4">
            <a:extLst>
              <a:ext uri="{FF2B5EF4-FFF2-40B4-BE49-F238E27FC236}">
                <a16:creationId xmlns:a16="http://schemas.microsoft.com/office/drawing/2014/main" id="{E0350276-72F2-63D3-224C-E65B83F863DD}"/>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524315"/>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dirty="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This slide pack presents some of the key results from the 2022 GP Patient Survey for </a:t>
            </a:r>
            <a:r>
              <a:rPr lang="en-GB" sz="1600" b="1" dirty="0">
                <a:solidFill>
                  <a:srgbClr val="005EB8"/>
                </a:solidFill>
              </a:rPr>
              <a:t>One Gloucestershire (Integrated Care System)</a:t>
            </a:r>
            <a:r>
              <a:rPr lang="en-GB" sz="1600" dirty="0"/>
              <a:t>. </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In </a:t>
            </a:r>
            <a:r>
              <a:rPr lang="en-GB" sz="1600" b="1" dirty="0">
                <a:solidFill>
                  <a:srgbClr val="005EB8"/>
                </a:solidFill>
              </a:rPr>
              <a:t>One Gloucestershire, 20,830</a:t>
            </a:r>
            <a:r>
              <a:rPr lang="en-GB" sz="1600" dirty="0"/>
              <a:t> questionnaires were sent out, and </a:t>
            </a:r>
            <a:r>
              <a:rPr lang="en-GB" sz="1600" b="1" dirty="0">
                <a:solidFill>
                  <a:srgbClr val="005EB8"/>
                </a:solidFill>
              </a:rPr>
              <a:t>8,239</a:t>
            </a:r>
            <a:r>
              <a:rPr lang="en-GB" sz="1600" dirty="0"/>
              <a:t> were returned completed. This represents a response rate of </a:t>
            </a:r>
            <a:r>
              <a:rPr lang="en-GB" sz="1600" b="1" dirty="0">
                <a:solidFill>
                  <a:srgbClr val="005EB8"/>
                </a:solidFill>
              </a:rPr>
              <a:t>40%</a:t>
            </a:r>
            <a:r>
              <a:rPr lang="en-GB" sz="1600" dirty="0"/>
              <a:t>.</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Where available, packs include trend data beginning in 2020. Where questions have changed significantly for the 2022 questionnaire, data will not be comparable to previous years. </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11" name="Picture 10">
            <a:extLst>
              <a:ext uri="{FF2B5EF4-FFF2-40B4-BE49-F238E27FC236}">
                <a16:creationId xmlns:a16="http://schemas.microsoft.com/office/drawing/2014/main" id="{6754949D-869B-43D5-8DB6-D9CC593898B3}"/>
              </a:ext>
            </a:extLst>
          </p:cNvPr>
          <p:cNvPicPr>
            <a:picLocks noChangeAspect="1"/>
          </p:cNvPicPr>
          <p:nvPr/>
        </p:nvPicPr>
        <p:blipFill>
          <a:blip r:embed="rId3"/>
          <a:stretch>
            <a:fillRect/>
          </a:stretch>
        </p:blipFill>
        <p:spPr>
          <a:xfrm>
            <a:off x="7342344" y="1196094"/>
            <a:ext cx="3413756" cy="4794389"/>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069867"/>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2022 to ensure that it continued to reflect how primary care services are delivered and how patients experience them. This followed more substantial changes in 2021. </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In 2018 the questionnaire was redeveloped in response to substantial changes to primary care services as set out in the </a:t>
            </a:r>
            <a:r>
              <a:rPr lang="en-GB" sz="1400" dirty="0">
                <a:solidFill>
                  <a:srgbClr val="0563C1"/>
                </a:solidFill>
                <a:hlinkClick r:id="rId3">
                  <a:extLst>
                    <a:ext uri="{A12FA001-AC4F-418D-AE19-62706E023703}">
                      <ahyp:hlinkClr xmlns:ahyp="http://schemas.microsoft.com/office/drawing/2018/hyperlinkcolor" val="tx"/>
                    </a:ext>
                  </a:extLst>
                </a:hlinkClick>
              </a:rPr>
              <a:t>GP Forward View</a:t>
            </a:r>
            <a:r>
              <a:rPr lang="en-GB" sz="1400" dirty="0"/>
              <a:t>. </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85375"/>
            <a:ext cx="3620707" cy="6294031"/>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2022 questionnaire including past versions, and the Technical Annex for further information about the survey can be found here: </a:t>
            </a:r>
            <a:r>
              <a:rPr lang="en-GB" sz="1400" dirty="0">
                <a:solidFill>
                  <a:srgbClr val="0563C1"/>
                </a:solidFill>
                <a:hlinkClick r:id="rId4">
                  <a:extLst>
                    <a:ext uri="{A12FA001-AC4F-418D-AE19-62706E023703}">
                      <ahyp:hlinkClr xmlns:ahyp="http://schemas.microsoft.com/office/drawing/2018/hyperlinkcolor" val="tx"/>
                    </a:ext>
                  </a:extLst>
                </a:hlinkClick>
              </a:rPr>
              <a:t>https://gp-patient.co.uk/surveysandreports</a:t>
            </a:r>
            <a:r>
              <a:rPr lang="en-GB" sz="1400" dirty="0"/>
              <a:t>. </a:t>
            </a:r>
          </a:p>
          <a:p>
            <a:pPr marL="285750" indent="-285750">
              <a:lnSpc>
                <a:spcPct val="100000"/>
              </a:lnSpc>
              <a:spcBef>
                <a:spcPts val="200"/>
              </a:spcBef>
              <a:spcAft>
                <a:spcPts val="200"/>
              </a:spcAft>
              <a:buClr>
                <a:srgbClr val="005EB8"/>
              </a:buClr>
              <a:buSzPct val="150000"/>
              <a:buFont typeface="Arial" panose="020B0604020202020204" pitchFamily="34" charset="0"/>
              <a:buChar char="•"/>
            </a:pPr>
            <a:endParaRPr lang="en-GB" sz="1400" dirty="0"/>
          </a:p>
          <a:p>
            <a:pPr marL="285750" indent="-285750">
              <a:lnSpc>
                <a:spcPct val="100000"/>
              </a:lnSpc>
              <a:spcBef>
                <a:spcPts val="200"/>
              </a:spcBef>
              <a:spcAft>
                <a:spcPts val="200"/>
              </a:spcAft>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does not include qualitative data which limits the detail provided by the results.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a:p>
            <a:pPr marL="179388" indent="-179388">
              <a:buClr>
                <a:srgbClr val="005EB8"/>
              </a:buClr>
              <a:buSzPct val="150000"/>
              <a:buFont typeface="Arial" panose="020B0604020202020204" pitchFamily="34" charset="0"/>
              <a:buChar char="•"/>
            </a:pPr>
            <a:endParaRPr lang="en-GB" sz="1400" dirty="0"/>
          </a:p>
          <a:p>
            <a:pPr>
              <a:buClr>
                <a:srgbClr val="005EB8"/>
              </a:buClr>
              <a:buSzPct val="150000"/>
            </a:pPr>
            <a:endParaRPr lang="en-GB" sz="1400" dirty="0"/>
          </a:p>
          <a:p>
            <a:pPr marL="179388" indent="-179388">
              <a:lnSpc>
                <a:spcPct val="100000"/>
              </a:lnSpc>
              <a:buClr>
                <a:srgbClr val="005EB8"/>
              </a:buClr>
              <a:buSzPct val="150000"/>
              <a:buFont typeface="Arial" panose="020B0604020202020204" pitchFamily="34" charset="0"/>
              <a:buChar char="•"/>
            </a:pPr>
            <a:endParaRPr lang="en-GB" sz="1400" kern="0" dirty="0">
              <a:latin typeface="Arial MT Std Light" pitchFamily="34" charset="0"/>
            </a:endParaRPr>
          </a:p>
          <a:p>
            <a:pPr marL="636588" lvl="1" indent="-179388">
              <a:spcBef>
                <a:spcPts val="200"/>
              </a:spcBef>
              <a:spcAft>
                <a:spcPts val="200"/>
              </a:spcAft>
              <a:buClr>
                <a:srgbClr val="005EB8"/>
              </a:buClr>
              <a:buSzPct val="150000"/>
              <a:buFont typeface="Arial" panose="020B0604020202020204" pitchFamily="34" charset="0"/>
              <a:buChar char="•"/>
            </a:pP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endParaRPr lang="en-GB" sz="1400" dirty="0"/>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301136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report providing more detail at PCN level can be found here: </a:t>
            </a:r>
            <a:r>
              <a:rPr lang="en-GB" dirty="0">
                <a:hlinkClick r:id="rId3"/>
              </a:rPr>
              <a:t>https://www.gp-patient.co.uk/pcn-report</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31741"/>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Parent CCG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294664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121645"/>
            <a:ext cx="11492173" cy="5522508"/>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base size) is stated for each question. The total number of responses is shown at the bottom of each chart.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‘Good (total)’),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00000"/>
              <a:buFont typeface="Arial" panose="020B0604020202020204" pitchFamily="34" charset="0"/>
              <a:buChar char="•"/>
            </a:pPr>
            <a:r>
              <a:rPr lang="en-GB" sz="1400" dirty="0"/>
              <a:t>2022: refers to the 2022 survey (fieldwork 10 January to 11 April 2022) </a:t>
            </a:r>
          </a:p>
          <a:p>
            <a:pPr marL="552450" lvl="1" indent="-285750">
              <a:lnSpc>
                <a:spcPct val="100000"/>
              </a:lnSpc>
              <a:buClr>
                <a:srgbClr val="005EB8"/>
              </a:buClr>
              <a:buSzPct val="100000"/>
              <a:buFont typeface="Arial" panose="020B0604020202020204" pitchFamily="34" charset="0"/>
              <a:buChar char="•"/>
            </a:pPr>
            <a:r>
              <a:rPr lang="en-GB" sz="1400" dirty="0"/>
              <a:t>2021: refers to the 2021 survey (fieldwork 4 January to 6 April 2021) </a:t>
            </a:r>
          </a:p>
          <a:p>
            <a:pPr marL="552450" lvl="1" indent="-285750">
              <a:lnSpc>
                <a:spcPct val="100000"/>
              </a:lnSpc>
              <a:buClr>
                <a:srgbClr val="005EB8"/>
              </a:buClr>
              <a:buSzPct val="100000"/>
              <a:buFont typeface="Arial" panose="020B0604020202020204" pitchFamily="34" charset="0"/>
              <a:buChar char="•"/>
            </a:pPr>
            <a:r>
              <a:rPr lang="en-GB" sz="1400" dirty="0"/>
              <a:t>2020: refers to the 2020 survey (fieldwork 2 January to 6 April 2020) </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3556548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0" name="Espace réservé du pied de page 4">
            <a:extLst>
              <a:ext uri="{FF2B5EF4-FFF2-40B4-BE49-F238E27FC236}">
                <a16:creationId xmlns:a16="http://schemas.microsoft.com/office/drawing/2014/main" id="{65F6F367-C6F2-C692-3D6D-318F3278B80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294201"/>
            <a:ext cx="9341700" cy="555912"/>
          </a:xfrm>
        </p:spPr>
        <p:txBody>
          <a:bodyPr/>
          <a:lstStyle/>
          <a:p>
            <a:r>
              <a:rPr lang="en-GB"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93510093"/>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60470036"/>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14%</a:t>
                      </a: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50673942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7181188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78005808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75083198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4163966078"/>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(709,235); ICS 2022 (8,136); ICS 2021 (9,701); ICS 2020 (8,342);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136 to 1,218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295399419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429274067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3230371983"/>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1378071592"/>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391679191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 compares to other ICSs within the region</a:t>
            </a:r>
            <a:endParaRPr lang="en-GB" sz="20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1072" y="3435214"/>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26751"/>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342045855"/>
              </p:ext>
            </p:extLst>
          </p:nvPr>
        </p:nvGraphicFramePr>
        <p:xfrm>
          <a:off x="7056839" y="3848419"/>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75%</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81%</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622999"/>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62" name="D_c7719aebe0e7e481" descr="I:\DATA\Dispatch\GPPS\Maps for slide packs\Area Team\AT_Q44.JPG.png">
            <a:extLst>
              <a:ext uri="{FF2B5EF4-FFF2-40B4-BE49-F238E27FC236}">
                <a16:creationId xmlns:a16="http://schemas.microsoft.com/office/drawing/2014/main" id="{9918D35F-FBA4-4FEA-ABD0-DFE1094BD5C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6024" y="1777855"/>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62">
            <a:extLst>
              <a:ext uri="{FF2B5EF4-FFF2-40B4-BE49-F238E27FC236}">
                <a16:creationId xmlns:a16="http://schemas.microsoft.com/office/drawing/2014/main" id="{68C7FB4D-FC2A-475E-A2B6-48A87EB570FB}"/>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259785" y="1750078"/>
            <a:ext cx="3167551" cy="1687065"/>
          </a:xfrm>
          <a:prstGeom prst="rect">
            <a:avLst/>
          </a:prstGeom>
        </p:spPr>
      </p:pic>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2974507477"/>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1624364444"/>
              </p:ext>
            </p:extLst>
          </p:nvPr>
        </p:nvGraphicFramePr>
        <p:xfrm>
          <a:off x="5259785" y="6172348"/>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dirty="0">
                          <a:solidFill>
                            <a:schemeClr val="tx1"/>
                          </a:solidFill>
                        </a:rPr>
                        <a:t>Base: All those completing a questionnaire: ICS bases range from 6,015 to 44,352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2947637962"/>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668990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a:t>
            </a:r>
            <a:r>
              <a:rPr lang="en-GB" sz="3200" dirty="0" err="1"/>
              <a:t>PCNs</a:t>
            </a:r>
            <a:r>
              <a:rPr lang="en-GB" sz="3200" dirty="0"/>
              <a:t> within the ICS compare</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701035876"/>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166334536"/>
              </p:ext>
            </p:extLst>
          </p:nvPr>
        </p:nvGraphicFramePr>
        <p:xfrm>
          <a:off x="9028113" y="1689563"/>
          <a:ext cx="2900362" cy="15156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SEVERN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CHELTENHAM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HADWEN QUEDGELEY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CHELTENHAM PERIPHERAL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STROUD COTSWOLD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BERKELEY VALE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12298587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008542090"/>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National (709,235); ICS (8,136); </a:t>
                      </a:r>
                      <a:r>
                        <a:rPr lang="en-GB" sz="700" b="0" dirty="0" err="1">
                          <a:solidFill>
                            <a:schemeClr val="tx1"/>
                          </a:solidFill>
                        </a:rPr>
                        <a:t>PCN</a:t>
                      </a:r>
                      <a:r>
                        <a:rPr lang="en-GB" sz="700" b="0" dirty="0">
                          <a:solidFill>
                            <a:schemeClr val="tx1"/>
                          </a:solidFill>
                        </a:rPr>
                        <a:t> bases range from 136 to 1,218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318059032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24149711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67E3B326-887B-02C1-8B46-1A0837DF8C5B}"/>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27702" y="178323"/>
            <a:ext cx="9341700" cy="775597"/>
          </a:xfrm>
        </p:spPr>
        <p:txBody>
          <a:bodyPr/>
          <a:lstStyle/>
          <a:p>
            <a:r>
              <a:rPr lang="en-GB" sz="3200" dirty="0"/>
              <a:t>Ease of getting through to GP practice on the phone</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80435855"/>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972828683"/>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54435069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9639590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3723161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2479870777"/>
              </p:ext>
            </p:extLst>
          </p:nvPr>
        </p:nvGraphicFramePr>
        <p:xfrm>
          <a:off x="470371" y="584168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‘Haven’t tried’ have been excluded: National (687,159); ICS 2022 (7,809); ICS 2021 (9,368); ICS 2020 (8,197);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133 to 1,185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293373715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82077835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422400953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835355733"/>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269500452"/>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3321712078"/>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5" y="126268"/>
            <a:ext cx="9394280" cy="953732"/>
          </a:xfrm>
        </p:spPr>
        <p:txBody>
          <a:bodyPr/>
          <a:lstStyle/>
          <a:p>
            <a:r>
              <a:rPr lang="en-GB" sz="3200" dirty="0"/>
              <a:t>Ease of getting through to GP practice on the </a:t>
            </a:r>
            <a:br>
              <a:rPr lang="en-GB" sz="3200" dirty="0"/>
            </a:br>
            <a:r>
              <a:rPr lang="en-GB" sz="3200" dirty="0"/>
              <a:t>phone:</a:t>
            </a:r>
            <a:r>
              <a:rPr lang="en-GB" sz="3600" dirty="0"/>
              <a:t> </a:t>
            </a: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41981980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25144212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656492251"/>
              </p:ext>
            </p:extLst>
          </p:nvPr>
        </p:nvGraphicFramePr>
        <p:xfrm>
          <a:off x="9028113" y="1689563"/>
          <a:ext cx="2900362" cy="15156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HADWEN QUEDGELEY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CHELTENHAM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CHELTENHAM PERIPHERAL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TWNS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SEVERN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BERKELEY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STROUD COTSWOLD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51414362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56643693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3062085"/>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rPr>
                        <a:t>Base: Asked of all patients. Patients who selected ‘Haven’t tried’ have been excluded: National (687,159); ICS (7,809); </a:t>
                      </a:r>
                      <a:r>
                        <a:rPr lang="en-GB" sz="700" b="0" dirty="0" err="1">
                          <a:solidFill>
                            <a:schemeClr val="tx1"/>
                          </a:solidFill>
                        </a:rPr>
                        <a:t>PCN</a:t>
                      </a:r>
                      <a:r>
                        <a:rPr lang="en-GB" sz="700" b="0" dirty="0">
                          <a:solidFill>
                            <a:schemeClr val="tx1"/>
                          </a:solidFill>
                        </a:rPr>
                        <a:t> bases range from 133 to 1,185</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60804"/>
            <a:ext cx="9341700" cy="510958"/>
          </a:xfrm>
        </p:spPr>
        <p:txBody>
          <a:bodyPr/>
          <a:lstStyle/>
          <a:p>
            <a:r>
              <a:rPr lang="en-GB" sz="3200" dirty="0"/>
              <a:t>Helpfulness of receptionists at GP practice</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574905120"/>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699151072"/>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2333476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56714712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32544455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2291934094"/>
              </p:ext>
            </p:extLst>
          </p:nvPr>
        </p:nvGraphicFramePr>
        <p:xfrm>
          <a:off x="437230" y="5826216"/>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‘Don’t know’ have been excluded: National (685,426); ICS 2022 (7,829); ICS 2021 (9,446); ICS 2020 (8,334);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131 to 1,179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246515659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425290421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100062994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1571797044"/>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2793882849"/>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3625983703"/>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 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80575905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757133018"/>
              </p:ext>
            </p:extLst>
          </p:nvPr>
        </p:nvGraphicFramePr>
        <p:xfrm>
          <a:off x="9028113" y="1689563"/>
          <a:ext cx="2900362" cy="15156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CHELTENHAM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HADWEN QUEDGELEY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CHELTENHAM PERIPHERAL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SEVERN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BERKELEY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STROUD COTSWOLD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73970153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5675659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59477812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graphicFrame>
        <p:nvGraphicFramePr>
          <p:cNvPr id="20" name="D_93982943796358f0_CalcTable">
            <a:extLst>
              <a:ext uri="{FF2B5EF4-FFF2-40B4-BE49-F238E27FC236}">
                <a16:creationId xmlns:a16="http://schemas.microsoft.com/office/drawing/2014/main" id="{00543349-B56D-334F-F042-7F981B4A187E}"/>
              </a:ext>
            </a:extLst>
          </p:cNvPr>
          <p:cNvGraphicFramePr>
            <a:graphicFrameLocks noGrp="1"/>
          </p:cNvGraphicFramePr>
          <p:nvPr>
            <p:extLst>
              <p:ext uri="{D42A27DB-BD31-4B8C-83A1-F6EECF244321}">
                <p14:modId xmlns:p14="http://schemas.microsoft.com/office/powerpoint/2010/main" val="2847131206"/>
              </p:ext>
            </p:extLst>
          </p:nvPr>
        </p:nvGraphicFramePr>
        <p:xfrm>
          <a:off x="589415" y="5694161"/>
          <a:ext cx="7731384" cy="198120"/>
        </p:xfrm>
        <a:graphic>
          <a:graphicData uri="http://schemas.openxmlformats.org/drawingml/2006/table">
            <a:tbl>
              <a:tblPr firstRow="1" bandRow="1">
                <a:tableStyleId>{5C22544A-7EE6-4342-B048-85BDC9FD1C3A}</a:tableStyleId>
              </a:tblPr>
              <a:tblGrid>
                <a:gridCol w="7731384">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latin typeface="Arial" panose="020B0604020202020204" pitchFamily="34" charset="0"/>
                        </a:rPr>
                        <a:t>Base: Asked of all patients. Patients who selected ‘Don’t know’ have been excluded: National (685,426); ICS 2022 (7,829); </a:t>
                      </a:r>
                      <a:r>
                        <a:rPr lang="en-GB" sz="700" b="0" dirty="0" err="1">
                          <a:solidFill>
                            <a:schemeClr val="tx1"/>
                          </a:solidFill>
                          <a:latin typeface="Arial" panose="020B0604020202020204" pitchFamily="34" charset="0"/>
                        </a:rPr>
                        <a:t>PCN</a:t>
                      </a:r>
                      <a:r>
                        <a:rPr lang="en-GB" sz="700" b="0" dirty="0">
                          <a:solidFill>
                            <a:schemeClr val="tx1"/>
                          </a:solidFill>
                          <a:latin typeface="Arial" panose="020B0604020202020204" pitchFamily="34" charset="0"/>
                        </a:rPr>
                        <a:t> bases range from 131 to 1,179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Access to online services</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E2C4AB9E-64CF-6E26-4228-6ADE96B36D4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189037343"/>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339078"/>
            <a:ext cx="9342437" cy="582094"/>
          </a:xfrm>
        </p:spPr>
        <p:txBody>
          <a:bodyPr/>
          <a:lstStyle/>
          <a:p>
            <a:r>
              <a:rPr lang="en-GB" sz="3600" dirty="0"/>
              <a:t>Online service use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1689720814"/>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(706,605); ICS 2022 (8,103);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134 to 1,211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187863636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4030945612"/>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180268386"/>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308250452"/>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95085469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63569139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37584302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195328586"/>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all patients. Patients who selected ‘Haven’t tried’ have been excluded: National (381,986); ICS 2022 (4,751); ICS 2021 (5,040); ICS 2020 (3,437);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98 to 672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69759109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59658029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5920603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781707061"/>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37767157"/>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234750814"/>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3" name="Title 4">
            <a:extLst>
              <a:ext uri="{FF2B5EF4-FFF2-40B4-BE49-F238E27FC236}">
                <a16:creationId xmlns:a16="http://schemas.microsoft.com/office/drawing/2014/main" id="{C8606F0B-2A12-4346-88A8-746B5D91ED28}"/>
              </a:ext>
            </a:extLst>
          </p:cNvPr>
          <p:cNvSpPr>
            <a:spLocks noGrp="1"/>
          </p:cNvSpPr>
          <p:nvPr>
            <p:ph type="title"/>
          </p:nvPr>
        </p:nvSpPr>
        <p:spPr>
          <a:xfrm>
            <a:off x="437230" y="238258"/>
            <a:ext cx="9341700" cy="775597"/>
          </a:xfrm>
        </p:spPr>
        <p:txBody>
          <a:bodyPr/>
          <a:lstStyle/>
          <a:p>
            <a:r>
              <a:rPr lang="en-GB" sz="3600" dirty="0"/>
              <a:t>Ease of use of practice website</a:t>
            </a:r>
          </a:p>
        </p:txBody>
      </p:sp>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(36%).</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52707928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404293962"/>
              </p:ext>
            </p:extLst>
          </p:nvPr>
        </p:nvGraphicFramePr>
        <p:xfrm>
          <a:off x="9028113" y="1689563"/>
          <a:ext cx="2900362" cy="15156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HADWEN QUEDGELEY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CHELTENHAM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SEVERN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CHELTENHAM PERIPHERAL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STROUD COTSWOLD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BERKELEY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NORTH COTSWOLDS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49576978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22534177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753798262"/>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‘Haven’t tried’ have been excluded: National (381,986); ICS 2022 (4,751); </a:t>
                      </a:r>
                      <a:r>
                        <a:rPr lang="en-GB" sz="700" b="0" dirty="0" err="1">
                          <a:solidFill>
                            <a:schemeClr val="tx1"/>
                          </a:solidFill>
                        </a:rPr>
                        <a:t>PCN</a:t>
                      </a:r>
                      <a:r>
                        <a:rPr lang="en-GB" sz="700" b="0" dirty="0">
                          <a:solidFill>
                            <a:schemeClr val="tx1"/>
                          </a:solidFill>
                        </a:rPr>
                        <a:t> bases range from 98 to 672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76548595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PCNs within the ICS compare</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6E1DE38E-65FA-127C-3248-E531B5DF1C8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45483" y="1879543"/>
            <a:ext cx="4581068"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7406972" y="1879543"/>
            <a:ext cx="4536853" cy="246221"/>
          </a:xfrm>
          <a:prstGeom prst="rect">
            <a:avLst/>
          </a:prstGeom>
          <a:noFill/>
        </p:spPr>
        <p:txBody>
          <a:bodyPr wrap="square" lIns="0" tIns="0" rIns="0" bIns="0" rtlCol="0" anchor="b">
            <a:spAutoFit/>
          </a:bodyPr>
          <a:lstStyle/>
          <a:p>
            <a:pPr algn="l"/>
            <a:r>
              <a:rPr lang="en-GB" sz="1600" b="1" dirty="0"/>
              <a:t>Comparison of results</a:t>
            </a:r>
          </a:p>
        </p:txBody>
      </p: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5971694" y="1877307"/>
            <a:ext cx="2927" cy="209878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560635" y="5608426"/>
            <a:ext cx="296490" cy="253279"/>
          </a:xfrm>
          <a:prstGeom prst="rect">
            <a:avLst/>
          </a:prstGeom>
        </p:spPr>
      </p:pic>
      <p:sp>
        <p:nvSpPr>
          <p:cNvPr id="34" name="Title 4">
            <a:extLst>
              <a:ext uri="{FF2B5EF4-FFF2-40B4-BE49-F238E27FC236}">
                <a16:creationId xmlns:a16="http://schemas.microsoft.com/office/drawing/2014/main" id="{3617CF64-8CED-4B35-9658-85224BC44B3E}"/>
              </a:ext>
            </a:extLst>
          </p:cNvPr>
          <p:cNvSpPr>
            <a:spLocks noGrp="1"/>
          </p:cNvSpPr>
          <p:nvPr>
            <p:ph type="title"/>
          </p:nvPr>
        </p:nvSpPr>
        <p:spPr>
          <a:xfrm>
            <a:off x="437230" y="291078"/>
            <a:ext cx="9594332" cy="591848"/>
          </a:xfrm>
        </p:spPr>
        <p:txBody>
          <a:bodyPr/>
          <a:lstStyle/>
          <a:p>
            <a:r>
              <a:rPr lang="en-GB" sz="3200" dirty="0"/>
              <a:t>Choice of appointment</a:t>
            </a:r>
            <a:endParaRPr lang="en-GB" sz="2000" dirty="0"/>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312272303"/>
              </p:ext>
            </p:extLst>
          </p:nvPr>
        </p:nvGraphicFramePr>
        <p:xfrm>
          <a:off x="7128344" y="2911829"/>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624356679"/>
              </p:ext>
            </p:extLst>
          </p:nvPr>
        </p:nvGraphicFramePr>
        <p:xfrm>
          <a:off x="9738573" y="2926699"/>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41%</a:t>
                      </a: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7228490" y="2431600"/>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675398" y="2431599"/>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3932155" y="4474809"/>
            <a:ext cx="3991257"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3935362" y="4558069"/>
            <a:ext cx="3988050"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1069381932"/>
              </p:ext>
            </p:extLst>
          </p:nvPr>
        </p:nvGraphicFramePr>
        <p:xfrm>
          <a:off x="4694396" y="4826351"/>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181109301"/>
              </p:ext>
            </p:extLst>
          </p:nvPr>
        </p:nvGraphicFramePr>
        <p:xfrm>
          <a:off x="5943901" y="474361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2773814264"/>
              </p:ext>
            </p:extLst>
          </p:nvPr>
        </p:nvGraphicFramePr>
        <p:xfrm>
          <a:off x="437230" y="570361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(530,428); ICS 2022 (5,817);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98 to 864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1394696081"/>
              </p:ext>
            </p:extLst>
          </p:nvPr>
        </p:nvGraphicFramePr>
        <p:xfrm>
          <a:off x="624315" y="2176917"/>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188885312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252269480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1897305880"/>
              </p:ext>
            </p:extLst>
          </p:nvPr>
        </p:nvGraphicFramePr>
        <p:xfrm>
          <a:off x="4927926" y="505604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155939652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8857125" y="5525311"/>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svg="http://schemas.microsoft.com/office/drawing/2016/SVG/main" xmlns:c="http://schemas.openxmlformats.org/drawingml/2006/chart"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PCNs within the ICSs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019915865"/>
              </p:ext>
            </p:extLst>
          </p:nvPr>
        </p:nvGraphicFramePr>
        <p:xfrm>
          <a:off x="450000" y="1821751"/>
          <a:ext cx="8412645" cy="4142486"/>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993829771"/>
              </p:ext>
            </p:extLst>
          </p:nvPr>
        </p:nvGraphicFramePr>
        <p:xfrm>
          <a:off x="9028113" y="1689563"/>
          <a:ext cx="2900362" cy="15156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HADWEN QUEDGELEY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SOUTH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SEVERN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CHELTENHAM PERIPHERAL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TWNS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CHELTENHAM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BERKELEY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STROUD COTSWOLD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16911107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13693640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813856945"/>
              </p:ext>
            </p:extLst>
          </p:nvPr>
        </p:nvGraphicFramePr>
        <p:xfrm>
          <a:off x="532734" y="570621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Patients who selected ‘I did not need a choice’ or ‘Can’t remember’ have been excluded: National (530,428); ICS 2022 (5,817); </a:t>
                      </a:r>
                      <a:r>
                        <a:rPr lang="en-GB" sz="700" b="0" dirty="0" err="1">
                          <a:solidFill>
                            <a:schemeClr val="tx1"/>
                          </a:solidFill>
                        </a:rPr>
                        <a:t>PCN</a:t>
                      </a:r>
                      <a:r>
                        <a:rPr lang="en-GB" sz="700" b="0" dirty="0">
                          <a:solidFill>
                            <a:schemeClr val="tx1"/>
                          </a:solidFill>
                        </a:rPr>
                        <a:t> bases range from 98 to 864</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4170369733"/>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7909954" y="1916637"/>
            <a:ext cx="4536853" cy="246221"/>
          </a:xfrm>
          <a:prstGeom prst="rect">
            <a:avLst/>
          </a:prstGeom>
          <a:noFill/>
        </p:spPr>
        <p:txBody>
          <a:bodyPr wrap="square" lIns="0" tIns="0" rIns="0" bIns="0" rtlCol="0" anchor="b">
            <a:spAutoFit/>
          </a:bodyPr>
          <a:lstStyle/>
          <a:p>
            <a:pPr algn="l"/>
            <a:r>
              <a:rPr lang="en-GB" sz="1600" b="1" dirty="0"/>
              <a:t>Comparison of results</a:t>
            </a:r>
          </a:p>
        </p:txBody>
      </p: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5460980" y="2090140"/>
            <a:ext cx="2927" cy="209878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4" name="Title 4">
            <a:extLst>
              <a:ext uri="{FF2B5EF4-FFF2-40B4-BE49-F238E27FC236}">
                <a16:creationId xmlns:a16="http://schemas.microsoft.com/office/drawing/2014/main" id="{3617CF64-8CED-4B35-9658-85224BC44B3E}"/>
              </a:ext>
            </a:extLst>
          </p:cNvPr>
          <p:cNvSpPr>
            <a:spLocks noGrp="1"/>
          </p:cNvSpPr>
          <p:nvPr>
            <p:ph type="title"/>
          </p:nvPr>
        </p:nvSpPr>
        <p:spPr>
          <a:xfrm>
            <a:off x="437230" y="291932"/>
            <a:ext cx="9594332" cy="640004"/>
          </a:xfrm>
        </p:spPr>
        <p:txBody>
          <a:bodyPr/>
          <a:lstStyle/>
          <a:p>
            <a:r>
              <a:rPr lang="en-GB" sz="3200" dirty="0"/>
              <a:t>Satisfaction with appointment offered</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1187386242"/>
              </p:ext>
            </p:extLst>
          </p:nvPr>
        </p:nvGraphicFramePr>
        <p:xfrm>
          <a:off x="6096000" y="2923977"/>
          <a:ext cx="2980215" cy="1383477"/>
        </p:xfrm>
        <a:graphic>
          <a:graphicData uri="http://schemas.openxmlformats.org/drawingml/2006/table">
            <a:tbl>
              <a:tblPr firstRow="1" bandRow="1">
                <a:tableStyleId>{5C22544A-7EE6-4342-B048-85BDC9FD1C3A}</a:tableStyleId>
              </a:tblPr>
              <a:tblGrid>
                <a:gridCol w="993405">
                  <a:extLst>
                    <a:ext uri="{9D8B030D-6E8A-4147-A177-3AD203B41FA5}">
                      <a16:colId xmlns:a16="http://schemas.microsoft.com/office/drawing/2014/main" val="2098080960"/>
                    </a:ext>
                  </a:extLst>
                </a:gridCol>
                <a:gridCol w="993405">
                  <a:extLst>
                    <a:ext uri="{9D8B030D-6E8A-4147-A177-3AD203B41FA5}">
                      <a16:colId xmlns:a16="http://schemas.microsoft.com/office/drawing/2014/main" val="3054108530"/>
                    </a:ext>
                  </a:extLst>
                </a:gridCol>
                <a:gridCol w="993405">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a:t>
                      </a: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1351672864"/>
              </p:ext>
            </p:extLst>
          </p:nvPr>
        </p:nvGraphicFramePr>
        <p:xfrm>
          <a:off x="9280941" y="2936011"/>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6602165" y="2565741"/>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674139" y="2504470"/>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3588640" y="4496624"/>
            <a:ext cx="3991257"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3600650" y="4615106"/>
            <a:ext cx="399125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3481422255"/>
              </p:ext>
            </p:extLst>
          </p:nvPr>
        </p:nvGraphicFramePr>
        <p:xfrm>
          <a:off x="376377" y="5723963"/>
          <a:ext cx="2811175" cy="701040"/>
        </p:xfrm>
        <a:graphic>
          <a:graphicData uri="http://schemas.openxmlformats.org/drawingml/2006/table">
            <a:tbl>
              <a:tblPr firstRow="1" bandRow="1">
                <a:tableStyleId>{5C22544A-7EE6-4342-B048-85BDC9FD1C3A}</a:tableStyleId>
              </a:tblPr>
              <a:tblGrid>
                <a:gridCol w="2811175">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(594,163); ICS 2022 (7,093);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106 to 1,039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3242719295"/>
              </p:ext>
            </p:extLst>
          </p:nvPr>
        </p:nvGraphicFramePr>
        <p:xfrm>
          <a:off x="4416054" y="4911408"/>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2280402845"/>
              </p:ext>
            </p:extLst>
          </p:nvPr>
        </p:nvGraphicFramePr>
        <p:xfrm>
          <a:off x="5636618" y="4870524"/>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7" name="D_6d93fbdbc54d0dd8_CalcTable">
            <a:extLst>
              <a:ext uri="{FF2B5EF4-FFF2-40B4-BE49-F238E27FC236}">
                <a16:creationId xmlns:a16="http://schemas.microsoft.com/office/drawing/2014/main" id="{7AB9FEA1-DB23-4DE2-AA1F-044D38661D63}"/>
              </a:ext>
            </a:extLst>
          </p:cNvPr>
          <p:cNvGraphicFramePr>
            <a:graphicFrameLocks noGrp="1"/>
          </p:cNvGraphicFramePr>
          <p:nvPr>
            <p:extLst>
              <p:ext uri="{D42A27DB-BD31-4B8C-83A1-F6EECF244321}">
                <p14:modId xmlns:p14="http://schemas.microsoft.com/office/powerpoint/2010/main" val="1878775975"/>
              </p:ext>
            </p:extLst>
          </p:nvPr>
        </p:nvGraphicFramePr>
        <p:xfrm>
          <a:off x="4659916" y="51729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113889245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8" name="D_6d93fbdbc54d0dd8" hidden="1">
            <a:extLst>
              <a:ext uri="{FF2B5EF4-FFF2-40B4-BE49-F238E27FC236}">
                <a16:creationId xmlns:a16="http://schemas.microsoft.com/office/drawing/2014/main" id="{17F9753A-2EFC-43AE-A627-E4168B9165CF}"/>
              </a:ext>
            </a:extLst>
          </p:cNvPr>
          <p:cNvGraphicFramePr/>
          <p:nvPr>
            <p:extLst>
              <p:ext uri="{D42A27DB-BD31-4B8C-83A1-F6EECF244321}">
                <p14:modId xmlns:p14="http://schemas.microsoft.com/office/powerpoint/2010/main" val="355421535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111572756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23980" y="1916637"/>
            <a:ext cx="4581068" cy="246221"/>
          </a:xfrm>
          <a:prstGeom prst="rect">
            <a:avLst/>
          </a:prstGeom>
          <a:noFill/>
        </p:spPr>
        <p:txBody>
          <a:bodyPr wrap="square" lIns="0" tIns="0" rIns="0" bIns="0" rtlCol="0" anchor="b">
            <a:spAutoFit/>
          </a:bodyPr>
          <a:lstStyle/>
          <a:p>
            <a:pPr algn="l"/>
            <a:r>
              <a:rPr lang="en-GB" sz="1600" b="1" dirty="0"/>
              <a:t>ICS result</a:t>
            </a:r>
          </a:p>
        </p:txBody>
      </p:sp>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159518896"/>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8"/>
          </a:graphicData>
        </a:graphic>
      </p:graphicFrame>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9" cstate="email">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9269961" y="5238146"/>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9509882" y="5257064"/>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2899083" cy="123111"/>
          </a:xfrm>
          <a:prstGeom prst="rect">
            <a:avLst/>
          </a:prstGeom>
          <a:noFill/>
        </p:spPr>
        <p:txBody>
          <a:bodyPr wrap="square" lIns="0" tIns="0" rIns="0" bIns="0" rtlCol="0">
            <a:spAutoFit/>
          </a:bodyPr>
          <a:lstStyle/>
          <a:p>
            <a:pPr algn="l"/>
            <a:r>
              <a:rPr lang="en-GB" sz="800" dirty="0"/>
              <a:t>¹Excluding those who said 'I was not offered an appointment’ (8%)</a:t>
            </a:r>
          </a:p>
        </p:txBody>
      </p:sp>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svg="http://schemas.microsoft.com/office/drawing/2016/SVG/main" xmlns:c="http://schemas.openxmlformats.org/drawingml/2006/chart"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58120283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59730912"/>
              </p:ext>
            </p:extLst>
          </p:nvPr>
        </p:nvGraphicFramePr>
        <p:xfrm>
          <a:off x="9028113" y="1689563"/>
          <a:ext cx="2900362" cy="15156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SEVERN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HADWEN QUEDGELEY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CHELTENHAM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CHELTENHAM PERIPHERAL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BERKELEY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STROUD COTSWOLD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76585722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6122742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914952530"/>
              </p:ext>
            </p:extLst>
          </p:nvPr>
        </p:nvGraphicFramePr>
        <p:xfrm>
          <a:off x="545472" y="567738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Patients who selected ‘I was not offered an appointment’ have been excluded: National (594,163); ICS 2022 (7,093); </a:t>
                      </a:r>
                      <a:r>
                        <a:rPr lang="en-GB" sz="700" b="0" dirty="0" err="1">
                          <a:solidFill>
                            <a:schemeClr val="tx1"/>
                          </a:solidFill>
                        </a:rPr>
                        <a:t>PCN</a:t>
                      </a:r>
                      <a:r>
                        <a:rPr lang="en-GB" sz="700" b="0" dirty="0">
                          <a:solidFill>
                            <a:schemeClr val="tx1"/>
                          </a:solidFill>
                        </a:rPr>
                        <a:t> bases range from 106 to 1,039</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834756469"/>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679549672"/>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159462"/>
            <a:ext cx="11534190" cy="862373"/>
          </a:xfrm>
        </p:spPr>
        <p:txBody>
          <a:bodyPr/>
          <a:lstStyle/>
          <a:p>
            <a:r>
              <a:rPr lang="en-GB" sz="3200" dirty="0"/>
              <a:t>What patients do when they did not get an </a:t>
            </a:r>
            <a:br>
              <a:rPr lang="en-GB" sz="3200" dirty="0"/>
            </a:br>
            <a:r>
              <a:rPr lang="en-GB" sz="3200" dirty="0"/>
              <a:t>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(88,838); ICS 2022 (687)</a:t>
            </a:r>
            <a:endParaRPr lang="en-GB" sz="800" kern="0" dirty="0">
              <a:solidFill>
                <a:schemeClr val="tx1"/>
              </a:solidFill>
            </a:endParaRPr>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10122"/>
            <a:ext cx="9341700" cy="611079"/>
          </a:xfrm>
        </p:spPr>
        <p:txBody>
          <a:bodyPr/>
          <a:lstStyle/>
          <a:p>
            <a:r>
              <a:rPr lang="en-GB" sz="3200" dirty="0"/>
              <a:t>Overall experience of making an 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a:t>
            </a:r>
            <a:r>
              <a:rPr lang="en-GB" sz="1600" b="1" u="sng" dirty="0">
                <a:solidFill>
                  <a:schemeClr val="bg1"/>
                </a:solidFill>
              </a:rPr>
              <a:t>making</a:t>
            </a:r>
            <a:r>
              <a:rPr lang="en-GB" sz="1600" b="1" dirty="0">
                <a:solidFill>
                  <a:schemeClr val="bg1"/>
                </a:solidFill>
              </a:rPr>
              <a:t>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63903762"/>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823967997"/>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28115881"/>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10889894"/>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390867030"/>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4109237643"/>
              </p:ext>
            </p:extLst>
          </p:nvPr>
        </p:nvGraphicFramePr>
        <p:xfrm>
          <a:off x="453474" y="581019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National (667,699); ICS 2022 (7,671); ICS 2021 (8,905); ICS 2020 (7,929);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131 to 1,134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noGrp="1" noDrilldown="1" noMove="1" noResize="1"/>
          </p:cNvGraphicFramePr>
          <p:nvPr>
            <p:extLst>
              <p:ext uri="{D42A27DB-BD31-4B8C-83A1-F6EECF244321}">
                <p14:modId xmlns:p14="http://schemas.microsoft.com/office/powerpoint/2010/main" val="57348735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131471147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28626737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4167032334"/>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2743957755"/>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15574080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a:t>
            </a:r>
            <a:r>
              <a:rPr lang="en-GB" sz="1600" b="1" u="sng" dirty="0">
                <a:solidFill>
                  <a:schemeClr val="bg1"/>
                </a:solidFill>
              </a:rPr>
              <a:t>making</a:t>
            </a:r>
            <a:r>
              <a:rPr lang="en-GB" sz="1600" b="1" dirty="0">
                <a:solidFill>
                  <a:schemeClr val="bg1"/>
                </a:solidFill>
              </a:rPr>
              <a:t>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49856901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27307334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51369080"/>
              </p:ext>
            </p:extLst>
          </p:nvPr>
        </p:nvGraphicFramePr>
        <p:xfrm>
          <a:off x="9028113" y="1689563"/>
          <a:ext cx="2900362" cy="15156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HADWEN QUEDGELEY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CHELTENHAM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SEVERN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SOUTH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COTSWOLDS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CHELTENHAM PERIPHERAL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STROUD COTSWOLD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BERKELEY VALE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78407425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44045635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071859386"/>
              </p:ext>
            </p:extLst>
          </p:nvPr>
        </p:nvGraphicFramePr>
        <p:xfrm>
          <a:off x="532734"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National (667,699); ICS 2022 (7,671); </a:t>
                      </a:r>
                      <a:r>
                        <a:rPr lang="en-GB" sz="700" b="0" dirty="0" err="1">
                          <a:solidFill>
                            <a:schemeClr val="tx1"/>
                          </a:solidFill>
                        </a:rPr>
                        <a:t>PCN</a:t>
                      </a:r>
                      <a:r>
                        <a:rPr lang="en-GB" sz="700" b="0" dirty="0">
                          <a:solidFill>
                            <a:schemeClr val="tx1"/>
                          </a:solidFill>
                        </a:rPr>
                        <a:t> bases range from 131 to 1,134</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3291232927"/>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090643196"/>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9263" y="391873"/>
            <a:ext cx="9342437" cy="435709"/>
          </a:xfrm>
        </p:spPr>
        <p:txBody>
          <a:bodyPr/>
          <a:lstStyle/>
          <a:p>
            <a:r>
              <a:rPr lang="en-GB" sz="3200" dirty="0"/>
              <a:t>Type of appointment</a:t>
            </a:r>
            <a:endParaRPr lang="en-GB" sz="24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457551364"/>
              </p:ext>
            </p:extLst>
          </p:nvPr>
        </p:nvGraphicFramePr>
        <p:xfrm>
          <a:off x="28611"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3970447334"/>
              </p:ext>
            </p:extLst>
          </p:nvPr>
        </p:nvGraphicFramePr>
        <p:xfrm>
          <a:off x="800599" y="5584407"/>
          <a:ext cx="9384410" cy="273543"/>
        </p:xfrm>
        <a:graphic>
          <a:graphicData uri="http://schemas.openxmlformats.org/drawingml/2006/table">
            <a:tbl>
              <a:tblPr firstRow="1" bandRow="1">
                <a:tableStyleId>{5C22544A-7EE6-4342-B048-85BDC9FD1C3A}</a:tableStyleId>
              </a:tblPr>
              <a:tblGrid>
                <a:gridCol w="9384410">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were not offered an appointment or did not take the appointment offered: National (663,867); ICS 2022 (7,687); </a:t>
                      </a:r>
                      <a:r>
                        <a:rPr lang="en-GB" sz="800" b="0" dirty="0" err="1">
                          <a:solidFill>
                            <a:schemeClr val="tx1"/>
                          </a:solidFill>
                        </a:rPr>
                        <a:t>PCN</a:t>
                      </a:r>
                      <a:r>
                        <a:rPr lang="en-GB" sz="800" b="0" dirty="0">
                          <a:solidFill>
                            <a:schemeClr val="tx1"/>
                          </a:solidFill>
                        </a:rPr>
                        <a:t> bases range from 129 to 1,141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687326960"/>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6580" y="359126"/>
            <a:ext cx="9341700" cy="379207"/>
          </a:xfrm>
        </p:spPr>
        <p:txBody>
          <a:bodyPr/>
          <a:lstStyle/>
          <a:p>
            <a:r>
              <a:rPr lang="en-GB" sz="3200" dirty="0"/>
              <a:t>Given a time for 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7150559" y="1880816"/>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5504633" y="1757833"/>
            <a:ext cx="0" cy="2310584"/>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7339392" y="2562845"/>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9202423" y="2562845"/>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966680087"/>
              </p:ext>
            </p:extLst>
          </p:nvPr>
        </p:nvGraphicFramePr>
        <p:xfrm>
          <a:off x="7191376" y="3005997"/>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34624239"/>
              </p:ext>
            </p:extLst>
          </p:nvPr>
        </p:nvGraphicFramePr>
        <p:xfrm>
          <a:off x="9100716" y="3005997"/>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3964157" y="4538368"/>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3965346" y="4670276"/>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9892539"/>
              </p:ext>
            </p:extLst>
          </p:nvPr>
        </p:nvGraphicFramePr>
        <p:xfrm>
          <a:off x="4527430" y="4919377"/>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961569072"/>
              </p:ext>
            </p:extLst>
          </p:nvPr>
        </p:nvGraphicFramePr>
        <p:xfrm>
          <a:off x="5747994" y="4878493"/>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22328673"/>
              </p:ext>
            </p:extLst>
          </p:nvPr>
        </p:nvGraphicFramePr>
        <p:xfrm>
          <a:off x="4735941" y="522899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2632471174"/>
              </p:ext>
            </p:extLst>
          </p:nvPr>
        </p:nvGraphicFramePr>
        <p:xfrm>
          <a:off x="366356" y="5729871"/>
          <a:ext cx="3308661" cy="57912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(640,472); ICS 2022 (7,425);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119 to 1,103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noGrp="1" noDrilldown="1" noMove="1" noResize="1"/>
          </p:cNvGraphicFramePr>
          <p:nvPr>
            <p:extLst>
              <p:ext uri="{D42A27DB-BD31-4B8C-83A1-F6EECF244321}">
                <p14:modId xmlns:p14="http://schemas.microsoft.com/office/powerpoint/2010/main" val="351064470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240735009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119741368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45473" y="1880816"/>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986814785"/>
              </p:ext>
            </p:extLst>
          </p:nvPr>
        </p:nvGraphicFramePr>
        <p:xfrm>
          <a:off x="616890" y="2035802"/>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58477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a:t>
            </a:r>
          </a:p>
          <a:p>
            <a:pPr algn="l"/>
            <a:endParaRPr lang="en-GB" sz="800" dirty="0">
              <a:latin typeface="+mn-lt"/>
            </a:endParaRPr>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12061588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454828294"/>
              </p:ext>
            </p:extLst>
          </p:nvPr>
        </p:nvGraphicFramePr>
        <p:xfrm>
          <a:off x="9028113" y="1689563"/>
          <a:ext cx="2900362" cy="15156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HADWEN QUEDGELEY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CHELTENHAM PERIPHERAL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SEVERN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SOUTH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BERKELEY VALE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CHELTENHAM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STROUD COTSWOLD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06490477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91898236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353775696"/>
              </p:ext>
            </p:extLst>
          </p:nvPr>
        </p:nvGraphicFramePr>
        <p:xfrm>
          <a:off x="589415" y="5673510"/>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had an appointment since being registered with current GP practice. Patients who selected ‘Can’t remember / don’t know’ have been excluded: National (640,472); ICS 2022 (7,425); </a:t>
                      </a:r>
                      <a:r>
                        <a:rPr lang="en-GB" sz="700" b="0" dirty="0" err="1">
                          <a:solidFill>
                            <a:schemeClr val="tx1"/>
                          </a:solidFill>
                        </a:rPr>
                        <a:t>PCN</a:t>
                      </a:r>
                      <a:r>
                        <a:rPr lang="en-GB" sz="700" b="0" dirty="0">
                          <a:solidFill>
                            <a:schemeClr val="tx1"/>
                          </a:solidFill>
                        </a:rPr>
                        <a:t> bases range from 119 to 1,103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2111934793"/>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53732EE9-22BF-0835-0C15-9B8C6C0B6AC8}"/>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62157"/>
            <a:ext cx="9341700" cy="601891"/>
          </a:xfrm>
        </p:spPr>
        <p:txBody>
          <a:bodyPr/>
          <a:lstStyle/>
          <a:p>
            <a:r>
              <a:rPr lang="en-GB" sz="3200" dirty="0"/>
              <a:t>Satisfaction with appointment times</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291147933"/>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545178797"/>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9664614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65305970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09001543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2272784383"/>
              </p:ext>
            </p:extLst>
          </p:nvPr>
        </p:nvGraphicFramePr>
        <p:xfrm>
          <a:off x="457588" y="5699188"/>
          <a:ext cx="3295957" cy="579120"/>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dirty="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(600,933); ICS 2022 (6,807); ICS 2021 (8,443); ICS 2020 (7,800); </a:t>
                      </a:r>
                      <a:r>
                        <a:rPr lang="en-GB" sz="800" b="0" dirty="0" err="1">
                          <a:solidFill>
                            <a:schemeClr val="tx1"/>
                          </a:solidFill>
                          <a:latin typeface="Arial" panose="020B0604020202020204" pitchFamily="34" charset="0"/>
                          <a:cs typeface="Arial" panose="020B0604020202020204" pitchFamily="34" charset="0"/>
                        </a:rPr>
                        <a:t>PCN</a:t>
                      </a:r>
                      <a:r>
                        <a:rPr lang="en-GB" sz="800" b="0" dirty="0">
                          <a:solidFill>
                            <a:schemeClr val="tx1"/>
                          </a:solidFill>
                          <a:latin typeface="Arial" panose="020B0604020202020204" pitchFamily="34" charset="0"/>
                          <a:cs typeface="Arial" panose="020B0604020202020204" pitchFamily="34" charset="0"/>
                        </a:rPr>
                        <a:t> bases range from 100 to 998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211151154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129660117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144404708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422295290"/>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311353310"/>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3817202923"/>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7" y="5367159"/>
            <a:ext cx="3346198" cy="123111"/>
          </a:xfrm>
          <a:prstGeom prst="rect">
            <a:avLst/>
          </a:prstGeom>
          <a:noFill/>
        </p:spPr>
        <p:txBody>
          <a:bodyPr wrap="square" lIns="0" tIns="0" rIns="0" bIns="0" rtlCol="0">
            <a:spAutoFit/>
          </a:bodyPr>
          <a:lstStyle/>
          <a:p>
            <a:pPr algn="l"/>
            <a:r>
              <a:rPr lang="en-GB" sz="800" dirty="0"/>
              <a:t>¹Excluding those who said 'I’m not sure when I can get an appointment’ (8%)</a:t>
            </a:r>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250392" y="140952"/>
            <a:ext cx="10410505" cy="999857"/>
          </a:xfrm>
        </p:spPr>
        <p:txBody>
          <a:bodyPr/>
          <a:lstStyle/>
          <a:p>
            <a:r>
              <a:rPr lang="en-GB" sz="3200" dirty="0"/>
              <a:t>Satisfaction with appointment times: how the</a:t>
            </a:r>
            <a:br>
              <a:rPr lang="en-GB" sz="3200" dirty="0"/>
            </a:br>
            <a:r>
              <a:rPr lang="en-GB" sz="3200" dirty="0" err="1"/>
              <a:t>PCNs</a:t>
            </a:r>
            <a:r>
              <a:rPr lang="en-GB" sz="3200" dirty="0"/>
              <a:t>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43363786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43402464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992512653"/>
              </p:ext>
            </p:extLst>
          </p:nvPr>
        </p:nvGraphicFramePr>
        <p:xfrm>
          <a:off x="9028113" y="1689563"/>
          <a:ext cx="2900362" cy="15156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HADWEN QUEDGELEY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CHELTENHAM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CHELTENHAM PERIPHERAL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COTSWOLDS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SEVERN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BERKELEY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STROUD COTSWOLD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13787563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50849474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867817739"/>
              </p:ext>
            </p:extLst>
          </p:nvPr>
        </p:nvGraphicFramePr>
        <p:xfrm>
          <a:off x="589415" y="5722607"/>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‘I’m not sure when I can get an appointment’ have been excluded: National (600,933); ICS 2022 (6,807); </a:t>
                      </a:r>
                      <a:r>
                        <a:rPr lang="en-GB" sz="700" b="0" dirty="0" err="1">
                          <a:solidFill>
                            <a:schemeClr val="tx1"/>
                          </a:solidFill>
                        </a:rPr>
                        <a:t>PCN</a:t>
                      </a:r>
                      <a:r>
                        <a:rPr lang="en-GB" sz="700" b="0" dirty="0">
                          <a:solidFill>
                            <a:schemeClr val="tx1"/>
                          </a:solidFill>
                        </a:rPr>
                        <a:t> bases range from 100 to 998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2185508665"/>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2DF16FE8-89D7-B764-3AF3-D41E5CDFB832}"/>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29032949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62177157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07273912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43333853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45137056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546837672"/>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(663,252); ICS 2022 (7,671); ICS 2021 (8,998); ICS 2020 (8,035);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127 to 1,139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DD0574A0-11CB-41B7-BA5E-07A6A5AEBBF1}"/>
              </a:ext>
            </a:extLst>
          </p:cNvPr>
          <p:cNvSpPr>
            <a:spLocks noGrp="1"/>
          </p:cNvSpPr>
          <p:nvPr>
            <p:ph type="title"/>
          </p:nvPr>
        </p:nvSpPr>
        <p:spPr>
          <a:xfrm>
            <a:off x="437230" y="159512"/>
            <a:ext cx="9341700" cy="775597"/>
          </a:xfrm>
        </p:spPr>
        <p:txBody>
          <a:bodyPr/>
          <a:lstStyle/>
          <a:p>
            <a:r>
              <a:rPr lang="en-GB" sz="3200" dirty="0"/>
              <a:t>Perceptions of care at patients’ last appointment with a healthcare professional</a:t>
            </a:r>
          </a:p>
        </p:txBody>
      </p:sp>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174079810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301176325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122033331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1705794528"/>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1375063469"/>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295771717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Tree>
    <p:extLst>
      <p:ext uri="{BB962C8B-B14F-4D97-AF65-F5344CB8AC3E}">
        <p14:creationId xmlns:p14="http://schemas.microsoft.com/office/powerpoint/2010/main" val="1257171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79421348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27174429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7713370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8902605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13186621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659940164"/>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(652,716); ICS 2022 (7,530); ICS 2021 (8,807); ICS 2020 (7,981);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126 to 1,112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BD9BB292-4CB7-4D8D-AFFE-143CAAD6409D}"/>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85655430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104278312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373315906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116720747"/>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2882154538"/>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17531042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Tree>
    <p:extLst>
      <p:ext uri="{BB962C8B-B14F-4D97-AF65-F5344CB8AC3E}">
        <p14:creationId xmlns:p14="http://schemas.microsoft.com/office/powerpoint/2010/main" val="3755093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23039969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91165872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88870329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47989857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99325706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47701384"/>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(640,504); ICS 2022 (7,439); ICS 2021 (8,927); ICS 2020 (8,000);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124 to 1,087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0280D6F1-F1F2-40C4-9B3F-7506E9B371B4}"/>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47843898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72002258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54078270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341352148"/>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4057414571"/>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25820352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Tree>
    <p:extLst>
      <p:ext uri="{BB962C8B-B14F-4D97-AF65-F5344CB8AC3E}">
        <p14:creationId xmlns:p14="http://schemas.microsoft.com/office/powerpoint/2010/main" val="1895963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369076"/>
            <a:ext cx="9341700" cy="502910"/>
          </a:xfrm>
        </p:spPr>
        <p:txBody>
          <a:bodyPr/>
          <a:lstStyle/>
          <a:p>
            <a:r>
              <a:rPr lang="en-GB" sz="3200" dirty="0"/>
              <a:t>Mental health needs recognised and understood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2122339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87813674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7324630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87688362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37674064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284100403"/>
              </p:ext>
            </p:extLst>
          </p:nvPr>
        </p:nvGraphicFramePr>
        <p:xfrm>
          <a:off x="524859" y="5622165"/>
          <a:ext cx="3117182" cy="8229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(297,429); ICS 2022 (3,204); ICS 2021 (3,784); ICS 2020 (3,049);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42 to 483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419762691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128692598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396970008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369346548"/>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1394071685"/>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2515700872"/>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546504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41789095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88390267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04594766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18009044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39999465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502008722"/>
              </p:ext>
            </p:extLst>
          </p:nvPr>
        </p:nvGraphicFramePr>
        <p:xfrm>
          <a:off x="510739"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(587,718); ICS 2022 (6,817); ICS 2021 (8,027); ICS 2020 (7,111);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109 to 1,012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DD0574A0-11CB-41B7-BA5E-07A6A5AEBBF1}"/>
              </a:ext>
            </a:extLst>
          </p:cNvPr>
          <p:cNvSpPr>
            <a:spLocks noGrp="1"/>
          </p:cNvSpPr>
          <p:nvPr>
            <p:ph type="title"/>
          </p:nvPr>
        </p:nvSpPr>
        <p:spPr>
          <a:xfrm>
            <a:off x="437230" y="159512"/>
            <a:ext cx="9341700" cy="775597"/>
          </a:xfrm>
        </p:spPr>
        <p:txBody>
          <a:bodyPr/>
          <a:lstStyle/>
          <a:p>
            <a:r>
              <a:rPr lang="en-GB" sz="3200" dirty="0"/>
              <a:t>Perceptions of care at patients’ last appointment with a healthcare professional</a:t>
            </a:r>
          </a:p>
        </p:txBody>
      </p:sp>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372548180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243751147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205931011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3878918957"/>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326393051"/>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2708317165"/>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1579282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08097932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9416617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88118559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1567635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71501297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90%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835023436"/>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(650,855); ICS 2022 (7,596); ICS 2021 (8,933); ICS 2020 (7,955);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118 to 1,138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BD9BB292-4CB7-4D8D-AFFE-143CAAD6409D}"/>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104491075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321941976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268116741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1476514905"/>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1105154367"/>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3022644769"/>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1915180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60027062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5361492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2418547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5567430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3981138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2909328148"/>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682918196"/>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(652,557); ICS 2022 (7,594); ICS 2021 (8,939); ICS 2020 (7,882);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122 to 1,134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4096768127"/>
              </p:ext>
            </p:extLst>
          </p:nvPr>
        </p:nvGraphicFramePr>
        <p:xfrm>
          <a:off x="4533028" y="2352481"/>
          <a:ext cx="3002090" cy="2271754"/>
        </p:xfrm>
        <a:graphic>
          <a:graphicData uri="http://schemas.openxmlformats.org/drawingml/2006/chart">
            <c:chart xmlns:c="http://schemas.openxmlformats.org/drawingml/2006/chart" xmlns:r="http://schemas.openxmlformats.org/officeDocument/2006/relationships" r:id="rId8"/>
          </a:graphicData>
        </a:graphic>
      </p:graphicFrame>
      <p:sp>
        <p:nvSpPr>
          <p:cNvPr id="30" name="Title 4">
            <a:extLst>
              <a:ext uri="{FF2B5EF4-FFF2-40B4-BE49-F238E27FC236}">
                <a16:creationId xmlns:a16="http://schemas.microsoft.com/office/drawing/2014/main" id="{0280D6F1-F1F2-40C4-9B3F-7506E9B371B4}"/>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32982273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328634446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393101705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859653841"/>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4137277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A4B8455E-6F8D-0C1E-AFC0-AD8000AFAA3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PCN and practice level, go to </a:t>
            </a:r>
            <a:r>
              <a:rPr lang="pl-PL" sz="1600" b="0" i="0" u="none" strike="noStrike" baseline="0" dirty="0">
                <a:hlinkClick r:id="rId3"/>
              </a:rPr>
              <a:t>https://gp-patient.co.uk/analysistool</a:t>
            </a:r>
            <a:r>
              <a:rPr lang="en-GB" sz="1600" b="0" i="0" u="none" strike="noStrike" baseline="0" dirty="0"/>
              <a:t> or </a:t>
            </a:r>
            <a:br>
              <a:rPr lang="en-GB" sz="1600" b="0" i="0" u="none" strike="noStrike" baseline="0" dirty="0"/>
            </a:br>
            <a:r>
              <a:rPr lang="en-GB" sz="1600" b="0" i="0" u="none" strike="noStrike" baseline="0" dirty="0">
                <a:hlinkClick r:id="rId4"/>
              </a:rPr>
              <a:t>https://gp-patient.co.uk/surveysandreports</a:t>
            </a:r>
            <a:r>
              <a:rPr lang="en-GB" sz="1600" b="0" i="0" u="none" strike="noStrike" baseline="0" dirty="0"/>
              <a:t>.</a:t>
            </a:r>
            <a:r>
              <a:rPr lang="en-GB" sz="1600" dirty="0">
                <a:solidFill>
                  <a:prstClr val="black"/>
                </a:solidFill>
              </a:rPr>
              <a:t> </a:t>
            </a:r>
          </a:p>
          <a:p>
            <a:pPr>
              <a:lnSpc>
                <a:spcPct val="100000"/>
              </a:lnSpc>
              <a:spcBef>
                <a:spcPts val="1200"/>
              </a:spcBef>
              <a:spcAft>
                <a:spcPts val="1200"/>
              </a:spcAft>
              <a:buClr>
                <a:srgbClr val="597EB3"/>
              </a:buClr>
              <a:buSzPct val="150000"/>
              <a:defRPr/>
            </a:pPr>
            <a:r>
              <a:rPr lang="en-GB" sz="1600" dirty="0">
                <a:solidFill>
                  <a:prstClr val="black"/>
                </a:solidFill>
              </a:rPr>
              <a:t>For more information about demographic breakdowns at ICS level please contact the GP Patient Survey team at </a:t>
            </a:r>
            <a:r>
              <a:rPr lang="en-GB" sz="1600" b="0" i="0" u="none" strike="noStrike" dirty="0">
                <a:solidFill>
                  <a:srgbClr val="0563C1"/>
                </a:solidFill>
                <a:effectLst/>
                <a:hlinkClick r:id="rId5"/>
              </a:rPr>
              <a:t>gppatientsurvey@ipsos.com</a:t>
            </a:r>
            <a:r>
              <a:rPr lang="en-GB" sz="1600" b="0" i="0" dirty="0">
                <a:solidFill>
                  <a:srgbClr val="000000"/>
                </a:solidFill>
                <a:effectLst/>
              </a:rPr>
              <a:t>.</a:t>
            </a:r>
            <a:endParaRPr lang="en-GB" sz="1200" dirty="0">
              <a:solidFill>
                <a:prstClr val="black"/>
              </a:solidFill>
            </a:endParaRPr>
          </a:p>
        </p:txBody>
      </p:sp>
    </p:spTree>
    <p:extLst>
      <p:ext uri="{BB962C8B-B14F-4D97-AF65-F5344CB8AC3E}">
        <p14:creationId xmlns:p14="http://schemas.microsoft.com/office/powerpoint/2010/main" val="1476234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82065"/>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00085"/>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27147"/>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D_018dcc08862f0a62">
            <a:extLst>
              <a:ext uri="{FF2B5EF4-FFF2-40B4-BE49-F238E27FC236}">
                <a16:creationId xmlns:a16="http://schemas.microsoft.com/office/drawing/2014/main" id="{B81AB237-FFCF-465C-8C7B-4895E5C4DDB0}"/>
              </a:ext>
            </a:extLst>
          </p:cNvPr>
          <p:cNvSpPr txBox="1">
            <a:spLocks/>
          </p:cNvSpPr>
          <p:nvPr/>
        </p:nvSpPr>
        <p:spPr>
          <a:xfrm>
            <a:off x="446455" y="5759123"/>
            <a:ext cx="4920467" cy="646331"/>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current GP practice. Patients who selected 'doesn't apply’ have been excluded: ICS 2022 (7,439).</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99613"/>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394076"/>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nvGraphicFramePr>
        <p:xfrm>
          <a:off x="3366449" y="378685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 to 4281</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nvGraphicFramePr>
        <p:xfrm>
          <a:off x="9152163" y="296866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36 to 6873</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nvGraphicFramePr>
        <p:xfrm>
          <a:off x="3366448" y="517035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24 to 7308</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nvGraphicFramePr>
        <p:xfrm>
          <a:off x="9152162" y="574805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236 to 1746</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1576648669"/>
              </p:ext>
            </p:extLst>
          </p:nvPr>
        </p:nvGraphicFramePr>
        <p:xfrm>
          <a:off x="741600" y="1325980"/>
          <a:ext cx="11156130"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0280806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384153"/>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499614"/>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77592"/>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27147"/>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sp>
        <p:nvSpPr>
          <p:cNvPr id="51" name="D_63726e2d4f1a3041">
            <a:extLst>
              <a:ext uri="{FF2B5EF4-FFF2-40B4-BE49-F238E27FC236}">
                <a16:creationId xmlns:a16="http://schemas.microsoft.com/office/drawing/2014/main" id="{0E457256-FB41-4113-BB95-F5EA5C4FF58D}"/>
              </a:ext>
            </a:extLst>
          </p:cNvPr>
          <p:cNvSpPr txBox="1"/>
          <p:nvPr/>
        </p:nvSpPr>
        <p:spPr>
          <a:xfrm>
            <a:off x="4074342" y="4774902"/>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dirty="0">
                <a:ln>
                  <a:noFill/>
                </a:ln>
                <a:solidFill>
                  <a:prstClr val="black"/>
                </a:solidFill>
                <a:effectLst/>
                <a:uLnTx/>
                <a:uFillTx/>
                <a:latin typeface="Arial"/>
                <a:ea typeface="+mn-ea"/>
                <a:cs typeface="+mn-cs"/>
              </a:rPr>
              <a:t>Base: 2,258</a:t>
            </a:r>
          </a:p>
        </p:txBody>
      </p:sp>
      <p:sp>
        <p:nvSpPr>
          <p:cNvPr id="54" name="D_5e534dc5cfd8ef1a">
            <a:extLst>
              <a:ext uri="{FF2B5EF4-FFF2-40B4-BE49-F238E27FC236}">
                <a16:creationId xmlns:a16="http://schemas.microsoft.com/office/drawing/2014/main" id="{3074C7A5-1019-4A80-98BC-575794D84ED0}"/>
              </a:ext>
            </a:extLst>
          </p:cNvPr>
          <p:cNvSpPr txBox="1"/>
          <p:nvPr/>
        </p:nvSpPr>
        <p:spPr>
          <a:xfrm>
            <a:off x="446025" y="5629831"/>
            <a:ext cx="4920467" cy="830997"/>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reduce your ability to carry out your day-to-day activities? for patients identified as having a long-term condition, disability or, illness expected to last 12 months or more.</a:t>
            </a:r>
            <a:r>
              <a:rPr lang="en-GB" sz="1200" baseline="30000" dirty="0">
                <a:solidFill>
                  <a:prstClr val="black"/>
                </a:solidFill>
                <a:latin typeface="Arial"/>
              </a:rPr>
              <a:t>
Base: asked of patients who had an appointment since being registered with current GP practice. Patients who selected 'doesn't apply’ have been excluded: ICS 2022 (7,439).</a:t>
            </a: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nvGraphicFramePr>
        <p:xfrm>
          <a:off x="3366449" y="381549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370 to 2463</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nvGraphicFramePr>
        <p:xfrm>
          <a:off x="9146914" y="5728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41 to 2325</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3700967353"/>
              </p:ext>
            </p:extLst>
          </p:nvPr>
        </p:nvGraphicFramePr>
        <p:xfrm>
          <a:off x="700755" y="1334590"/>
          <a:ext cx="11044790" cy="447704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2900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499614"/>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69034"/>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27147"/>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805140459"/>
              </p:ext>
            </p:extLst>
          </p:nvPr>
        </p:nvGraphicFramePr>
        <p:xfrm>
          <a:off x="700755" y="1334590"/>
          <a:ext cx="11048333"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7" name="D_06b9eababe60b3ed">
            <a:extLst>
              <a:ext uri="{FF2B5EF4-FFF2-40B4-BE49-F238E27FC236}">
                <a16:creationId xmlns:a16="http://schemas.microsoft.com/office/drawing/2014/main" id="{46412699-EC0F-4A8A-8C0F-343BA6E9EFD5}"/>
              </a:ext>
            </a:extLst>
          </p:cNvPr>
          <p:cNvSpPr txBox="1"/>
          <p:nvPr/>
        </p:nvSpPr>
        <p:spPr>
          <a:xfrm>
            <a:off x="437228" y="5644349"/>
            <a:ext cx="5474619" cy="830997"/>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 Do you look after, or give any help or support to family members, friends, neighbours or others because of </a:t>
            </a:r>
            <a:r>
              <a:rPr lang="en-GB" sz="1200" baseline="30000" dirty="0">
                <a:solidFill>
                  <a:prstClr val="black"/>
                </a:solidFill>
                <a:latin typeface="Arial"/>
              </a:rPr>
              <a:t>either: long-term physical or mental ill health / disability, or problems related to old age?
Base: asked of patients who had an appointment since being registered with current GP practice. Patients who selected 'doesn't apply’ have been excluded: ICS 2022 (7,439).</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nvGraphicFramePr>
        <p:xfrm>
          <a:off x="3283505" y="488173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 to 4357</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nvGraphicFramePr>
        <p:xfrm>
          <a:off x="9122242" y="295422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25 to 7052</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nvGraphicFramePr>
        <p:xfrm>
          <a:off x="9122242" y="413721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1551 to 5740</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C31280AA-3091-AD03-4ECF-2AD8FFF201A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169317"/>
            <a:ext cx="9341700" cy="775597"/>
          </a:xfrm>
        </p:spPr>
        <p:txBody>
          <a:bodyPr/>
          <a:lstStyle/>
          <a:p>
            <a:r>
              <a:rPr lang="en-GB" sz="2800" dirty="0"/>
              <a:t>Support with managing long-term conditions, disabilities, or illnesses</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6255880"/>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3080877"/>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86369451"/>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75287026"/>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92991234"/>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192126667"/>
              </p:ext>
            </p:extLst>
          </p:nvPr>
        </p:nvGraphicFramePr>
        <p:xfrm>
          <a:off x="44780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(267,139); ICS 2022 (2,937); ICS 2021 (3,422); ICS 2020 (3,277);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54 to 481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2964865866"/>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1381163891"/>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98947699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176711263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55194691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2904410060"/>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07193959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904341265"/>
              </p:ext>
            </p:extLst>
          </p:nvPr>
        </p:nvGraphicFramePr>
        <p:xfrm>
          <a:off x="9028113" y="1689563"/>
          <a:ext cx="2900362" cy="15156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HADWEN QUEDGELEY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SEVERN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BERKELEY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CHELTENHAM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CHELTENHAM PERIPHERAL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STROUD COTSWOLD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SOUTH COTSWOLDS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23798057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74228479"/>
              </p:ext>
            </p:extLst>
          </p:nvPr>
        </p:nvGraphicFramePr>
        <p:xfrm>
          <a:off x="589415" y="5650810"/>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with a long-term condition, illness, or disability. Patients who selected ‘I haven’t needed support’ or ‘Don’t know / can’t say’ have been excluded: National (267,139); ICS 2022 (2,937); </a:t>
                      </a:r>
                      <a:r>
                        <a:rPr lang="en-GB" sz="700" b="0" dirty="0" err="1">
                          <a:solidFill>
                            <a:schemeClr val="tx1"/>
                          </a:solidFill>
                        </a:rPr>
                        <a:t>PCN</a:t>
                      </a:r>
                      <a:r>
                        <a:rPr lang="en-GB" sz="700" b="0" dirty="0">
                          <a:solidFill>
                            <a:schemeClr val="tx1"/>
                          </a:solidFill>
                        </a:rPr>
                        <a:t> bases range from 54 to 481</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130783898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173510202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a:t>Support with managing long-term conditions, disabilities, or illnesses: how the PCNs within the ICS compare</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
        <p:nvSpPr>
          <p:cNvPr id="14" name="Espace réservé du pied de page 4">
            <a:extLst>
              <a:ext uri="{FF2B5EF4-FFF2-40B4-BE49-F238E27FC236}">
                <a16:creationId xmlns:a16="http://schemas.microsoft.com/office/drawing/2014/main" id="{DAC0D391-7442-E61B-A052-B81371F49C70}"/>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291731672"/>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299424"/>
            <a:ext cx="10491453" cy="621748"/>
          </a:xfrm>
        </p:spPr>
        <p:txBody>
          <a:bodyPr/>
          <a:lstStyle/>
          <a:p>
            <a:r>
              <a:rPr lang="en-GB" sz="3200" dirty="0"/>
              <a:t>Use of services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(136,441); ICS 2022 (1,272)</a:t>
            </a:r>
            <a:endParaRPr lang="en-GB" sz="800" kern="0" dirty="0">
              <a:solidFill>
                <a:schemeClr val="tx1"/>
              </a:solidFill>
            </a:endParaRPr>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267121"/>
            <a:ext cx="9604622" cy="775597"/>
          </a:xfrm>
        </p:spPr>
        <p:txBody>
          <a:bodyPr/>
          <a:lstStyle/>
          <a:p>
            <a:r>
              <a:rPr lang="en-GB" sz="3200" dirty="0"/>
              <a:t>Time taken to receive care or advice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20217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47%</a:t>
                      </a: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3216299634"/>
              </p:ext>
            </p:extLst>
          </p:nvPr>
        </p:nvGraphicFramePr>
        <p:xfrm>
          <a:off x="437230" y="5655823"/>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(123,066); ICS 2022 (1,178); ICS 2021 (1,327); ICS 2020 (1,341)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53002" y="165660"/>
            <a:ext cx="9341700" cy="775597"/>
          </a:xfrm>
        </p:spPr>
        <p:txBody>
          <a:bodyPr/>
          <a:lstStyle/>
          <a:p>
            <a:r>
              <a:rPr lang="en-GB" sz="3200" dirty="0"/>
              <a:t>Overall experience of services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685772453"/>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1205441"/>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30%</a:t>
                      </a:r>
                    </a:p>
                  </a:txBody>
                  <a:tcPr marL="0" marR="0" anchor="ctr"/>
                </a:tc>
                <a:extLst>
                  <a:ext uri="{0D108BD9-81ED-4DB2-BD59-A6C34878D82A}">
                    <a16:rowId xmlns:a16="http://schemas.microsoft.com/office/drawing/2014/main" val="3917517231"/>
                  </a:ext>
                </a:extLst>
              </a:tr>
            </a:tbl>
          </a:graphicData>
        </a:graphic>
      </p:graphicFrame>
      <p:graphicFrame>
        <p:nvGraphicFramePr>
          <p:cNvPr id="22" name="D_67bed1d666e7846d_CalcTable">
            <a:extLst>
              <a:ext uri="{FF2B5EF4-FFF2-40B4-BE49-F238E27FC236}">
                <a16:creationId xmlns:a16="http://schemas.microsoft.com/office/drawing/2014/main" id="{0661A4CB-F1A5-44F9-A93E-AFFE998DDCD7}"/>
              </a:ext>
            </a:extLst>
          </p:cNvPr>
          <p:cNvGraphicFramePr>
            <a:graphicFrameLocks noGrp="1"/>
          </p:cNvGraphicFramePr>
          <p:nvPr>
            <p:extLst>
              <p:ext uri="{D42A27DB-BD31-4B8C-83A1-F6EECF244321}">
                <p14:modId xmlns:p14="http://schemas.microsoft.com/office/powerpoint/2010/main" val="2436957633"/>
              </p:ext>
            </p:extLst>
          </p:nvPr>
        </p:nvGraphicFramePr>
        <p:xfrm>
          <a:off x="545473" y="574868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(129,751); ICS 2022 (1,218); ICS 2021 (1,361); ICS 2020 (1,386)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3303301898"/>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161750761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352317772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2170990374"/>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3377180984"/>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7DB55BE6-4117-60ED-92ED-A773F45B4931}"/>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a:t>
            </a:r>
            <a:r>
              <a:rPr lang="en-GB" sz="1300" dirty="0" err="1"/>
              <a:t>PCN</a:t>
            </a:r>
            <a:r>
              <a:rPr lang="en-GB" sz="1300" dirty="0"/>
              <a:t> with an average number of responses, as well as the confidence intervals at the national level.</a:t>
            </a:r>
          </a:p>
          <a:p>
            <a:pPr>
              <a:lnSpc>
                <a:spcPct val="100000"/>
              </a:lnSpc>
              <a:buClr>
                <a:srgbClr val="597EB3"/>
              </a:buClr>
              <a:buSzPct val="150000"/>
            </a:pPr>
            <a:endParaRPr lang="en-GB" sz="1300" dirty="0">
              <a:solidFill>
                <a:srgbClr val="597EB3"/>
              </a:solidFill>
              <a:ea typeface="Roboto" panose="02000000000000000000" pitchFamily="2" charset="0"/>
            </a:endParaRPr>
          </a:p>
          <a:p>
            <a:pPr>
              <a:lnSpc>
                <a:spcPct val="100000"/>
              </a:lnSpc>
              <a:buClr>
                <a:srgbClr val="597EB3"/>
              </a:buClr>
              <a:buSzPct val="150000"/>
            </a:pPr>
            <a:endParaRPr lang="en-GB" sz="1300" dirty="0">
              <a:solidFill>
                <a:srgbClr val="597EB3"/>
              </a:solidFill>
              <a:ea typeface="Roboto" panose="02000000000000000000" pitchFamily="2" charset="0"/>
            </a:endParaRPr>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based on the average number of responses to the question “Overall, how would you describe your experience of your GP practice?”</a:t>
            </a: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endParaRPr lang="en-GB" sz="1300" kern="0" dirty="0">
              <a:ea typeface="Roboto" panose="02000000000000000000" pitchFamily="2" charset="0"/>
            </a:endParaRPr>
          </a:p>
          <a:p>
            <a:pPr algn="l"/>
            <a:r>
              <a:rPr lang="en-GB" sz="1300" kern="0" dirty="0">
                <a:ea typeface="Roboto" panose="02000000000000000000" pitchFamily="2" charset="0"/>
              </a:rPr>
              <a:t>For example, taking an ICS where 17,122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+/-0.99 percentage points from that question’s result (i.e. between 29.01% and 30.99%).</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been interviewed). </a:t>
            </a:r>
          </a:p>
          <a:p>
            <a:pPr algn="l"/>
            <a:r>
              <a:rPr lang="en-GB" sz="1300" kern="0" dirty="0">
                <a:ea typeface="Roboto" panose="02000000000000000000" pitchFamily="2" charset="0"/>
              </a:rPr>
              <a:t>Confidence intervals will be wider when results are based on smaller numbers e.g. practices where 100 patients or fewer responded to a question.</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681521485"/>
              </p:ext>
            </p:extLst>
          </p:nvPr>
        </p:nvGraphicFramePr>
        <p:xfrm>
          <a:off x="4333875" y="2990850"/>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719,137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0.99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3.35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5.06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5.52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427714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p188="http://schemas.microsoft.com/office/powerpoint/2018/8/main"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8" name="Espace réservé du pied de page 4">
            <a:extLst>
              <a:ext uri="{FF2B5EF4-FFF2-40B4-BE49-F238E27FC236}">
                <a16:creationId xmlns:a16="http://schemas.microsoft.com/office/drawing/2014/main" id="{11A0845B-C7FF-497A-25E9-7A24010DDE7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493873"/>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t>
            </a:r>
            <a:r>
              <a:rPr lang="en-GB" sz="1400" b="1" dirty="0">
                <a:solidFill>
                  <a:srgbClr val="005EB8"/>
                </a:solidFill>
                <a:ea typeface="Roboto" panose="02000000000000000000" pitchFamily="2" charset="0"/>
              </a:rPr>
              <a:t>c.2.5 million adult patients </a:t>
            </a:r>
            <a:r>
              <a:rPr lang="en-GB" sz="1400" dirty="0"/>
              <a:t>registered with a GP practice.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t>Past results dating back to 2007 are available for every practice in the UK. From 2017 the survey has been annual; previously it ran twice a year (June 2011 – July 2016), on a quarterly basis (April 2009 – March 2011) and annually (January 2007 – March 2009). </a:t>
            </a:r>
          </a:p>
          <a:p>
            <a:pPr marL="285750" indent="-285750">
              <a:lnSpc>
                <a:spcPct val="100000"/>
              </a:lnSpc>
              <a:buClr>
                <a:srgbClr val="005EB8"/>
              </a:buClr>
              <a:buSzPct val="150000"/>
              <a:buFont typeface="Arial" panose="020B0604020202020204" pitchFamily="34" charset="0"/>
              <a:buChar char="•"/>
            </a:pPr>
            <a:r>
              <a:rPr lang="en-GB" sz="1400" dirty="0"/>
              <a:t>For more information about the survey please visit </a:t>
            </a:r>
            <a:r>
              <a:rPr lang="en-GB" sz="1400" dirty="0">
                <a:hlinkClick r:id="rId3"/>
              </a:rPr>
              <a:t>https://gp-patient.co.uk/</a:t>
            </a:r>
            <a:r>
              <a:rPr lang="en-GB" sz="1400" dirty="0"/>
              <a:t>.</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29.1%, </a:t>
            </a:r>
            <a:r>
              <a:rPr lang="en-GB" sz="1400" dirty="0"/>
              <a:t>based on </a:t>
            </a:r>
            <a:r>
              <a:rPr lang="en-GB" sz="1400" b="1" dirty="0">
                <a:solidFill>
                  <a:srgbClr val="005EB8"/>
                </a:solidFill>
                <a:ea typeface="Roboto" panose="02000000000000000000" pitchFamily="2" charset="0"/>
              </a:rPr>
              <a:t>719,137</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all eligible patients in a practice and the patients who actually complete a questionnaire. Since the first wave of the 2011-2012 survey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dirty="0">
                <a:hlinkClick r:id="rId4"/>
              </a:rPr>
              <a:t>https://gp-patient.co.uk/surveysandreports</a:t>
            </a:r>
            <a:r>
              <a:rPr lang="en-GB" sz="1400" dirty="0"/>
              <a:t>.</a:t>
            </a:r>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719,137</a:t>
            </a:r>
            <a:br>
              <a:rPr lang="en-GB" b="1" dirty="0">
                <a:solidFill>
                  <a:schemeClr val="bg1"/>
                </a:solidFill>
              </a:rPr>
            </a:br>
            <a:r>
              <a:rPr lang="en-GB" sz="1600" b="1" kern="0" dirty="0">
                <a:solidFill>
                  <a:schemeClr val="bg1"/>
                </a:solidFill>
              </a:rPr>
              <a:t>Completed surveys in the 2022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984885"/>
          </a:xfrm>
          <a:prstGeom prst="rect">
            <a:avLst/>
          </a:prstGeom>
          <a:noFill/>
        </p:spPr>
        <p:txBody>
          <a:bodyPr wrap="square" lIns="0" tIns="0" rIns="0" bIns="0" rtlCol="0">
            <a:spAutoFit/>
          </a:bodyPr>
          <a:lstStyle/>
          <a:p>
            <a:pPr algn="l"/>
            <a:r>
              <a:rPr lang="en-GB" sz="3200" b="1" dirty="0">
                <a:solidFill>
                  <a:schemeClr val="bg1"/>
                </a:solidFill>
              </a:rPr>
              <a:t>c.2.5m</a:t>
            </a:r>
            <a:br>
              <a:rPr lang="en-GB" b="1" dirty="0">
                <a:solidFill>
                  <a:schemeClr val="bg1"/>
                </a:solidFill>
              </a:rPr>
            </a:br>
            <a:r>
              <a:rPr lang="en-GB" sz="1600" b="1" kern="0" dirty="0">
                <a:solidFill>
                  <a:schemeClr val="bg1"/>
                </a:solidFill>
              </a:rPr>
              <a:t>Surveys to adults registered with an English GP practice </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29.1%</a:t>
            </a:r>
          </a:p>
          <a:p>
            <a:pPr algn="l"/>
            <a:r>
              <a:rPr lang="en-GB" sz="1600" b="1" dirty="0">
                <a:solidFill>
                  <a:schemeClr val="bg1"/>
                </a:solidFill>
              </a:rPr>
              <a:t>National response rate </a:t>
            </a:r>
          </a:p>
        </p:txBody>
      </p:sp>
    </p:spTree>
    <p:extLst>
      <p:ext uri="{BB962C8B-B14F-4D97-AF65-F5344CB8AC3E}">
        <p14:creationId xmlns:p14="http://schemas.microsoft.com/office/powerpoint/2010/main" val="26337900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88="http://schemas.microsoft.com/office/powerpoint/2018/8/main" xmlns:a16="http://schemas.microsoft.com/office/drawing/2014/main"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a:t>
            </a:r>
            <a:r>
              <a:rPr lang="en-GB" sz="1400" dirty="0" err="1">
                <a:ea typeface="Roboto" panose="02000000000000000000" pitchFamily="2" charset="0"/>
              </a:rPr>
              <a:t>PCN</a:t>
            </a:r>
            <a:r>
              <a:rPr lang="en-GB" sz="1400" dirty="0">
                <a:ea typeface="Roboto" panose="02000000000000000000" pitchFamily="2" charset="0"/>
              </a:rPr>
              <a:t> and Practice,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 </a:t>
            </a:r>
            <a:r>
              <a:rPr lang="en-GB" sz="1400" dirty="0">
                <a:ea typeface="Roboto" panose="02000000000000000000" pitchFamily="2" charset="0"/>
              </a:rPr>
              <a:t>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at a national, </a:t>
            </a:r>
            <a:r>
              <a:rPr lang="en-GB" sz="1400" dirty="0" err="1">
                <a:ea typeface="Roboto" panose="02000000000000000000" pitchFamily="2" charset="0"/>
              </a:rPr>
              <a:t>PCN</a:t>
            </a:r>
            <a:r>
              <a:rPr lang="en-GB" sz="1400" dirty="0">
                <a:ea typeface="Roboto" panose="02000000000000000000" pitchFamily="2" charset="0"/>
              </a:rPr>
              <a:t> or practice level, and filter on a specific participant group (e.g. by age), break down the survey results by survey question, or to create and compare different participant ‘subgroups’,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https://gp-patient.co.uk/analysistool/2022</a:t>
            </a:r>
            <a:r>
              <a:rPr lang="en-GB" sz="1400" dirty="0">
                <a:solidFill>
                  <a:srgbClr val="005EB8"/>
                </a:solidFill>
                <a:ea typeface="Roboto" panose="02000000000000000000" pitchFamily="2" charset="0"/>
              </a:rPr>
              <a:t>.</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and filter on a specific participant group,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solidFill>
                  <a:srgbClr val="005EB8"/>
                </a:solidFill>
                <a:ea typeface="Roboto" panose="02000000000000000000" pitchFamily="2" charset="0"/>
              </a:rPr>
              <a:t>.</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6">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p>
          <a:p>
            <a:pPr>
              <a:lnSpc>
                <a:spcPct val="100000"/>
              </a:lnSpc>
              <a:buClr>
                <a:srgbClr val="597EB3"/>
              </a:buClr>
              <a:buSzPct val="150000"/>
            </a:pPr>
            <a:endParaRPr lang="en-GB" sz="1400" dirty="0">
              <a:solidFill>
                <a:srgbClr val="005EB8"/>
              </a:solidFill>
            </a:endParaRPr>
          </a:p>
        </p:txBody>
      </p:sp>
      <p:cxnSp>
        <p:nvCxnSpPr>
          <p:cNvPr id="18" name="Straight Connector 17">
            <a:extLst>
              <a:ext uri="{FF2B5EF4-FFF2-40B4-BE49-F238E27FC236}">
                <a16:creationId xmlns:a16="http://schemas.microsoft.com/office/drawing/2014/main" id="{ABAAB011-6551-49DE-AE49-22A12AA1989F}"/>
              </a:ext>
            </a:extLst>
          </p:cNvPr>
          <p:cNvCxnSpPr>
            <a:cxnSpLocks/>
          </p:cNvCxnSpPr>
          <p:nvPr/>
        </p:nvCxnSpPr>
        <p:spPr>
          <a:xfrm>
            <a:off x="6819900" y="1484313"/>
            <a:ext cx="0" cy="4464050"/>
          </a:xfrm>
          <a:prstGeom prst="line">
            <a:avLst/>
          </a:prstGeom>
          <a:ln w="952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MORI at </a:t>
            </a:r>
            <a:r>
              <a:rPr lang="en-GB" sz="1400" b="1" dirty="0">
                <a:solidFill>
                  <a:schemeClr val="bg1"/>
                </a:solidFill>
                <a:hlinkClick r:id="rId7">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620680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4="http://schemas.microsoft.com/office/drawing/2010/main" xmlns:ahyp="http://schemas.microsoft.com/office/drawing/2018/hyperlinkcolor" xmlns:a16="http://schemas.microsoft.com/office/drawing/2014/main"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5766294F5EC314CA03C1934D68C2E3E" ma:contentTypeVersion="13" ma:contentTypeDescription="Create a new document." ma:contentTypeScope="" ma:versionID="17bc6f53f6a2ed16fa17569b44fd6a97">
  <xsd:schema xmlns:xsd="http://www.w3.org/2001/XMLSchema" xmlns:xs="http://www.w3.org/2001/XMLSchema" xmlns:p="http://schemas.microsoft.com/office/2006/metadata/properties" xmlns:ns3="61dfb2a6-5cf0-400f-ad02-d2879b51ae2e" xmlns:ns4="fce9de61-abdc-4b30-97a0-6291e75662e2" targetNamespace="http://schemas.microsoft.com/office/2006/metadata/properties" ma:root="true" ma:fieldsID="a5e0ccca136f74522c9d45783971313c" ns3:_="" ns4:_="">
    <xsd:import namespace="61dfb2a6-5cf0-400f-ad02-d2879b51ae2e"/>
    <xsd:import namespace="fce9de61-abdc-4b30-97a0-6291e75662e2"/>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DateTaken" minOccurs="0"/>
                <xsd:element ref="ns3:MediaLengthInSecond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1dfb2a6-5cf0-400f-ad02-d2879b51ae2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ce9de61-abdc-4b30-97a0-6291e75662e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2.xml><?xml version="1.0" encoding="utf-8"?>
<ds:datastoreItem xmlns:ds="http://schemas.openxmlformats.org/officeDocument/2006/customXml" ds:itemID="{C7752AC9-3141-4DBE-9E93-91151A710F39}">
  <ds:schemaRefs>
    <ds:schemaRef ds:uri="http://www.w3.org/XML/1998/namespace"/>
    <ds:schemaRef ds:uri="http://schemas.microsoft.com/office/2006/documentManagement/types"/>
    <ds:schemaRef ds:uri="fce9de61-abdc-4b30-97a0-6291e75662e2"/>
    <ds:schemaRef ds:uri="http://purl.org/dc/elements/1.1/"/>
    <ds:schemaRef ds:uri="http://schemas.microsoft.com/office/infopath/2007/PartnerControls"/>
    <ds:schemaRef ds:uri="61dfb2a6-5cf0-400f-ad02-d2879b51ae2e"/>
    <ds:schemaRef ds:uri="http://schemas.microsoft.com/office/2006/metadata/properties"/>
    <ds:schemaRef ds:uri="http://schemas.openxmlformats.org/package/2006/metadata/core-properties"/>
    <ds:schemaRef ds:uri="http://purl.org/dc/dcmitype/"/>
    <ds:schemaRef ds:uri="http://purl.org/dc/terms/"/>
  </ds:schemaRefs>
</ds:datastoreItem>
</file>

<file path=customXml/itemProps3.xml><?xml version="1.0" encoding="utf-8"?>
<ds:datastoreItem xmlns:ds="http://schemas.openxmlformats.org/officeDocument/2006/customXml" ds:itemID="{2AA85856-29F1-43D5-83AE-3F84CA9D7B3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1dfb2a6-5cf0-400f-ad02-d2879b51ae2e"/>
    <ds:schemaRef ds:uri="fce9de61-abdc-4b30-97a0-6291e75662e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18217</TotalTime>
  <Words>8254</Words>
  <Application>Microsoft Office PowerPoint</Application>
  <PresentationFormat>Widescreen</PresentationFormat>
  <Paragraphs>1362</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 compares to other ICSs within the region</vt:lpstr>
      <vt:lpstr>Overall experience: how the PCNs within the ICS compare</vt:lpstr>
      <vt:lpstr>Local GP Services</vt:lpstr>
      <vt:lpstr>Ease of getting through to GP practice on the phone</vt:lpstr>
      <vt:lpstr>Ease of getting through to GP practice on the  phone: how the PCNs within the ICS compare</vt:lpstr>
      <vt:lpstr>Helpfulness of receptionists at GP practice</vt:lpstr>
      <vt:lpstr>Helpfulness of receptionists at GP Practice:  how the PCNs within the ICS compare</vt:lpstr>
      <vt:lpstr>Access to online services</vt:lpstr>
      <vt:lpstr>Online service use</vt:lpstr>
      <vt:lpstr>Ease of use of practice website</vt:lpstr>
      <vt:lpstr>Ease of use of practice website: how the PCNs within the ICS compare</vt:lpstr>
      <vt:lpstr>Making an appointment</vt:lpstr>
      <vt:lpstr>Choice of appointment</vt:lpstr>
      <vt:lpstr>Choice of appointment: how the PCNs within the ICSs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Satisfaction with general practice appointment times</vt:lpstr>
      <vt:lpstr>Satisfaction with appointment times</vt:lpstr>
      <vt:lpstr>Satisfaction with appointment times: how the PCNs within the ICS compare</vt:lpstr>
      <vt:lpstr>Perceptions of care at patients’ last appointment</vt:lpstr>
      <vt:lpstr>Perceptions of care at patients’ last appointment with a healthcare professional</vt:lpstr>
      <vt:lpstr>PowerPoint Presentation</vt:lpstr>
      <vt:lpstr>PowerPoint Presentation</vt:lpstr>
      <vt:lpstr>Mental health needs recognised and understood</vt:lpstr>
      <vt:lpstr>Perceptions of care at patients’ last appointment with a healthcare professional</vt:lpstr>
      <vt:lpstr>PowerPoint Presentation</vt:lpstr>
      <vt:lpstr>PowerPoint Presentation</vt:lpstr>
      <vt:lpstr>Care and concern</vt:lpstr>
      <vt:lpstr>Care and concern – in detail </vt:lpstr>
      <vt:lpstr>Q27. Last time you had a general practice appointment, how good was the healthcare professional at treating you with care and concern?  % Good1 (total) </vt:lpstr>
      <vt:lpstr>Q27. Last time you had a general practice appointment, how good was the healthcare professional at treating you with care and concern?  % Good1 (total) </vt:lpstr>
      <vt:lpstr>Q27. Last time you had a general practice appointment, how good was the healthcare professional at treating you with care and concern?  % Good1 (total) </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ipsos5@Ipsos.com</dc:creator>
  <cp:lastModifiedBy>Rachel Williams</cp:lastModifiedBy>
  <cp:revision>701</cp:revision>
  <dcterms:created xsi:type="dcterms:W3CDTF">2020-01-09T15:19:38Z</dcterms:created>
  <dcterms:modified xsi:type="dcterms:W3CDTF">2022-10-07T13:29:48Z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ies>
</file>