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34</c:v>
                </c:pt>
                <c:pt idx="2">
                  <c:v>9</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83</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595392"/>
        <c:axId val="35596928"/>
      </c:lineChart>
      <c:catAx>
        <c:axId val="355953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596928"/>
        <c:crosses val="autoZero"/>
        <c:auto val="1"/>
        <c:lblAlgn val="ctr"/>
        <c:lblOffset val="100"/>
        <c:noMultiLvlLbl val="0"/>
      </c:catAx>
      <c:valAx>
        <c:axId val="355969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5953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RANWORTH PCN</c:v>
                </c:pt>
                <c:pt idx="1">
                  <c:v>COLTE PARTNERSHIP (TMR) PCN</c:v>
                </c:pt>
                <c:pt idx="2">
                  <c:v>CREFFIELD MEDICAL GROUP PCN</c:v>
                </c:pt>
                <c:pt idx="3">
                  <c:v>CLACTON PCN</c:v>
                </c:pt>
                <c:pt idx="4">
                  <c:v>HAVERHILL PCN</c:v>
                </c:pt>
                <c:pt idx="5">
                  <c:v>EAST HILL &amp; ABBEY FIELDS PCN</c:v>
                </c:pt>
                <c:pt idx="6">
                  <c:v>COLTE PARTNERSHIP (ARA) PCN</c:v>
                </c:pt>
                <c:pt idx="7">
                  <c:v>ORWELL PCN</c:v>
                </c:pt>
                <c:pt idx="8">
                  <c:v>EAST IPSWICH PCN</c:v>
                </c:pt>
                <c:pt idx="9">
                  <c:v>NORTH EAST IPSWICH PCN</c:v>
                </c:pt>
                <c:pt idx="10">
                  <c:v>COLCHESTER MEDICAL GROUP PCN</c:v>
                </c:pt>
                <c:pt idx="11">
                  <c:v>ICS</c:v>
                </c:pt>
                <c:pt idx="12">
                  <c:v>WGGL PCN</c:v>
                </c:pt>
                <c:pt idx="13">
                  <c:v>MILL ROAD GROUP PCN</c:v>
                </c:pt>
                <c:pt idx="14">
                  <c:v>SOUTH RURAL PCN</c:v>
                </c:pt>
                <c:pt idx="15">
                  <c:v>NORTH EAST COASTAL PCN</c:v>
                </c:pt>
                <c:pt idx="16">
                  <c:v>COLTE PARTNERSHIP (WCW) PCN</c:v>
                </c:pt>
                <c:pt idx="17">
                  <c:v>TENDRING PCN</c:v>
                </c:pt>
                <c:pt idx="18">
                  <c:v>EAST SUFFOLK PCN</c:v>
                </c:pt>
                <c:pt idx="19">
                  <c:v>FOREST HEATH PCN</c:v>
                </c:pt>
                <c:pt idx="20">
                  <c:v>SUDBURY PCN</c:v>
                </c:pt>
                <c:pt idx="21">
                  <c:v>DHG SOUTH PCN</c:v>
                </c:pt>
                <c:pt idx="22">
                  <c:v>BURY ST EDMONDS PCN</c:v>
                </c:pt>
                <c:pt idx="23">
                  <c:v>BARRACK LANE &amp; IVRY STREET PCN</c:v>
                </c:pt>
                <c:pt idx="24">
                  <c:v>BLACKBOURNE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25"/>
                <c:pt idx="0">
                  <c:v>RANWORTH PCN</c:v>
                </c:pt>
                <c:pt idx="1">
                  <c:v>COLTE PARTNERSHIP (TMR) PCN</c:v>
                </c:pt>
                <c:pt idx="2">
                  <c:v>CREFFIELD MEDICAL GROUP PCN</c:v>
                </c:pt>
                <c:pt idx="3">
                  <c:v>CLACTON PCN</c:v>
                </c:pt>
                <c:pt idx="4">
                  <c:v>HAVERHILL PCN</c:v>
                </c:pt>
                <c:pt idx="5">
                  <c:v>EAST HILL &amp; ABBEY FIELDS PCN</c:v>
                </c:pt>
                <c:pt idx="6">
                  <c:v>COLTE PARTNERSHIP (ARA) PCN</c:v>
                </c:pt>
                <c:pt idx="7">
                  <c:v>ORWELL PCN</c:v>
                </c:pt>
                <c:pt idx="8">
                  <c:v>EAST IPSWICH PCN</c:v>
                </c:pt>
                <c:pt idx="9">
                  <c:v>NORTH EAST IPSWICH PCN</c:v>
                </c:pt>
                <c:pt idx="10">
                  <c:v>COLCHESTER MEDICAL GROUP PCN</c:v>
                </c:pt>
                <c:pt idx="11">
                  <c:v>ICS</c:v>
                </c:pt>
                <c:pt idx="12">
                  <c:v>WGGL PCN</c:v>
                </c:pt>
                <c:pt idx="13">
                  <c:v>MILL ROAD GROUP PCN</c:v>
                </c:pt>
                <c:pt idx="14">
                  <c:v>SOUTH RURAL PCN</c:v>
                </c:pt>
                <c:pt idx="15">
                  <c:v>NORTH EAST COASTAL PCN</c:v>
                </c:pt>
                <c:pt idx="16">
                  <c:v>COLTE PARTNERSHIP (WCW) PCN</c:v>
                </c:pt>
                <c:pt idx="17">
                  <c:v>TENDRING PCN</c:v>
                </c:pt>
                <c:pt idx="18">
                  <c:v>EAST SUFFOLK PCN</c:v>
                </c:pt>
                <c:pt idx="19">
                  <c:v>FOREST HEATH PCN</c:v>
                </c:pt>
                <c:pt idx="20">
                  <c:v>SUDBURY PCN</c:v>
                </c:pt>
                <c:pt idx="21">
                  <c:v>DHG SOUTH PCN</c:v>
                </c:pt>
                <c:pt idx="22">
                  <c:v>BURY ST EDMONDS PCN</c:v>
                </c:pt>
                <c:pt idx="23">
                  <c:v>BARRACK LANE &amp; IVRY STREET PCN</c:v>
                </c:pt>
                <c:pt idx="24">
                  <c:v>BLACKBOURNE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RANWORTH PCN</c:v>
                </c:pt>
                <c:pt idx="1">
                  <c:v>COLTE PARTNERSHIP (TMR) PCN</c:v>
                </c:pt>
                <c:pt idx="2">
                  <c:v>CREFFIELD MEDICAL GROUP PCN</c:v>
                </c:pt>
                <c:pt idx="3">
                  <c:v>CLACTON PCN</c:v>
                </c:pt>
                <c:pt idx="4">
                  <c:v>HAVERHILL PCN</c:v>
                </c:pt>
                <c:pt idx="5">
                  <c:v>EAST HILL &amp; ABBEY FIELDS PCN</c:v>
                </c:pt>
                <c:pt idx="6">
                  <c:v>COLTE PARTNERSHIP (ARA) PCN</c:v>
                </c:pt>
                <c:pt idx="7">
                  <c:v>ORWELL PCN</c:v>
                </c:pt>
                <c:pt idx="8">
                  <c:v>EAST IPSWICH PCN</c:v>
                </c:pt>
                <c:pt idx="9">
                  <c:v>NORTH EAST IPSWICH PCN</c:v>
                </c:pt>
                <c:pt idx="10">
                  <c:v>COLCHESTER MEDICAL GROUP PCN</c:v>
                </c:pt>
                <c:pt idx="11">
                  <c:v>ICS</c:v>
                </c:pt>
                <c:pt idx="12">
                  <c:v>WGGL PCN</c:v>
                </c:pt>
                <c:pt idx="13">
                  <c:v>MILL ROAD GROUP PCN</c:v>
                </c:pt>
                <c:pt idx="14">
                  <c:v>SOUTH RURAL PCN</c:v>
                </c:pt>
                <c:pt idx="15">
                  <c:v>NORTH EAST COASTAL PCN</c:v>
                </c:pt>
                <c:pt idx="16">
                  <c:v>COLTE PARTNERSHIP (WCW) PCN</c:v>
                </c:pt>
                <c:pt idx="17">
                  <c:v>TENDRING PCN</c:v>
                </c:pt>
                <c:pt idx="18">
                  <c:v>EAST SUFFOLK PCN</c:v>
                </c:pt>
                <c:pt idx="19">
                  <c:v>FOREST HEATH PCN</c:v>
                </c:pt>
                <c:pt idx="20">
                  <c:v>SUDBURY PCN</c:v>
                </c:pt>
                <c:pt idx="21">
                  <c:v>DHG SOUTH PCN</c:v>
                </c:pt>
                <c:pt idx="22">
                  <c:v>BURY ST EDMONDS PCN</c:v>
                </c:pt>
                <c:pt idx="23">
                  <c:v>BARRACK LANE &amp; IVRY STREET PCN</c:v>
                </c:pt>
                <c:pt idx="24">
                  <c:v>BLACKBOURNE PCN</c:v>
                </c:pt>
              </c:strCache>
            </c:strRef>
          </c:cat>
          <c:val>
            <c:numRef>
              <c:f>Sheet1!$F$2:$F$45</c:f>
              <c:numCache>
                <c:formatCode>General</c:formatCode>
                <c:ptCount val="44"/>
                <c:pt idx="0">
                  <c:v>0.69</c:v>
                </c:pt>
                <c:pt idx="1">
                  <c:v>0.71</c:v>
                </c:pt>
                <c:pt idx="2">
                  <c:v>0.73</c:v>
                </c:pt>
                <c:pt idx="3">
                  <c:v>0.74</c:v>
                </c:pt>
                <c:pt idx="4">
                  <c:v>0.75</c:v>
                </c:pt>
                <c:pt idx="5">
                  <c:v>0.76</c:v>
                </c:pt>
                <c:pt idx="6">
                  <c:v>0.8</c:v>
                </c:pt>
                <c:pt idx="7">
                  <c:v>0.81</c:v>
                </c:pt>
                <c:pt idx="8">
                  <c:v>0.82</c:v>
                </c:pt>
                <c:pt idx="9">
                  <c:v>0.83</c:v>
                </c:pt>
                <c:pt idx="10">
                  <c:v>0.84</c:v>
                </c:pt>
                <c:pt idx="11">
                  <c:v>0.85</c:v>
                </c:pt>
                <c:pt idx="12">
                  <c:v>0.86</c:v>
                </c:pt>
                <c:pt idx="13">
                  <c:v>0.87</c:v>
                </c:pt>
                <c:pt idx="14">
                  <c:v>0.87</c:v>
                </c:pt>
                <c:pt idx="15">
                  <c:v>0.88</c:v>
                </c:pt>
                <c:pt idx="16">
                  <c:v>0.88</c:v>
                </c:pt>
                <c:pt idx="17">
                  <c:v>0.88</c:v>
                </c:pt>
                <c:pt idx="18">
                  <c:v>0.88</c:v>
                </c:pt>
                <c:pt idx="19">
                  <c:v>0.89</c:v>
                </c:pt>
                <c:pt idx="20">
                  <c:v>0.9</c:v>
                </c:pt>
                <c:pt idx="21">
                  <c:v>0.9</c:v>
                </c:pt>
                <c:pt idx="22">
                  <c:v>0.91</c:v>
                </c:pt>
                <c:pt idx="23">
                  <c:v>0.92</c:v>
                </c:pt>
                <c:pt idx="24">
                  <c:v>0.96</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25"/>
                <c:pt idx="0">
                  <c:v>RANWORTH PCN</c:v>
                </c:pt>
                <c:pt idx="1">
                  <c:v>COLTE PARTNERSHIP (TMR) PCN</c:v>
                </c:pt>
                <c:pt idx="2">
                  <c:v>CREFFIELD MEDICAL GROUP PCN</c:v>
                </c:pt>
                <c:pt idx="3">
                  <c:v>CLACTON PCN</c:v>
                </c:pt>
                <c:pt idx="4">
                  <c:v>HAVERHILL PCN</c:v>
                </c:pt>
                <c:pt idx="5">
                  <c:v>EAST HILL &amp; ABBEY FIELDS PCN</c:v>
                </c:pt>
                <c:pt idx="6">
                  <c:v>COLTE PARTNERSHIP (ARA) PCN</c:v>
                </c:pt>
                <c:pt idx="7">
                  <c:v>ORWELL PCN</c:v>
                </c:pt>
                <c:pt idx="8">
                  <c:v>EAST IPSWICH PCN</c:v>
                </c:pt>
                <c:pt idx="9">
                  <c:v>NORTH EAST IPSWICH PCN</c:v>
                </c:pt>
                <c:pt idx="10">
                  <c:v>COLCHESTER MEDICAL GROUP PCN</c:v>
                </c:pt>
                <c:pt idx="11">
                  <c:v>ICS</c:v>
                </c:pt>
                <c:pt idx="12">
                  <c:v>WGGL PCN</c:v>
                </c:pt>
                <c:pt idx="13">
                  <c:v>MILL ROAD GROUP PCN</c:v>
                </c:pt>
                <c:pt idx="14">
                  <c:v>SOUTH RURAL PCN</c:v>
                </c:pt>
                <c:pt idx="15">
                  <c:v>NORTH EAST COASTAL PCN</c:v>
                </c:pt>
                <c:pt idx="16">
                  <c:v>COLTE PARTNERSHIP (WCW) PCN</c:v>
                </c:pt>
                <c:pt idx="17">
                  <c:v>TENDRING PCN</c:v>
                </c:pt>
                <c:pt idx="18">
                  <c:v>EAST SUFFOLK PCN</c:v>
                </c:pt>
                <c:pt idx="19">
                  <c:v>FOREST HEATH PCN</c:v>
                </c:pt>
                <c:pt idx="20">
                  <c:v>SUDBURY PCN</c:v>
                </c:pt>
                <c:pt idx="21">
                  <c:v>DHG SOUTH PCN</c:v>
                </c:pt>
                <c:pt idx="22">
                  <c:v>BURY ST EDMONDS PCN</c:v>
                </c:pt>
                <c:pt idx="23">
                  <c:v>BARRACK LANE &amp; IVRY STREET PCN</c:v>
                </c:pt>
                <c:pt idx="24">
                  <c:v>BLACKBOURNE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25"/>
                <c:pt idx="0">
                  <c:v>RANWORTH PCN</c:v>
                </c:pt>
                <c:pt idx="1">
                  <c:v>COLTE PARTNERSHIP (TMR) PCN</c:v>
                </c:pt>
                <c:pt idx="2">
                  <c:v>CREFFIELD MEDICAL GROUP PCN</c:v>
                </c:pt>
                <c:pt idx="3">
                  <c:v>CLACTON PCN</c:v>
                </c:pt>
                <c:pt idx="4">
                  <c:v>HAVERHILL PCN</c:v>
                </c:pt>
                <c:pt idx="5">
                  <c:v>EAST HILL &amp; ABBEY FIELDS PCN</c:v>
                </c:pt>
                <c:pt idx="6">
                  <c:v>COLTE PARTNERSHIP (ARA) PCN</c:v>
                </c:pt>
                <c:pt idx="7">
                  <c:v>ORWELL PCN</c:v>
                </c:pt>
                <c:pt idx="8">
                  <c:v>EAST IPSWICH PCN</c:v>
                </c:pt>
                <c:pt idx="9">
                  <c:v>NORTH EAST IPSWICH PCN</c:v>
                </c:pt>
                <c:pt idx="10">
                  <c:v>COLCHESTER MEDICAL GROUP PCN</c:v>
                </c:pt>
                <c:pt idx="11">
                  <c:v>ICS</c:v>
                </c:pt>
                <c:pt idx="12">
                  <c:v>WGGL PCN</c:v>
                </c:pt>
                <c:pt idx="13">
                  <c:v>MILL ROAD GROUP PCN</c:v>
                </c:pt>
                <c:pt idx="14">
                  <c:v>SOUTH RURAL PCN</c:v>
                </c:pt>
                <c:pt idx="15">
                  <c:v>NORTH EAST COASTAL PCN</c:v>
                </c:pt>
                <c:pt idx="16">
                  <c:v>COLTE PARTNERSHIP (WCW) PCN</c:v>
                </c:pt>
                <c:pt idx="17">
                  <c:v>TENDRING PCN</c:v>
                </c:pt>
                <c:pt idx="18">
                  <c:v>EAST SUFFOLK PCN</c:v>
                </c:pt>
                <c:pt idx="19">
                  <c:v>FOREST HEATH PCN</c:v>
                </c:pt>
                <c:pt idx="20">
                  <c:v>SUDBURY PCN</c:v>
                </c:pt>
                <c:pt idx="21">
                  <c:v>DHG SOUTH PCN</c:v>
                </c:pt>
                <c:pt idx="22">
                  <c:v>BURY ST EDMONDS PCN</c:v>
                </c:pt>
                <c:pt idx="23">
                  <c:v>BARRACK LANE &amp; IVRY STREET PCN</c:v>
                </c:pt>
                <c:pt idx="24">
                  <c:v>BLACKBOURNE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096256"/>
        <c:axId val="360947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RANWORTH PCN</c:v>
                </c:pt>
                <c:pt idx="1">
                  <c:v>COLTE PARTNERSHIP (TMR) PCN</c:v>
                </c:pt>
                <c:pt idx="2">
                  <c:v>CREFFIELD MEDICAL GROUP PCN</c:v>
                </c:pt>
                <c:pt idx="3">
                  <c:v>CLACTON PCN</c:v>
                </c:pt>
                <c:pt idx="4">
                  <c:v>HAVERHILL PCN</c:v>
                </c:pt>
                <c:pt idx="5">
                  <c:v>EAST HILL &amp; ABBEY FIELDS PCN</c:v>
                </c:pt>
                <c:pt idx="6">
                  <c:v>COLTE PARTNERSHIP (ARA) PCN</c:v>
                </c:pt>
                <c:pt idx="7">
                  <c:v>ORWELL PCN</c:v>
                </c:pt>
                <c:pt idx="8">
                  <c:v>EAST IPSWICH PCN</c:v>
                </c:pt>
                <c:pt idx="9">
                  <c:v>NORTH EAST IPSWICH PCN</c:v>
                </c:pt>
                <c:pt idx="10">
                  <c:v>COLCHESTER MEDICAL GROUP PCN</c:v>
                </c:pt>
                <c:pt idx="11">
                  <c:v>ICS</c:v>
                </c:pt>
                <c:pt idx="12">
                  <c:v>WGGL PCN</c:v>
                </c:pt>
                <c:pt idx="13">
                  <c:v>MILL ROAD GROUP PCN</c:v>
                </c:pt>
                <c:pt idx="14">
                  <c:v>SOUTH RURAL PCN</c:v>
                </c:pt>
                <c:pt idx="15">
                  <c:v>NORTH EAST COASTAL PCN</c:v>
                </c:pt>
                <c:pt idx="16">
                  <c:v>COLTE PARTNERSHIP (WCW) PCN</c:v>
                </c:pt>
                <c:pt idx="17">
                  <c:v>TENDRING PCN</c:v>
                </c:pt>
                <c:pt idx="18">
                  <c:v>EAST SUFFOLK PCN</c:v>
                </c:pt>
                <c:pt idx="19">
                  <c:v>FOREST HEATH PCN</c:v>
                </c:pt>
                <c:pt idx="20">
                  <c:v>SUDBURY PCN</c:v>
                </c:pt>
                <c:pt idx="21">
                  <c:v>DHG SOUTH PCN</c:v>
                </c:pt>
                <c:pt idx="22">
                  <c:v>BURY ST EDMONDS PCN</c:v>
                </c:pt>
                <c:pt idx="23">
                  <c:v>BARRACK LANE &amp; IVRY STREET PCN</c:v>
                </c:pt>
                <c:pt idx="24">
                  <c:v>BLACKBOURNE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25"/>
                <c:pt idx="0">
                  <c:v>RANWORTH PCN</c:v>
                </c:pt>
                <c:pt idx="1">
                  <c:v>COLTE PARTNERSHIP (TMR) PCN</c:v>
                </c:pt>
                <c:pt idx="2">
                  <c:v>CREFFIELD MEDICAL GROUP PCN</c:v>
                </c:pt>
                <c:pt idx="3">
                  <c:v>CLACTON PCN</c:v>
                </c:pt>
                <c:pt idx="4">
                  <c:v>HAVERHILL PCN</c:v>
                </c:pt>
                <c:pt idx="5">
                  <c:v>EAST HILL &amp; ABBEY FIELDS PCN</c:v>
                </c:pt>
                <c:pt idx="6">
                  <c:v>COLTE PARTNERSHIP (ARA) PCN</c:v>
                </c:pt>
                <c:pt idx="7">
                  <c:v>ORWELL PCN</c:v>
                </c:pt>
                <c:pt idx="8">
                  <c:v>EAST IPSWICH PCN</c:v>
                </c:pt>
                <c:pt idx="9">
                  <c:v>NORTH EAST IPSWICH PCN</c:v>
                </c:pt>
                <c:pt idx="10">
                  <c:v>COLCHESTER MEDICAL GROUP PCN</c:v>
                </c:pt>
                <c:pt idx="11">
                  <c:v>ICS</c:v>
                </c:pt>
                <c:pt idx="12">
                  <c:v>WGGL PCN</c:v>
                </c:pt>
                <c:pt idx="13">
                  <c:v>MILL ROAD GROUP PCN</c:v>
                </c:pt>
                <c:pt idx="14">
                  <c:v>SOUTH RURAL PCN</c:v>
                </c:pt>
                <c:pt idx="15">
                  <c:v>NORTH EAST COASTAL PCN</c:v>
                </c:pt>
                <c:pt idx="16">
                  <c:v>COLTE PARTNERSHIP (WCW) PCN</c:v>
                </c:pt>
                <c:pt idx="17">
                  <c:v>TENDRING PCN</c:v>
                </c:pt>
                <c:pt idx="18">
                  <c:v>EAST SUFFOLK PCN</c:v>
                </c:pt>
                <c:pt idx="19">
                  <c:v>FOREST HEATH PCN</c:v>
                </c:pt>
                <c:pt idx="20">
                  <c:v>SUDBURY PCN</c:v>
                </c:pt>
                <c:pt idx="21">
                  <c:v>DHG SOUTH PCN</c:v>
                </c:pt>
                <c:pt idx="22">
                  <c:v>BURY ST EDMONDS PCN</c:v>
                </c:pt>
                <c:pt idx="23">
                  <c:v>BARRACK LANE &amp; IVRY STREET PCN</c:v>
                </c:pt>
                <c:pt idx="24">
                  <c:v>BLACKBOURNE PCN</c:v>
                </c:pt>
              </c:strCache>
            </c:strRef>
          </c:cat>
          <c:val>
            <c:numRef>
              <c:f>Sheet1!$C$2:$C$45</c:f>
              <c:numCache>
                <c:formatCode>0%</c:formatCode>
                <c:ptCount val="44"/>
                <c:pt idx="0">
                  <c:v>0.69</c:v>
                </c:pt>
                <c:pt idx="1">
                  <c:v>0.71</c:v>
                </c:pt>
                <c:pt idx="2">
                  <c:v>0.73</c:v>
                </c:pt>
                <c:pt idx="3">
                  <c:v>0.74</c:v>
                </c:pt>
                <c:pt idx="4">
                  <c:v>0.75</c:v>
                </c:pt>
                <c:pt idx="5">
                  <c:v>0.76</c:v>
                </c:pt>
                <c:pt idx="6">
                  <c:v>0.8</c:v>
                </c:pt>
                <c:pt idx="7">
                  <c:v>0.81</c:v>
                </c:pt>
                <c:pt idx="8">
                  <c:v>0.82</c:v>
                </c:pt>
                <c:pt idx="9">
                  <c:v>0.83</c:v>
                </c:pt>
                <c:pt idx="10">
                  <c:v>0.84</c:v>
                </c:pt>
                <c:pt idx="11">
                  <c:v>-10</c:v>
                </c:pt>
                <c:pt idx="12">
                  <c:v>0.86</c:v>
                </c:pt>
                <c:pt idx="13">
                  <c:v>0.87</c:v>
                </c:pt>
                <c:pt idx="14">
                  <c:v>0.87</c:v>
                </c:pt>
                <c:pt idx="15">
                  <c:v>0.88</c:v>
                </c:pt>
                <c:pt idx="16">
                  <c:v>0.88</c:v>
                </c:pt>
                <c:pt idx="17">
                  <c:v>0.88</c:v>
                </c:pt>
                <c:pt idx="18">
                  <c:v>0.88</c:v>
                </c:pt>
                <c:pt idx="19">
                  <c:v>0.89</c:v>
                </c:pt>
                <c:pt idx="20">
                  <c:v>0.9</c:v>
                </c:pt>
                <c:pt idx="21">
                  <c:v>0.9</c:v>
                </c:pt>
                <c:pt idx="22">
                  <c:v>0.91</c:v>
                </c:pt>
                <c:pt idx="23">
                  <c:v>0.92</c:v>
                </c:pt>
                <c:pt idx="24">
                  <c:v>0.96</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0.85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90624"/>
        <c:axId val="36092928"/>
      </c:lineChart>
      <c:catAx>
        <c:axId val="3609062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092928"/>
        <c:crosses val="autoZero"/>
        <c:auto val="1"/>
        <c:lblAlgn val="ctr"/>
        <c:lblOffset val="100"/>
        <c:noMultiLvlLbl val="0"/>
      </c:catAx>
      <c:valAx>
        <c:axId val="360929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90624"/>
        <c:crosses val="autoZero"/>
        <c:crossBetween val="between"/>
      </c:valAx>
      <c:valAx>
        <c:axId val="36094720"/>
        <c:scaling>
          <c:orientation val="minMax"/>
          <c:max val="1"/>
          <c:min val="0"/>
        </c:scaling>
        <c:delete val="0"/>
        <c:axPos val="r"/>
        <c:numFmt formatCode="0%" sourceLinked="1"/>
        <c:majorTickMark val="none"/>
        <c:minorTickMark val="none"/>
        <c:tickLblPos val="none"/>
        <c:spPr>
          <a:ln>
            <a:noFill/>
          </a:ln>
        </c:spPr>
        <c:crossAx val="36096256"/>
        <c:crosses val="max"/>
        <c:crossBetween val="between"/>
      </c:valAx>
      <c:catAx>
        <c:axId val="36096256"/>
        <c:scaling>
          <c:orientation val="minMax"/>
        </c:scaling>
        <c:delete val="1"/>
        <c:axPos val="b"/>
        <c:numFmt formatCode="General" sourceLinked="1"/>
        <c:majorTickMark val="out"/>
        <c:minorTickMark val="none"/>
        <c:tickLblPos val="nextTo"/>
        <c:crossAx val="360947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49</c:v>
                </c:pt>
                <c:pt idx="2">
                  <c:v>19</c:v>
                </c:pt>
                <c:pt idx="3">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32</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88992"/>
        <c:axId val="81590528"/>
      </c:lineChart>
      <c:catAx>
        <c:axId val="815889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90528"/>
        <c:crosses val="autoZero"/>
        <c:auto val="1"/>
        <c:lblAlgn val="ctr"/>
        <c:lblOffset val="100"/>
        <c:noMultiLvlLbl val="0"/>
      </c:catAx>
      <c:valAx>
        <c:axId val="815905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889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CLACTON PCN</c:v>
                </c:pt>
                <c:pt idx="1">
                  <c:v>COLTE PARTNERSHIP (ARA) PCN</c:v>
                </c:pt>
                <c:pt idx="2">
                  <c:v>RANWORTH PCN</c:v>
                </c:pt>
                <c:pt idx="3">
                  <c:v>NORTH EAST IPSWICH PCN</c:v>
                </c:pt>
                <c:pt idx="4">
                  <c:v>CREFFIELD MEDICAL GROUP PCN</c:v>
                </c:pt>
                <c:pt idx="5">
                  <c:v>HAVERHILL PCN</c:v>
                </c:pt>
                <c:pt idx="6">
                  <c:v>ORWELL PCN</c:v>
                </c:pt>
                <c:pt idx="7">
                  <c:v>EAST HILL &amp; ABBEY FIELDS PCN</c:v>
                </c:pt>
                <c:pt idx="8">
                  <c:v>COLTE PARTNERSHIP (TMR) PCN</c:v>
                </c:pt>
                <c:pt idx="9">
                  <c:v>TENDRING PCN</c:v>
                </c:pt>
                <c:pt idx="10">
                  <c:v>ICS</c:v>
                </c:pt>
                <c:pt idx="11">
                  <c:v>COLTE PARTNERSHIP (WCW) PCN</c:v>
                </c:pt>
                <c:pt idx="12">
                  <c:v>MILL ROAD GROUP PCN</c:v>
                </c:pt>
                <c:pt idx="13">
                  <c:v>WGGL PCN</c:v>
                </c:pt>
                <c:pt idx="14">
                  <c:v>BARRACK LANE &amp; IVRY STREET PCN</c:v>
                </c:pt>
                <c:pt idx="15">
                  <c:v>BURY ST EDMONDS PCN</c:v>
                </c:pt>
                <c:pt idx="16">
                  <c:v>EAST IPSWICH PCN</c:v>
                </c:pt>
                <c:pt idx="17">
                  <c:v>EAST SUFFOLK PCN</c:v>
                </c:pt>
                <c:pt idx="18">
                  <c:v>FOREST HEATH PCN</c:v>
                </c:pt>
                <c:pt idx="19">
                  <c:v>COLCHESTER MEDICAL GROUP PCN</c:v>
                </c:pt>
                <c:pt idx="20">
                  <c:v>SUDBURY PCN</c:v>
                </c:pt>
                <c:pt idx="21">
                  <c:v>SOUTH RURAL PCN</c:v>
                </c:pt>
                <c:pt idx="22">
                  <c:v>NORTH EAST COASTAL PCN</c:v>
                </c:pt>
                <c:pt idx="23">
                  <c:v>BLACKBOURNE PCN</c:v>
                </c:pt>
                <c:pt idx="24">
                  <c:v>DHG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25"/>
                <c:pt idx="0">
                  <c:v>CLACTON PCN</c:v>
                </c:pt>
                <c:pt idx="1">
                  <c:v>COLTE PARTNERSHIP (ARA) PCN</c:v>
                </c:pt>
                <c:pt idx="2">
                  <c:v>RANWORTH PCN</c:v>
                </c:pt>
                <c:pt idx="3">
                  <c:v>NORTH EAST IPSWICH PCN</c:v>
                </c:pt>
                <c:pt idx="4">
                  <c:v>CREFFIELD MEDICAL GROUP PCN</c:v>
                </c:pt>
                <c:pt idx="5">
                  <c:v>HAVERHILL PCN</c:v>
                </c:pt>
                <c:pt idx="6">
                  <c:v>ORWELL PCN</c:v>
                </c:pt>
                <c:pt idx="7">
                  <c:v>EAST HILL &amp; ABBEY FIELDS PCN</c:v>
                </c:pt>
                <c:pt idx="8">
                  <c:v>COLTE PARTNERSHIP (TMR) PCN</c:v>
                </c:pt>
                <c:pt idx="9">
                  <c:v>TENDRING PCN</c:v>
                </c:pt>
                <c:pt idx="10">
                  <c:v>ICS</c:v>
                </c:pt>
                <c:pt idx="11">
                  <c:v>COLTE PARTNERSHIP (WCW) PCN</c:v>
                </c:pt>
                <c:pt idx="12">
                  <c:v>MILL ROAD GROUP PCN</c:v>
                </c:pt>
                <c:pt idx="13">
                  <c:v>WGGL PCN</c:v>
                </c:pt>
                <c:pt idx="14">
                  <c:v>BARRACK LANE &amp; IVRY STREET PCN</c:v>
                </c:pt>
                <c:pt idx="15">
                  <c:v>BURY ST EDMONDS PCN</c:v>
                </c:pt>
                <c:pt idx="16">
                  <c:v>EAST IPSWICH PCN</c:v>
                </c:pt>
                <c:pt idx="17">
                  <c:v>EAST SUFFOLK PCN</c:v>
                </c:pt>
                <c:pt idx="18">
                  <c:v>FOREST HEATH PCN</c:v>
                </c:pt>
                <c:pt idx="19">
                  <c:v>COLCHESTER MEDICAL GROUP PCN</c:v>
                </c:pt>
                <c:pt idx="20">
                  <c:v>SUDBURY PCN</c:v>
                </c:pt>
                <c:pt idx="21">
                  <c:v>SOUTH RURAL PCN</c:v>
                </c:pt>
                <c:pt idx="22">
                  <c:v>NORTH EAST COASTAL PCN</c:v>
                </c:pt>
                <c:pt idx="23">
                  <c:v>BLACKBOURNE PCN</c:v>
                </c:pt>
                <c:pt idx="24">
                  <c:v>DHG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CLACTON PCN</c:v>
                </c:pt>
                <c:pt idx="1">
                  <c:v>COLTE PARTNERSHIP (ARA) PCN</c:v>
                </c:pt>
                <c:pt idx="2">
                  <c:v>RANWORTH PCN</c:v>
                </c:pt>
                <c:pt idx="3">
                  <c:v>NORTH EAST IPSWICH PCN</c:v>
                </c:pt>
                <c:pt idx="4">
                  <c:v>CREFFIELD MEDICAL GROUP PCN</c:v>
                </c:pt>
                <c:pt idx="5">
                  <c:v>HAVERHILL PCN</c:v>
                </c:pt>
                <c:pt idx="6">
                  <c:v>ORWELL PCN</c:v>
                </c:pt>
                <c:pt idx="7">
                  <c:v>EAST HILL &amp; ABBEY FIELDS PCN</c:v>
                </c:pt>
                <c:pt idx="8">
                  <c:v>COLTE PARTNERSHIP (TMR) PCN</c:v>
                </c:pt>
                <c:pt idx="9">
                  <c:v>TENDRING PCN</c:v>
                </c:pt>
                <c:pt idx="10">
                  <c:v>ICS</c:v>
                </c:pt>
                <c:pt idx="11">
                  <c:v>COLTE PARTNERSHIP (WCW) PCN</c:v>
                </c:pt>
                <c:pt idx="12">
                  <c:v>MILL ROAD GROUP PCN</c:v>
                </c:pt>
                <c:pt idx="13">
                  <c:v>WGGL PCN</c:v>
                </c:pt>
                <c:pt idx="14">
                  <c:v>BARRACK LANE &amp; IVRY STREET PCN</c:v>
                </c:pt>
                <c:pt idx="15">
                  <c:v>BURY ST EDMONDS PCN</c:v>
                </c:pt>
                <c:pt idx="16">
                  <c:v>EAST IPSWICH PCN</c:v>
                </c:pt>
                <c:pt idx="17">
                  <c:v>EAST SUFFOLK PCN</c:v>
                </c:pt>
                <c:pt idx="18">
                  <c:v>FOREST HEATH PCN</c:v>
                </c:pt>
                <c:pt idx="19">
                  <c:v>COLCHESTER MEDICAL GROUP PCN</c:v>
                </c:pt>
                <c:pt idx="20">
                  <c:v>SUDBURY PCN</c:v>
                </c:pt>
                <c:pt idx="21">
                  <c:v>SOUTH RURAL PCN</c:v>
                </c:pt>
                <c:pt idx="22">
                  <c:v>NORTH EAST COASTAL PCN</c:v>
                </c:pt>
                <c:pt idx="23">
                  <c:v>BLACKBOURNE PCN</c:v>
                </c:pt>
                <c:pt idx="24">
                  <c:v>DHG SOUTH PCN</c:v>
                </c:pt>
              </c:strCache>
            </c:strRef>
          </c:cat>
          <c:val>
            <c:numRef>
              <c:f>Sheet1!$F$2:$F$45</c:f>
              <c:numCache>
                <c:formatCode>General</c:formatCode>
                <c:ptCount val="44"/>
                <c:pt idx="0">
                  <c:v>0.47</c:v>
                </c:pt>
                <c:pt idx="1">
                  <c:v>0.5</c:v>
                </c:pt>
                <c:pt idx="2">
                  <c:v>0.53</c:v>
                </c:pt>
                <c:pt idx="3">
                  <c:v>0.54</c:v>
                </c:pt>
                <c:pt idx="4">
                  <c:v>0.55000000000000004</c:v>
                </c:pt>
                <c:pt idx="5">
                  <c:v>0.56000000000000005</c:v>
                </c:pt>
                <c:pt idx="6">
                  <c:v>0.56999999999999995</c:v>
                </c:pt>
                <c:pt idx="7">
                  <c:v>0.56999999999999995</c:v>
                </c:pt>
                <c:pt idx="8">
                  <c:v>0.57999999999999996</c:v>
                </c:pt>
                <c:pt idx="9">
                  <c:v>0.66</c:v>
                </c:pt>
                <c:pt idx="10">
                  <c:v>0.71</c:v>
                </c:pt>
                <c:pt idx="11">
                  <c:v>0.72</c:v>
                </c:pt>
                <c:pt idx="12">
                  <c:v>0.72</c:v>
                </c:pt>
                <c:pt idx="13">
                  <c:v>0.73</c:v>
                </c:pt>
                <c:pt idx="14">
                  <c:v>0.74</c:v>
                </c:pt>
                <c:pt idx="15">
                  <c:v>0.74</c:v>
                </c:pt>
                <c:pt idx="16">
                  <c:v>0.75</c:v>
                </c:pt>
                <c:pt idx="17">
                  <c:v>0.76</c:v>
                </c:pt>
                <c:pt idx="18">
                  <c:v>0.78</c:v>
                </c:pt>
                <c:pt idx="19">
                  <c:v>0.79</c:v>
                </c:pt>
                <c:pt idx="20">
                  <c:v>0.81</c:v>
                </c:pt>
                <c:pt idx="21">
                  <c:v>0.82</c:v>
                </c:pt>
                <c:pt idx="22">
                  <c:v>0.84</c:v>
                </c:pt>
                <c:pt idx="23">
                  <c:v>0.84</c:v>
                </c:pt>
                <c:pt idx="24">
                  <c:v>0.9</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25"/>
                <c:pt idx="0">
                  <c:v>CLACTON PCN</c:v>
                </c:pt>
                <c:pt idx="1">
                  <c:v>COLTE PARTNERSHIP (ARA) PCN</c:v>
                </c:pt>
                <c:pt idx="2">
                  <c:v>RANWORTH PCN</c:v>
                </c:pt>
                <c:pt idx="3">
                  <c:v>NORTH EAST IPSWICH PCN</c:v>
                </c:pt>
                <c:pt idx="4">
                  <c:v>CREFFIELD MEDICAL GROUP PCN</c:v>
                </c:pt>
                <c:pt idx="5">
                  <c:v>HAVERHILL PCN</c:v>
                </c:pt>
                <c:pt idx="6">
                  <c:v>ORWELL PCN</c:v>
                </c:pt>
                <c:pt idx="7">
                  <c:v>EAST HILL &amp; ABBEY FIELDS PCN</c:v>
                </c:pt>
                <c:pt idx="8">
                  <c:v>COLTE PARTNERSHIP (TMR) PCN</c:v>
                </c:pt>
                <c:pt idx="9">
                  <c:v>TENDRING PCN</c:v>
                </c:pt>
                <c:pt idx="10">
                  <c:v>ICS</c:v>
                </c:pt>
                <c:pt idx="11">
                  <c:v>COLTE PARTNERSHIP (WCW) PCN</c:v>
                </c:pt>
                <c:pt idx="12">
                  <c:v>MILL ROAD GROUP PCN</c:v>
                </c:pt>
                <c:pt idx="13">
                  <c:v>WGGL PCN</c:v>
                </c:pt>
                <c:pt idx="14">
                  <c:v>BARRACK LANE &amp; IVRY STREET PCN</c:v>
                </c:pt>
                <c:pt idx="15">
                  <c:v>BURY ST EDMONDS PCN</c:v>
                </c:pt>
                <c:pt idx="16">
                  <c:v>EAST IPSWICH PCN</c:v>
                </c:pt>
                <c:pt idx="17">
                  <c:v>EAST SUFFOLK PCN</c:v>
                </c:pt>
                <c:pt idx="18">
                  <c:v>FOREST HEATH PCN</c:v>
                </c:pt>
                <c:pt idx="19">
                  <c:v>COLCHESTER MEDICAL GROUP PCN</c:v>
                </c:pt>
                <c:pt idx="20">
                  <c:v>SUDBURY PCN</c:v>
                </c:pt>
                <c:pt idx="21">
                  <c:v>SOUTH RURAL PCN</c:v>
                </c:pt>
                <c:pt idx="22">
                  <c:v>NORTH EAST COASTAL PCN</c:v>
                </c:pt>
                <c:pt idx="23">
                  <c:v>BLACKBOURNE PCN</c:v>
                </c:pt>
                <c:pt idx="24">
                  <c:v>DHG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25"/>
                <c:pt idx="0">
                  <c:v>CLACTON PCN</c:v>
                </c:pt>
                <c:pt idx="1">
                  <c:v>COLTE PARTNERSHIP (ARA) PCN</c:v>
                </c:pt>
                <c:pt idx="2">
                  <c:v>RANWORTH PCN</c:v>
                </c:pt>
                <c:pt idx="3">
                  <c:v>NORTH EAST IPSWICH PCN</c:v>
                </c:pt>
                <c:pt idx="4">
                  <c:v>CREFFIELD MEDICAL GROUP PCN</c:v>
                </c:pt>
                <c:pt idx="5">
                  <c:v>HAVERHILL PCN</c:v>
                </c:pt>
                <c:pt idx="6">
                  <c:v>ORWELL PCN</c:v>
                </c:pt>
                <c:pt idx="7">
                  <c:v>EAST HILL &amp; ABBEY FIELDS PCN</c:v>
                </c:pt>
                <c:pt idx="8">
                  <c:v>COLTE PARTNERSHIP (TMR) PCN</c:v>
                </c:pt>
                <c:pt idx="9">
                  <c:v>TENDRING PCN</c:v>
                </c:pt>
                <c:pt idx="10">
                  <c:v>ICS</c:v>
                </c:pt>
                <c:pt idx="11">
                  <c:v>COLTE PARTNERSHIP (WCW) PCN</c:v>
                </c:pt>
                <c:pt idx="12">
                  <c:v>MILL ROAD GROUP PCN</c:v>
                </c:pt>
                <c:pt idx="13">
                  <c:v>WGGL PCN</c:v>
                </c:pt>
                <c:pt idx="14">
                  <c:v>BARRACK LANE &amp; IVRY STREET PCN</c:v>
                </c:pt>
                <c:pt idx="15">
                  <c:v>BURY ST EDMONDS PCN</c:v>
                </c:pt>
                <c:pt idx="16">
                  <c:v>EAST IPSWICH PCN</c:v>
                </c:pt>
                <c:pt idx="17">
                  <c:v>EAST SUFFOLK PCN</c:v>
                </c:pt>
                <c:pt idx="18">
                  <c:v>FOREST HEATH PCN</c:v>
                </c:pt>
                <c:pt idx="19">
                  <c:v>COLCHESTER MEDICAL GROUP PCN</c:v>
                </c:pt>
                <c:pt idx="20">
                  <c:v>SUDBURY PCN</c:v>
                </c:pt>
                <c:pt idx="21">
                  <c:v>SOUTH RURAL PCN</c:v>
                </c:pt>
                <c:pt idx="22">
                  <c:v>NORTH EAST COASTAL PCN</c:v>
                </c:pt>
                <c:pt idx="23">
                  <c:v>BLACKBOURNE PCN</c:v>
                </c:pt>
                <c:pt idx="24">
                  <c:v>DHG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32576"/>
        <c:axId val="818310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CLACTON PCN</c:v>
                </c:pt>
                <c:pt idx="1">
                  <c:v>COLTE PARTNERSHIP (ARA) PCN</c:v>
                </c:pt>
                <c:pt idx="2">
                  <c:v>RANWORTH PCN</c:v>
                </c:pt>
                <c:pt idx="3">
                  <c:v>NORTH EAST IPSWICH PCN</c:v>
                </c:pt>
                <c:pt idx="4">
                  <c:v>CREFFIELD MEDICAL GROUP PCN</c:v>
                </c:pt>
                <c:pt idx="5">
                  <c:v>HAVERHILL PCN</c:v>
                </c:pt>
                <c:pt idx="6">
                  <c:v>ORWELL PCN</c:v>
                </c:pt>
                <c:pt idx="7">
                  <c:v>EAST HILL &amp; ABBEY FIELDS PCN</c:v>
                </c:pt>
                <c:pt idx="8">
                  <c:v>COLTE PARTNERSHIP (TMR) PCN</c:v>
                </c:pt>
                <c:pt idx="9">
                  <c:v>TENDRING PCN</c:v>
                </c:pt>
                <c:pt idx="10">
                  <c:v>ICS</c:v>
                </c:pt>
                <c:pt idx="11">
                  <c:v>COLTE PARTNERSHIP (WCW) PCN</c:v>
                </c:pt>
                <c:pt idx="12">
                  <c:v>MILL ROAD GROUP PCN</c:v>
                </c:pt>
                <c:pt idx="13">
                  <c:v>WGGL PCN</c:v>
                </c:pt>
                <c:pt idx="14">
                  <c:v>BARRACK LANE &amp; IVRY STREET PCN</c:v>
                </c:pt>
                <c:pt idx="15">
                  <c:v>BURY ST EDMONDS PCN</c:v>
                </c:pt>
                <c:pt idx="16">
                  <c:v>EAST IPSWICH PCN</c:v>
                </c:pt>
                <c:pt idx="17">
                  <c:v>EAST SUFFOLK PCN</c:v>
                </c:pt>
                <c:pt idx="18">
                  <c:v>FOREST HEATH PCN</c:v>
                </c:pt>
                <c:pt idx="19">
                  <c:v>COLCHESTER MEDICAL GROUP PCN</c:v>
                </c:pt>
                <c:pt idx="20">
                  <c:v>SUDBURY PCN</c:v>
                </c:pt>
                <c:pt idx="21">
                  <c:v>SOUTH RURAL PCN</c:v>
                </c:pt>
                <c:pt idx="22">
                  <c:v>NORTH EAST COASTAL PCN</c:v>
                </c:pt>
                <c:pt idx="23">
                  <c:v>BLACKBOURNE PCN</c:v>
                </c:pt>
                <c:pt idx="24">
                  <c:v>DHG SOUTH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25"/>
                <c:pt idx="0">
                  <c:v>CLACTON PCN</c:v>
                </c:pt>
                <c:pt idx="1">
                  <c:v>COLTE PARTNERSHIP (ARA) PCN</c:v>
                </c:pt>
                <c:pt idx="2">
                  <c:v>RANWORTH PCN</c:v>
                </c:pt>
                <c:pt idx="3">
                  <c:v>NORTH EAST IPSWICH PCN</c:v>
                </c:pt>
                <c:pt idx="4">
                  <c:v>CREFFIELD MEDICAL GROUP PCN</c:v>
                </c:pt>
                <c:pt idx="5">
                  <c:v>HAVERHILL PCN</c:v>
                </c:pt>
                <c:pt idx="6">
                  <c:v>ORWELL PCN</c:v>
                </c:pt>
                <c:pt idx="7">
                  <c:v>EAST HILL &amp; ABBEY FIELDS PCN</c:v>
                </c:pt>
                <c:pt idx="8">
                  <c:v>COLTE PARTNERSHIP (TMR) PCN</c:v>
                </c:pt>
                <c:pt idx="9">
                  <c:v>TENDRING PCN</c:v>
                </c:pt>
                <c:pt idx="10">
                  <c:v>ICS</c:v>
                </c:pt>
                <c:pt idx="11">
                  <c:v>COLTE PARTNERSHIP (WCW) PCN</c:v>
                </c:pt>
                <c:pt idx="12">
                  <c:v>MILL ROAD GROUP PCN</c:v>
                </c:pt>
                <c:pt idx="13">
                  <c:v>WGGL PCN</c:v>
                </c:pt>
                <c:pt idx="14">
                  <c:v>BARRACK LANE &amp; IVRY STREET PCN</c:v>
                </c:pt>
                <c:pt idx="15">
                  <c:v>BURY ST EDMONDS PCN</c:v>
                </c:pt>
                <c:pt idx="16">
                  <c:v>EAST IPSWICH PCN</c:v>
                </c:pt>
                <c:pt idx="17">
                  <c:v>EAST SUFFOLK PCN</c:v>
                </c:pt>
                <c:pt idx="18">
                  <c:v>FOREST HEATH PCN</c:v>
                </c:pt>
                <c:pt idx="19">
                  <c:v>COLCHESTER MEDICAL GROUP PCN</c:v>
                </c:pt>
                <c:pt idx="20">
                  <c:v>SUDBURY PCN</c:v>
                </c:pt>
                <c:pt idx="21">
                  <c:v>SOUTH RURAL PCN</c:v>
                </c:pt>
                <c:pt idx="22">
                  <c:v>NORTH EAST COASTAL PCN</c:v>
                </c:pt>
                <c:pt idx="23">
                  <c:v>BLACKBOURNE PCN</c:v>
                </c:pt>
                <c:pt idx="24">
                  <c:v>DHG SOUTH PCN</c:v>
                </c:pt>
              </c:strCache>
            </c:strRef>
          </c:cat>
          <c:val>
            <c:numRef>
              <c:f>Sheet1!$C$2:$C$45</c:f>
              <c:numCache>
                <c:formatCode>0%</c:formatCode>
                <c:ptCount val="44"/>
                <c:pt idx="0">
                  <c:v>0.47</c:v>
                </c:pt>
                <c:pt idx="1">
                  <c:v>0.5</c:v>
                </c:pt>
                <c:pt idx="2">
                  <c:v>0.53</c:v>
                </c:pt>
                <c:pt idx="3">
                  <c:v>0.54</c:v>
                </c:pt>
                <c:pt idx="4">
                  <c:v>0.55000000000000004</c:v>
                </c:pt>
                <c:pt idx="5">
                  <c:v>0.56000000000000005</c:v>
                </c:pt>
                <c:pt idx="6">
                  <c:v>0.56999999999999995</c:v>
                </c:pt>
                <c:pt idx="7">
                  <c:v>0.56999999999999995</c:v>
                </c:pt>
                <c:pt idx="8">
                  <c:v>0.57999999999999996</c:v>
                </c:pt>
                <c:pt idx="9">
                  <c:v>0.66</c:v>
                </c:pt>
                <c:pt idx="10">
                  <c:v>-10</c:v>
                </c:pt>
                <c:pt idx="11">
                  <c:v>0.72</c:v>
                </c:pt>
                <c:pt idx="12">
                  <c:v>0.72</c:v>
                </c:pt>
                <c:pt idx="13">
                  <c:v>0.73</c:v>
                </c:pt>
                <c:pt idx="14">
                  <c:v>0.74</c:v>
                </c:pt>
                <c:pt idx="15">
                  <c:v>0.74</c:v>
                </c:pt>
                <c:pt idx="16">
                  <c:v>0.75</c:v>
                </c:pt>
                <c:pt idx="17">
                  <c:v>0.76</c:v>
                </c:pt>
                <c:pt idx="18">
                  <c:v>0.78</c:v>
                </c:pt>
                <c:pt idx="19">
                  <c:v>0.79</c:v>
                </c:pt>
                <c:pt idx="20">
                  <c:v>0.81</c:v>
                </c:pt>
                <c:pt idx="21">
                  <c:v>0.82</c:v>
                </c:pt>
                <c:pt idx="22">
                  <c:v>0.84</c:v>
                </c:pt>
                <c:pt idx="23">
                  <c:v>0.84</c:v>
                </c:pt>
                <c:pt idx="24">
                  <c:v>0.9</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0.71</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22848"/>
        <c:axId val="81825152"/>
      </c:lineChart>
      <c:catAx>
        <c:axId val="8182284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25152"/>
        <c:crosses val="autoZero"/>
        <c:auto val="1"/>
        <c:lblAlgn val="ctr"/>
        <c:lblOffset val="100"/>
        <c:noMultiLvlLbl val="0"/>
      </c:catAx>
      <c:valAx>
        <c:axId val="818251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22848"/>
        <c:crosses val="autoZero"/>
        <c:crossBetween val="between"/>
      </c:valAx>
      <c:valAx>
        <c:axId val="81831040"/>
        <c:scaling>
          <c:orientation val="minMax"/>
          <c:max val="1"/>
          <c:min val="0"/>
        </c:scaling>
        <c:delete val="0"/>
        <c:axPos val="r"/>
        <c:numFmt formatCode="0%" sourceLinked="1"/>
        <c:majorTickMark val="none"/>
        <c:minorTickMark val="none"/>
        <c:tickLblPos val="none"/>
        <c:spPr>
          <a:ln>
            <a:noFill/>
          </a:ln>
        </c:spPr>
        <c:crossAx val="81832576"/>
        <c:crosses val="max"/>
        <c:crossBetween val="between"/>
      </c:valAx>
      <c:catAx>
        <c:axId val="81832576"/>
        <c:scaling>
          <c:orientation val="minMax"/>
        </c:scaling>
        <c:delete val="1"/>
        <c:axPos val="b"/>
        <c:numFmt formatCode="General" sourceLinked="1"/>
        <c:majorTickMark val="out"/>
        <c:minorTickMark val="none"/>
        <c:tickLblPos val="nextTo"/>
        <c:crossAx val="818310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47</c:v>
                </c:pt>
                <c:pt idx="1">
                  <c:v>43</c:v>
                </c:pt>
                <c:pt idx="2">
                  <c:v>7</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462272"/>
        <c:axId val="89463808"/>
      </c:lineChart>
      <c:catAx>
        <c:axId val="894622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463808"/>
        <c:crosses val="autoZero"/>
        <c:auto val="1"/>
        <c:lblAlgn val="ctr"/>
        <c:lblOffset val="100"/>
        <c:noMultiLvlLbl val="0"/>
      </c:catAx>
      <c:valAx>
        <c:axId val="894638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4622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RANWORTH PCN</c:v>
                </c:pt>
                <c:pt idx="1">
                  <c:v>ORWELL PCN</c:v>
                </c:pt>
                <c:pt idx="2">
                  <c:v>CLACTON PCN</c:v>
                </c:pt>
                <c:pt idx="3">
                  <c:v>CREFFIELD MEDICAL GROUP PCN</c:v>
                </c:pt>
                <c:pt idx="4">
                  <c:v>COLTE PARTNERSHIP (TMR) PCN</c:v>
                </c:pt>
                <c:pt idx="5">
                  <c:v>HAVERHILL PCN</c:v>
                </c:pt>
                <c:pt idx="6">
                  <c:v>TENDRING PCN</c:v>
                </c:pt>
                <c:pt idx="7">
                  <c:v>NORTH EAST IPSWICH PCN</c:v>
                </c:pt>
                <c:pt idx="8">
                  <c:v>WGGL PCN</c:v>
                </c:pt>
                <c:pt idx="9">
                  <c:v>EAST HILL &amp; ABBEY FIELDS PCN</c:v>
                </c:pt>
                <c:pt idx="10">
                  <c:v>ICS</c:v>
                </c:pt>
                <c:pt idx="11">
                  <c:v>COLTE PARTNERSHIP (ARA) PCN</c:v>
                </c:pt>
                <c:pt idx="12">
                  <c:v>EAST SUFFOLK PCN</c:v>
                </c:pt>
                <c:pt idx="13">
                  <c:v>BLACKBOURNE PCN</c:v>
                </c:pt>
                <c:pt idx="14">
                  <c:v>EAST IPSWICH PCN</c:v>
                </c:pt>
                <c:pt idx="15">
                  <c:v>COLCHESTER MEDICAL GROUP PCN</c:v>
                </c:pt>
                <c:pt idx="16">
                  <c:v>FOREST HEATH PCN</c:v>
                </c:pt>
                <c:pt idx="17">
                  <c:v>BURY ST EDMONDS PCN</c:v>
                </c:pt>
                <c:pt idx="18">
                  <c:v>COLTE PARTNERSHIP (WCW) PCN</c:v>
                </c:pt>
                <c:pt idx="19">
                  <c:v>MILL ROAD GROUP PCN</c:v>
                </c:pt>
                <c:pt idx="20">
                  <c:v>SOUTH RURAL PCN</c:v>
                </c:pt>
                <c:pt idx="21">
                  <c:v>BARRACK LANE &amp; IVRY STREET PCN</c:v>
                </c:pt>
                <c:pt idx="22">
                  <c:v>NORTH EAST COASTAL PCN</c:v>
                </c:pt>
                <c:pt idx="23">
                  <c:v>SUDBURY PCN</c:v>
                </c:pt>
                <c:pt idx="24">
                  <c:v>DHG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25"/>
                <c:pt idx="0">
                  <c:v>RANWORTH PCN</c:v>
                </c:pt>
                <c:pt idx="1">
                  <c:v>ORWELL PCN</c:v>
                </c:pt>
                <c:pt idx="2">
                  <c:v>CLACTON PCN</c:v>
                </c:pt>
                <c:pt idx="3">
                  <c:v>CREFFIELD MEDICAL GROUP PCN</c:v>
                </c:pt>
                <c:pt idx="4">
                  <c:v>COLTE PARTNERSHIP (TMR) PCN</c:v>
                </c:pt>
                <c:pt idx="5">
                  <c:v>HAVERHILL PCN</c:v>
                </c:pt>
                <c:pt idx="6">
                  <c:v>TENDRING PCN</c:v>
                </c:pt>
                <c:pt idx="7">
                  <c:v>NORTH EAST IPSWICH PCN</c:v>
                </c:pt>
                <c:pt idx="8">
                  <c:v>WGGL PCN</c:v>
                </c:pt>
                <c:pt idx="9">
                  <c:v>EAST HILL &amp; ABBEY FIELDS PCN</c:v>
                </c:pt>
                <c:pt idx="10">
                  <c:v>ICS</c:v>
                </c:pt>
                <c:pt idx="11">
                  <c:v>COLTE PARTNERSHIP (ARA) PCN</c:v>
                </c:pt>
                <c:pt idx="12">
                  <c:v>EAST SUFFOLK PCN</c:v>
                </c:pt>
                <c:pt idx="13">
                  <c:v>BLACKBOURNE PCN</c:v>
                </c:pt>
                <c:pt idx="14">
                  <c:v>EAST IPSWICH PCN</c:v>
                </c:pt>
                <c:pt idx="15">
                  <c:v>COLCHESTER MEDICAL GROUP PCN</c:v>
                </c:pt>
                <c:pt idx="16">
                  <c:v>FOREST HEATH PCN</c:v>
                </c:pt>
                <c:pt idx="17">
                  <c:v>BURY ST EDMONDS PCN</c:v>
                </c:pt>
                <c:pt idx="18">
                  <c:v>COLTE PARTNERSHIP (WCW) PCN</c:v>
                </c:pt>
                <c:pt idx="19">
                  <c:v>MILL ROAD GROUP PCN</c:v>
                </c:pt>
                <c:pt idx="20">
                  <c:v>SOUTH RURAL PCN</c:v>
                </c:pt>
                <c:pt idx="21">
                  <c:v>BARRACK LANE &amp; IVRY STREET PCN</c:v>
                </c:pt>
                <c:pt idx="22">
                  <c:v>NORTH EAST COASTAL PCN</c:v>
                </c:pt>
                <c:pt idx="23">
                  <c:v>SUDBURY PCN</c:v>
                </c:pt>
                <c:pt idx="24">
                  <c:v>DHG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RANWORTH PCN</c:v>
                </c:pt>
                <c:pt idx="1">
                  <c:v>ORWELL PCN</c:v>
                </c:pt>
                <c:pt idx="2">
                  <c:v>CLACTON PCN</c:v>
                </c:pt>
                <c:pt idx="3">
                  <c:v>CREFFIELD MEDICAL GROUP PCN</c:v>
                </c:pt>
                <c:pt idx="4">
                  <c:v>COLTE PARTNERSHIP (TMR) PCN</c:v>
                </c:pt>
                <c:pt idx="5">
                  <c:v>HAVERHILL PCN</c:v>
                </c:pt>
                <c:pt idx="6">
                  <c:v>TENDRING PCN</c:v>
                </c:pt>
                <c:pt idx="7">
                  <c:v>NORTH EAST IPSWICH PCN</c:v>
                </c:pt>
                <c:pt idx="8">
                  <c:v>WGGL PCN</c:v>
                </c:pt>
                <c:pt idx="9">
                  <c:v>EAST HILL &amp; ABBEY FIELDS PCN</c:v>
                </c:pt>
                <c:pt idx="10">
                  <c:v>ICS</c:v>
                </c:pt>
                <c:pt idx="11">
                  <c:v>COLTE PARTNERSHIP (ARA) PCN</c:v>
                </c:pt>
                <c:pt idx="12">
                  <c:v>EAST SUFFOLK PCN</c:v>
                </c:pt>
                <c:pt idx="13">
                  <c:v>BLACKBOURNE PCN</c:v>
                </c:pt>
                <c:pt idx="14">
                  <c:v>EAST IPSWICH PCN</c:v>
                </c:pt>
                <c:pt idx="15">
                  <c:v>COLCHESTER MEDICAL GROUP PCN</c:v>
                </c:pt>
                <c:pt idx="16">
                  <c:v>FOREST HEATH PCN</c:v>
                </c:pt>
                <c:pt idx="17">
                  <c:v>BURY ST EDMONDS PCN</c:v>
                </c:pt>
                <c:pt idx="18">
                  <c:v>COLTE PARTNERSHIP (WCW) PCN</c:v>
                </c:pt>
                <c:pt idx="19">
                  <c:v>MILL ROAD GROUP PCN</c:v>
                </c:pt>
                <c:pt idx="20">
                  <c:v>SOUTH RURAL PCN</c:v>
                </c:pt>
                <c:pt idx="21">
                  <c:v>BARRACK LANE &amp; IVRY STREET PCN</c:v>
                </c:pt>
                <c:pt idx="22">
                  <c:v>NORTH EAST COASTAL PCN</c:v>
                </c:pt>
                <c:pt idx="23">
                  <c:v>SUDBURY PCN</c:v>
                </c:pt>
                <c:pt idx="24">
                  <c:v>DHG SOUTH PCN</c:v>
                </c:pt>
              </c:strCache>
            </c:strRef>
          </c:cat>
          <c:val>
            <c:numRef>
              <c:f>Sheet1!$F$2:$F$45</c:f>
              <c:numCache>
                <c:formatCode>General</c:formatCode>
                <c:ptCount val="44"/>
                <c:pt idx="0">
                  <c:v>0.82</c:v>
                </c:pt>
                <c:pt idx="1">
                  <c:v>0.85</c:v>
                </c:pt>
                <c:pt idx="2">
                  <c:v>0.85</c:v>
                </c:pt>
                <c:pt idx="3">
                  <c:v>0.86</c:v>
                </c:pt>
                <c:pt idx="4">
                  <c:v>0.86</c:v>
                </c:pt>
                <c:pt idx="5">
                  <c:v>0.87</c:v>
                </c:pt>
                <c:pt idx="6">
                  <c:v>0.88</c:v>
                </c:pt>
                <c:pt idx="7">
                  <c:v>0.88</c:v>
                </c:pt>
                <c:pt idx="8">
                  <c:v>0.89</c:v>
                </c:pt>
                <c:pt idx="9">
                  <c:v>0.89</c:v>
                </c:pt>
                <c:pt idx="10">
                  <c:v>0.91</c:v>
                </c:pt>
                <c:pt idx="11">
                  <c:v>0.91</c:v>
                </c:pt>
                <c:pt idx="12">
                  <c:v>0.91</c:v>
                </c:pt>
                <c:pt idx="13">
                  <c:v>0.92</c:v>
                </c:pt>
                <c:pt idx="14">
                  <c:v>0.92</c:v>
                </c:pt>
                <c:pt idx="15">
                  <c:v>0.92</c:v>
                </c:pt>
                <c:pt idx="16">
                  <c:v>0.92</c:v>
                </c:pt>
                <c:pt idx="17">
                  <c:v>0.92</c:v>
                </c:pt>
                <c:pt idx="18">
                  <c:v>0.93</c:v>
                </c:pt>
                <c:pt idx="19">
                  <c:v>0.93</c:v>
                </c:pt>
                <c:pt idx="20">
                  <c:v>0.93</c:v>
                </c:pt>
                <c:pt idx="21">
                  <c:v>0.94</c:v>
                </c:pt>
                <c:pt idx="22">
                  <c:v>0.95</c:v>
                </c:pt>
                <c:pt idx="23">
                  <c:v>0.95</c:v>
                </c:pt>
                <c:pt idx="24">
                  <c:v>0.97</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25"/>
                <c:pt idx="0">
                  <c:v>RANWORTH PCN</c:v>
                </c:pt>
                <c:pt idx="1">
                  <c:v>ORWELL PCN</c:v>
                </c:pt>
                <c:pt idx="2">
                  <c:v>CLACTON PCN</c:v>
                </c:pt>
                <c:pt idx="3">
                  <c:v>CREFFIELD MEDICAL GROUP PCN</c:v>
                </c:pt>
                <c:pt idx="4">
                  <c:v>COLTE PARTNERSHIP (TMR) PCN</c:v>
                </c:pt>
                <c:pt idx="5">
                  <c:v>HAVERHILL PCN</c:v>
                </c:pt>
                <c:pt idx="6">
                  <c:v>TENDRING PCN</c:v>
                </c:pt>
                <c:pt idx="7">
                  <c:v>NORTH EAST IPSWICH PCN</c:v>
                </c:pt>
                <c:pt idx="8">
                  <c:v>WGGL PCN</c:v>
                </c:pt>
                <c:pt idx="9">
                  <c:v>EAST HILL &amp; ABBEY FIELDS PCN</c:v>
                </c:pt>
                <c:pt idx="10">
                  <c:v>ICS</c:v>
                </c:pt>
                <c:pt idx="11">
                  <c:v>COLTE PARTNERSHIP (ARA) PCN</c:v>
                </c:pt>
                <c:pt idx="12">
                  <c:v>EAST SUFFOLK PCN</c:v>
                </c:pt>
                <c:pt idx="13">
                  <c:v>BLACKBOURNE PCN</c:v>
                </c:pt>
                <c:pt idx="14">
                  <c:v>EAST IPSWICH PCN</c:v>
                </c:pt>
                <c:pt idx="15">
                  <c:v>COLCHESTER MEDICAL GROUP PCN</c:v>
                </c:pt>
                <c:pt idx="16">
                  <c:v>FOREST HEATH PCN</c:v>
                </c:pt>
                <c:pt idx="17">
                  <c:v>BURY ST EDMONDS PCN</c:v>
                </c:pt>
                <c:pt idx="18">
                  <c:v>COLTE PARTNERSHIP (WCW) PCN</c:v>
                </c:pt>
                <c:pt idx="19">
                  <c:v>MILL ROAD GROUP PCN</c:v>
                </c:pt>
                <c:pt idx="20">
                  <c:v>SOUTH RURAL PCN</c:v>
                </c:pt>
                <c:pt idx="21">
                  <c:v>BARRACK LANE &amp; IVRY STREET PCN</c:v>
                </c:pt>
                <c:pt idx="22">
                  <c:v>NORTH EAST COASTAL PCN</c:v>
                </c:pt>
                <c:pt idx="23">
                  <c:v>SUDBURY PCN</c:v>
                </c:pt>
                <c:pt idx="24">
                  <c:v>DHG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25"/>
                <c:pt idx="0">
                  <c:v>RANWORTH PCN</c:v>
                </c:pt>
                <c:pt idx="1">
                  <c:v>ORWELL PCN</c:v>
                </c:pt>
                <c:pt idx="2">
                  <c:v>CLACTON PCN</c:v>
                </c:pt>
                <c:pt idx="3">
                  <c:v>CREFFIELD MEDICAL GROUP PCN</c:v>
                </c:pt>
                <c:pt idx="4">
                  <c:v>COLTE PARTNERSHIP (TMR) PCN</c:v>
                </c:pt>
                <c:pt idx="5">
                  <c:v>HAVERHILL PCN</c:v>
                </c:pt>
                <c:pt idx="6">
                  <c:v>TENDRING PCN</c:v>
                </c:pt>
                <c:pt idx="7">
                  <c:v>NORTH EAST IPSWICH PCN</c:v>
                </c:pt>
                <c:pt idx="8">
                  <c:v>WGGL PCN</c:v>
                </c:pt>
                <c:pt idx="9">
                  <c:v>EAST HILL &amp; ABBEY FIELDS PCN</c:v>
                </c:pt>
                <c:pt idx="10">
                  <c:v>ICS</c:v>
                </c:pt>
                <c:pt idx="11">
                  <c:v>COLTE PARTNERSHIP (ARA) PCN</c:v>
                </c:pt>
                <c:pt idx="12">
                  <c:v>EAST SUFFOLK PCN</c:v>
                </c:pt>
                <c:pt idx="13">
                  <c:v>BLACKBOURNE PCN</c:v>
                </c:pt>
                <c:pt idx="14">
                  <c:v>EAST IPSWICH PCN</c:v>
                </c:pt>
                <c:pt idx="15">
                  <c:v>COLCHESTER MEDICAL GROUP PCN</c:v>
                </c:pt>
                <c:pt idx="16">
                  <c:v>FOREST HEATH PCN</c:v>
                </c:pt>
                <c:pt idx="17">
                  <c:v>BURY ST EDMONDS PCN</c:v>
                </c:pt>
                <c:pt idx="18">
                  <c:v>COLTE PARTNERSHIP (WCW) PCN</c:v>
                </c:pt>
                <c:pt idx="19">
                  <c:v>MILL ROAD GROUP PCN</c:v>
                </c:pt>
                <c:pt idx="20">
                  <c:v>SOUTH RURAL PCN</c:v>
                </c:pt>
                <c:pt idx="21">
                  <c:v>BARRACK LANE &amp; IVRY STREET PCN</c:v>
                </c:pt>
                <c:pt idx="22">
                  <c:v>NORTH EAST COASTAL PCN</c:v>
                </c:pt>
                <c:pt idx="23">
                  <c:v>SUDBURY PCN</c:v>
                </c:pt>
                <c:pt idx="24">
                  <c:v>DHG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804160"/>
        <c:axId val="898026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RANWORTH PCN</c:v>
                </c:pt>
                <c:pt idx="1">
                  <c:v>ORWELL PCN</c:v>
                </c:pt>
                <c:pt idx="2">
                  <c:v>CLACTON PCN</c:v>
                </c:pt>
                <c:pt idx="3">
                  <c:v>CREFFIELD MEDICAL GROUP PCN</c:v>
                </c:pt>
                <c:pt idx="4">
                  <c:v>COLTE PARTNERSHIP (TMR) PCN</c:v>
                </c:pt>
                <c:pt idx="5">
                  <c:v>HAVERHILL PCN</c:v>
                </c:pt>
                <c:pt idx="6">
                  <c:v>TENDRING PCN</c:v>
                </c:pt>
                <c:pt idx="7">
                  <c:v>NORTH EAST IPSWICH PCN</c:v>
                </c:pt>
                <c:pt idx="8">
                  <c:v>WGGL PCN</c:v>
                </c:pt>
                <c:pt idx="9">
                  <c:v>EAST HILL &amp; ABBEY FIELDS PCN</c:v>
                </c:pt>
                <c:pt idx="10">
                  <c:v>ICS</c:v>
                </c:pt>
                <c:pt idx="11">
                  <c:v>COLTE PARTNERSHIP (ARA) PCN</c:v>
                </c:pt>
                <c:pt idx="12">
                  <c:v>EAST SUFFOLK PCN</c:v>
                </c:pt>
                <c:pt idx="13">
                  <c:v>BLACKBOURNE PCN</c:v>
                </c:pt>
                <c:pt idx="14">
                  <c:v>EAST IPSWICH PCN</c:v>
                </c:pt>
                <c:pt idx="15">
                  <c:v>COLCHESTER MEDICAL GROUP PCN</c:v>
                </c:pt>
                <c:pt idx="16">
                  <c:v>FOREST HEATH PCN</c:v>
                </c:pt>
                <c:pt idx="17">
                  <c:v>BURY ST EDMONDS PCN</c:v>
                </c:pt>
                <c:pt idx="18">
                  <c:v>COLTE PARTNERSHIP (WCW) PCN</c:v>
                </c:pt>
                <c:pt idx="19">
                  <c:v>MILL ROAD GROUP PCN</c:v>
                </c:pt>
                <c:pt idx="20">
                  <c:v>SOUTH RURAL PCN</c:v>
                </c:pt>
                <c:pt idx="21">
                  <c:v>BARRACK LANE &amp; IVRY STREET PCN</c:v>
                </c:pt>
                <c:pt idx="22">
                  <c:v>NORTH EAST COASTAL PCN</c:v>
                </c:pt>
                <c:pt idx="23">
                  <c:v>SUDBURY PCN</c:v>
                </c:pt>
                <c:pt idx="24">
                  <c:v>DHG SOUTH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25"/>
                <c:pt idx="0">
                  <c:v>RANWORTH PCN</c:v>
                </c:pt>
                <c:pt idx="1">
                  <c:v>ORWELL PCN</c:v>
                </c:pt>
                <c:pt idx="2">
                  <c:v>CLACTON PCN</c:v>
                </c:pt>
                <c:pt idx="3">
                  <c:v>CREFFIELD MEDICAL GROUP PCN</c:v>
                </c:pt>
                <c:pt idx="4">
                  <c:v>COLTE PARTNERSHIP (TMR) PCN</c:v>
                </c:pt>
                <c:pt idx="5">
                  <c:v>HAVERHILL PCN</c:v>
                </c:pt>
                <c:pt idx="6">
                  <c:v>TENDRING PCN</c:v>
                </c:pt>
                <c:pt idx="7">
                  <c:v>NORTH EAST IPSWICH PCN</c:v>
                </c:pt>
                <c:pt idx="8">
                  <c:v>WGGL PCN</c:v>
                </c:pt>
                <c:pt idx="9">
                  <c:v>EAST HILL &amp; ABBEY FIELDS PCN</c:v>
                </c:pt>
                <c:pt idx="10">
                  <c:v>ICS</c:v>
                </c:pt>
                <c:pt idx="11">
                  <c:v>COLTE PARTNERSHIP (ARA) PCN</c:v>
                </c:pt>
                <c:pt idx="12">
                  <c:v>EAST SUFFOLK PCN</c:v>
                </c:pt>
                <c:pt idx="13">
                  <c:v>BLACKBOURNE PCN</c:v>
                </c:pt>
                <c:pt idx="14">
                  <c:v>EAST IPSWICH PCN</c:v>
                </c:pt>
                <c:pt idx="15">
                  <c:v>COLCHESTER MEDICAL GROUP PCN</c:v>
                </c:pt>
                <c:pt idx="16">
                  <c:v>FOREST HEATH PCN</c:v>
                </c:pt>
                <c:pt idx="17">
                  <c:v>BURY ST EDMONDS PCN</c:v>
                </c:pt>
                <c:pt idx="18">
                  <c:v>COLTE PARTNERSHIP (WCW) PCN</c:v>
                </c:pt>
                <c:pt idx="19">
                  <c:v>MILL ROAD GROUP PCN</c:v>
                </c:pt>
                <c:pt idx="20">
                  <c:v>SOUTH RURAL PCN</c:v>
                </c:pt>
                <c:pt idx="21">
                  <c:v>BARRACK LANE &amp; IVRY STREET PCN</c:v>
                </c:pt>
                <c:pt idx="22">
                  <c:v>NORTH EAST COASTAL PCN</c:v>
                </c:pt>
                <c:pt idx="23">
                  <c:v>SUDBURY PCN</c:v>
                </c:pt>
                <c:pt idx="24">
                  <c:v>DHG SOUTH PCN</c:v>
                </c:pt>
              </c:strCache>
            </c:strRef>
          </c:cat>
          <c:val>
            <c:numRef>
              <c:f>Sheet1!$C$2:$C$45</c:f>
              <c:numCache>
                <c:formatCode>0%</c:formatCode>
                <c:ptCount val="44"/>
                <c:pt idx="0">
                  <c:v>0.82</c:v>
                </c:pt>
                <c:pt idx="1">
                  <c:v>0.85</c:v>
                </c:pt>
                <c:pt idx="2">
                  <c:v>0.85</c:v>
                </c:pt>
                <c:pt idx="3">
                  <c:v>0.86</c:v>
                </c:pt>
                <c:pt idx="4">
                  <c:v>0.86</c:v>
                </c:pt>
                <c:pt idx="5">
                  <c:v>0.87</c:v>
                </c:pt>
                <c:pt idx="6">
                  <c:v>0.88</c:v>
                </c:pt>
                <c:pt idx="7">
                  <c:v>0.88</c:v>
                </c:pt>
                <c:pt idx="8">
                  <c:v>0.89</c:v>
                </c:pt>
                <c:pt idx="9">
                  <c:v>0.89</c:v>
                </c:pt>
                <c:pt idx="10">
                  <c:v>-10</c:v>
                </c:pt>
                <c:pt idx="11">
                  <c:v>0.91</c:v>
                </c:pt>
                <c:pt idx="12">
                  <c:v>0.91</c:v>
                </c:pt>
                <c:pt idx="13">
                  <c:v>0.92</c:v>
                </c:pt>
                <c:pt idx="14">
                  <c:v>0.92</c:v>
                </c:pt>
                <c:pt idx="15">
                  <c:v>0.92</c:v>
                </c:pt>
                <c:pt idx="16">
                  <c:v>0.92</c:v>
                </c:pt>
                <c:pt idx="17">
                  <c:v>0.92</c:v>
                </c:pt>
                <c:pt idx="18">
                  <c:v>0.93</c:v>
                </c:pt>
                <c:pt idx="19">
                  <c:v>0.93</c:v>
                </c:pt>
                <c:pt idx="20">
                  <c:v>0.93</c:v>
                </c:pt>
                <c:pt idx="21">
                  <c:v>0.94</c:v>
                </c:pt>
                <c:pt idx="22">
                  <c:v>0.95</c:v>
                </c:pt>
                <c:pt idx="23">
                  <c:v>0.95</c:v>
                </c:pt>
                <c:pt idx="24">
                  <c:v>0.97</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0.91</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94432"/>
        <c:axId val="89801088"/>
      </c:lineChart>
      <c:catAx>
        <c:axId val="897944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801088"/>
        <c:crosses val="autoZero"/>
        <c:auto val="1"/>
        <c:lblAlgn val="ctr"/>
        <c:lblOffset val="100"/>
        <c:noMultiLvlLbl val="0"/>
      </c:catAx>
      <c:valAx>
        <c:axId val="898010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94432"/>
        <c:crosses val="autoZero"/>
        <c:crossBetween val="between"/>
      </c:valAx>
      <c:valAx>
        <c:axId val="89802624"/>
        <c:scaling>
          <c:orientation val="minMax"/>
          <c:max val="1"/>
          <c:min val="0"/>
        </c:scaling>
        <c:delete val="0"/>
        <c:axPos val="r"/>
        <c:numFmt formatCode="0%" sourceLinked="1"/>
        <c:majorTickMark val="none"/>
        <c:minorTickMark val="none"/>
        <c:tickLblPos val="none"/>
        <c:spPr>
          <a:ln>
            <a:noFill/>
          </a:ln>
        </c:spPr>
        <c:crossAx val="89804160"/>
        <c:crosses val="max"/>
        <c:crossBetween val="between"/>
      </c:valAx>
      <c:catAx>
        <c:axId val="89804160"/>
        <c:scaling>
          <c:orientation val="minMax"/>
        </c:scaling>
        <c:delete val="1"/>
        <c:axPos val="b"/>
        <c:numFmt formatCode="General" sourceLinked="1"/>
        <c:majorTickMark val="out"/>
        <c:minorTickMark val="none"/>
        <c:tickLblPos val="nextTo"/>
        <c:crossAx val="898026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14</c:v>
                </c:pt>
                <c:pt idx="1">
                  <c:v>25</c:v>
                </c:pt>
                <c:pt idx="2">
                  <c:v>6</c:v>
                </c:pt>
                <c:pt idx="3">
                  <c:v>15</c:v>
                </c:pt>
                <c:pt idx="4">
                  <c:v>60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0490752"/>
        <c:axId val="90492288"/>
      </c:barChart>
      <c:catAx>
        <c:axId val="9049075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0492288"/>
        <c:crosses val="autoZero"/>
        <c:auto val="1"/>
        <c:lblAlgn val="ctr"/>
        <c:lblOffset val="100"/>
        <c:noMultiLvlLbl val="0"/>
      </c:catAx>
      <c:valAx>
        <c:axId val="9049228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049075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24</c:v>
                </c:pt>
                <c:pt idx="1">
                  <c:v>43</c:v>
                </c:pt>
                <c:pt idx="2">
                  <c:v>13</c:v>
                </c:pt>
                <c:pt idx="3">
                  <c:v>27</c:v>
                </c:pt>
                <c:pt idx="4">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5</c:v>
                </c:pt>
                <c:pt idx="1">
                  <c:v>13</c:v>
                </c:pt>
                <c:pt idx="2">
                  <c:v>2</c:v>
                </c:pt>
                <c:pt idx="3">
                  <c:v>5</c:v>
                </c:pt>
                <c:pt idx="4">
                  <c:v>49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429952"/>
        <c:axId val="98431744"/>
      </c:stockChart>
      <c:catAx>
        <c:axId val="98429952"/>
        <c:scaling>
          <c:orientation val="minMax"/>
        </c:scaling>
        <c:delete val="1"/>
        <c:axPos val="b"/>
        <c:numFmt formatCode="m/d/yyyy" sourceLinked="1"/>
        <c:majorTickMark val="out"/>
        <c:minorTickMark val="none"/>
        <c:tickLblPos val="nextTo"/>
        <c:crossAx val="98431744"/>
        <c:crosses val="autoZero"/>
        <c:auto val="1"/>
        <c:lblAlgn val="ctr"/>
        <c:lblOffset val="100"/>
        <c:noMultiLvlLbl val="0"/>
      </c:catAx>
      <c:valAx>
        <c:axId val="98431744"/>
        <c:scaling>
          <c:orientation val="minMax"/>
          <c:max val="100"/>
          <c:min val="0"/>
        </c:scaling>
        <c:delete val="1"/>
        <c:axPos val="l"/>
        <c:numFmt formatCode="m/d/yyyy" sourceLinked="1"/>
        <c:majorTickMark val="out"/>
        <c:minorTickMark val="none"/>
        <c:tickLblPos val="nextTo"/>
        <c:crossAx val="9842995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54</c:v>
                </c:pt>
                <c:pt idx="2">
                  <c:v>15</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75</c:v>
                </c:pt>
                <c:pt idx="1">
                  <c:v>79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25</c:v>
                </c:pt>
                <c:pt idx="1">
                  <c:v>21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724096"/>
        <c:axId val="100725888"/>
      </c:lineChart>
      <c:catAx>
        <c:axId val="1007240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725888"/>
        <c:crosses val="autoZero"/>
        <c:auto val="1"/>
        <c:lblAlgn val="ctr"/>
        <c:lblOffset val="100"/>
        <c:noMultiLvlLbl val="0"/>
      </c:catAx>
      <c:valAx>
        <c:axId val="1007258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7240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COLTE PARTNERSHIP (ARA) PCN</c:v>
                </c:pt>
                <c:pt idx="1">
                  <c:v>CLACTON PCN</c:v>
                </c:pt>
                <c:pt idx="2">
                  <c:v>CREFFIELD MEDICAL GROUP PCN</c:v>
                </c:pt>
                <c:pt idx="3">
                  <c:v>RANWORTH PCN</c:v>
                </c:pt>
                <c:pt idx="4">
                  <c:v>ORWELL PCN</c:v>
                </c:pt>
                <c:pt idx="5">
                  <c:v>EAST IPSWICH PCN</c:v>
                </c:pt>
                <c:pt idx="6">
                  <c:v>COLTE PARTNERSHIP (WCW) PCN</c:v>
                </c:pt>
                <c:pt idx="7">
                  <c:v>COLTE PARTNERSHIP (TMR) PCN</c:v>
                </c:pt>
                <c:pt idx="8">
                  <c:v>WGGL PCN</c:v>
                </c:pt>
                <c:pt idx="9">
                  <c:v>COLCHESTER MEDICAL GROUP PCN</c:v>
                </c:pt>
                <c:pt idx="10">
                  <c:v>HAVERHILL PCN</c:v>
                </c:pt>
                <c:pt idx="11">
                  <c:v>FOREST HEATH PCN</c:v>
                </c:pt>
                <c:pt idx="12">
                  <c:v>NORTH EAST IPSWICH PCN</c:v>
                </c:pt>
                <c:pt idx="13">
                  <c:v>ICS</c:v>
                </c:pt>
                <c:pt idx="14">
                  <c:v>EAST HILL &amp; ABBEY FIELDS PCN</c:v>
                </c:pt>
                <c:pt idx="15">
                  <c:v>EAST SUFFOLK PCN</c:v>
                </c:pt>
                <c:pt idx="16">
                  <c:v>BARRACK LANE &amp; IVRY STREET PCN</c:v>
                </c:pt>
                <c:pt idx="17">
                  <c:v>MILL ROAD GROUP PCN</c:v>
                </c:pt>
                <c:pt idx="18">
                  <c:v>SOUTH RURAL PCN</c:v>
                </c:pt>
                <c:pt idx="19">
                  <c:v>SUDBURY PCN</c:v>
                </c:pt>
                <c:pt idx="20">
                  <c:v>DHG SOUTH PCN</c:v>
                </c:pt>
                <c:pt idx="21">
                  <c:v>NORTH EAST COASTAL PCN</c:v>
                </c:pt>
                <c:pt idx="22">
                  <c:v>BURY ST EDMONDS PCN</c:v>
                </c:pt>
                <c:pt idx="23">
                  <c:v>TENDRING PCN</c:v>
                </c:pt>
                <c:pt idx="24">
                  <c:v>BLACKBOURNE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5"/>
                <c:pt idx="0">
                  <c:v>COLTE PARTNERSHIP (ARA) PCN</c:v>
                </c:pt>
                <c:pt idx="1">
                  <c:v>CLACTON PCN</c:v>
                </c:pt>
                <c:pt idx="2">
                  <c:v>CREFFIELD MEDICAL GROUP PCN</c:v>
                </c:pt>
                <c:pt idx="3">
                  <c:v>RANWORTH PCN</c:v>
                </c:pt>
                <c:pt idx="4">
                  <c:v>ORWELL PCN</c:v>
                </c:pt>
                <c:pt idx="5">
                  <c:v>EAST IPSWICH PCN</c:v>
                </c:pt>
                <c:pt idx="6">
                  <c:v>COLTE PARTNERSHIP (WCW) PCN</c:v>
                </c:pt>
                <c:pt idx="7">
                  <c:v>COLTE PARTNERSHIP (TMR) PCN</c:v>
                </c:pt>
                <c:pt idx="8">
                  <c:v>WGGL PCN</c:v>
                </c:pt>
                <c:pt idx="9">
                  <c:v>COLCHESTER MEDICAL GROUP PCN</c:v>
                </c:pt>
                <c:pt idx="10">
                  <c:v>HAVERHILL PCN</c:v>
                </c:pt>
                <c:pt idx="11">
                  <c:v>FOREST HEATH PCN</c:v>
                </c:pt>
                <c:pt idx="12">
                  <c:v>NORTH EAST IPSWICH PCN</c:v>
                </c:pt>
                <c:pt idx="13">
                  <c:v>ICS</c:v>
                </c:pt>
                <c:pt idx="14">
                  <c:v>EAST HILL &amp; ABBEY FIELDS PCN</c:v>
                </c:pt>
                <c:pt idx="15">
                  <c:v>EAST SUFFOLK PCN</c:v>
                </c:pt>
                <c:pt idx="16">
                  <c:v>BARRACK LANE &amp; IVRY STREET PCN</c:v>
                </c:pt>
                <c:pt idx="17">
                  <c:v>MILL ROAD GROUP PCN</c:v>
                </c:pt>
                <c:pt idx="18">
                  <c:v>SOUTH RURAL PCN</c:v>
                </c:pt>
                <c:pt idx="19">
                  <c:v>SUDBURY PCN</c:v>
                </c:pt>
                <c:pt idx="20">
                  <c:v>DHG SOUTH PCN</c:v>
                </c:pt>
                <c:pt idx="21">
                  <c:v>NORTH EAST COASTAL PCN</c:v>
                </c:pt>
                <c:pt idx="22">
                  <c:v>BURY ST EDMONDS PCN</c:v>
                </c:pt>
                <c:pt idx="23">
                  <c:v>TENDRING PCN</c:v>
                </c:pt>
                <c:pt idx="24">
                  <c:v>BLACKBOURNE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COLTE PARTNERSHIP (ARA) PCN</c:v>
                </c:pt>
                <c:pt idx="1">
                  <c:v>CLACTON PCN</c:v>
                </c:pt>
                <c:pt idx="2">
                  <c:v>CREFFIELD MEDICAL GROUP PCN</c:v>
                </c:pt>
                <c:pt idx="3">
                  <c:v>RANWORTH PCN</c:v>
                </c:pt>
                <c:pt idx="4">
                  <c:v>ORWELL PCN</c:v>
                </c:pt>
                <c:pt idx="5">
                  <c:v>EAST IPSWICH PCN</c:v>
                </c:pt>
                <c:pt idx="6">
                  <c:v>COLTE PARTNERSHIP (WCW) PCN</c:v>
                </c:pt>
                <c:pt idx="7">
                  <c:v>COLTE PARTNERSHIP (TMR) PCN</c:v>
                </c:pt>
                <c:pt idx="8">
                  <c:v>WGGL PCN</c:v>
                </c:pt>
                <c:pt idx="9">
                  <c:v>COLCHESTER MEDICAL GROUP PCN</c:v>
                </c:pt>
                <c:pt idx="10">
                  <c:v>HAVERHILL PCN</c:v>
                </c:pt>
                <c:pt idx="11">
                  <c:v>FOREST HEATH PCN</c:v>
                </c:pt>
                <c:pt idx="12">
                  <c:v>NORTH EAST IPSWICH PCN</c:v>
                </c:pt>
                <c:pt idx="13">
                  <c:v>ICS</c:v>
                </c:pt>
                <c:pt idx="14">
                  <c:v>EAST HILL &amp; ABBEY FIELDS PCN</c:v>
                </c:pt>
                <c:pt idx="15">
                  <c:v>EAST SUFFOLK PCN</c:v>
                </c:pt>
                <c:pt idx="16">
                  <c:v>BARRACK LANE &amp; IVRY STREET PCN</c:v>
                </c:pt>
                <c:pt idx="17">
                  <c:v>MILL ROAD GROUP PCN</c:v>
                </c:pt>
                <c:pt idx="18">
                  <c:v>SOUTH RURAL PCN</c:v>
                </c:pt>
                <c:pt idx="19">
                  <c:v>SUDBURY PCN</c:v>
                </c:pt>
                <c:pt idx="20">
                  <c:v>DHG SOUTH PCN</c:v>
                </c:pt>
                <c:pt idx="21">
                  <c:v>NORTH EAST COASTAL PCN</c:v>
                </c:pt>
                <c:pt idx="22">
                  <c:v>BURY ST EDMONDS PCN</c:v>
                </c:pt>
                <c:pt idx="23">
                  <c:v>TENDRING PCN</c:v>
                </c:pt>
                <c:pt idx="24">
                  <c:v>BLACKBOURNE PCN</c:v>
                </c:pt>
              </c:strCache>
            </c:strRef>
          </c:cat>
          <c:val>
            <c:numRef>
              <c:f>Sheet1!$F$2:$F$45</c:f>
              <c:numCache>
                <c:formatCode>General</c:formatCode>
                <c:ptCount val="44"/>
                <c:pt idx="0">
                  <c:v>0.66</c:v>
                </c:pt>
                <c:pt idx="1">
                  <c:v>0.67</c:v>
                </c:pt>
                <c:pt idx="2">
                  <c:v>0.68</c:v>
                </c:pt>
                <c:pt idx="3">
                  <c:v>0.7</c:v>
                </c:pt>
                <c:pt idx="4">
                  <c:v>0.7</c:v>
                </c:pt>
                <c:pt idx="5">
                  <c:v>0.72</c:v>
                </c:pt>
                <c:pt idx="6">
                  <c:v>0.74</c:v>
                </c:pt>
                <c:pt idx="7">
                  <c:v>0.74</c:v>
                </c:pt>
                <c:pt idx="8">
                  <c:v>0.75</c:v>
                </c:pt>
                <c:pt idx="9">
                  <c:v>0.75</c:v>
                </c:pt>
                <c:pt idx="10">
                  <c:v>0.76</c:v>
                </c:pt>
                <c:pt idx="11">
                  <c:v>0.77</c:v>
                </c:pt>
                <c:pt idx="12">
                  <c:v>0.78</c:v>
                </c:pt>
                <c:pt idx="13">
                  <c:v>0.79</c:v>
                </c:pt>
                <c:pt idx="14">
                  <c:v>0.79</c:v>
                </c:pt>
                <c:pt idx="15">
                  <c:v>0.8</c:v>
                </c:pt>
                <c:pt idx="16">
                  <c:v>0.82</c:v>
                </c:pt>
                <c:pt idx="17">
                  <c:v>0.82</c:v>
                </c:pt>
                <c:pt idx="18">
                  <c:v>0.82</c:v>
                </c:pt>
                <c:pt idx="19">
                  <c:v>0.83</c:v>
                </c:pt>
                <c:pt idx="20">
                  <c:v>0.83</c:v>
                </c:pt>
                <c:pt idx="21">
                  <c:v>0.84</c:v>
                </c:pt>
                <c:pt idx="22">
                  <c:v>0.84</c:v>
                </c:pt>
                <c:pt idx="23">
                  <c:v>0.87</c:v>
                </c:pt>
                <c:pt idx="24">
                  <c:v>0.91</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5"/>
                <c:pt idx="0">
                  <c:v>COLTE PARTNERSHIP (ARA) PCN</c:v>
                </c:pt>
                <c:pt idx="1">
                  <c:v>CLACTON PCN</c:v>
                </c:pt>
                <c:pt idx="2">
                  <c:v>CREFFIELD MEDICAL GROUP PCN</c:v>
                </c:pt>
                <c:pt idx="3">
                  <c:v>RANWORTH PCN</c:v>
                </c:pt>
                <c:pt idx="4">
                  <c:v>ORWELL PCN</c:v>
                </c:pt>
                <c:pt idx="5">
                  <c:v>EAST IPSWICH PCN</c:v>
                </c:pt>
                <c:pt idx="6">
                  <c:v>COLTE PARTNERSHIP (WCW) PCN</c:v>
                </c:pt>
                <c:pt idx="7">
                  <c:v>COLTE PARTNERSHIP (TMR) PCN</c:v>
                </c:pt>
                <c:pt idx="8">
                  <c:v>WGGL PCN</c:v>
                </c:pt>
                <c:pt idx="9">
                  <c:v>COLCHESTER MEDICAL GROUP PCN</c:v>
                </c:pt>
                <c:pt idx="10">
                  <c:v>HAVERHILL PCN</c:v>
                </c:pt>
                <c:pt idx="11">
                  <c:v>FOREST HEATH PCN</c:v>
                </c:pt>
                <c:pt idx="12">
                  <c:v>NORTH EAST IPSWICH PCN</c:v>
                </c:pt>
                <c:pt idx="13">
                  <c:v>ICS</c:v>
                </c:pt>
                <c:pt idx="14">
                  <c:v>EAST HILL &amp; ABBEY FIELDS PCN</c:v>
                </c:pt>
                <c:pt idx="15">
                  <c:v>EAST SUFFOLK PCN</c:v>
                </c:pt>
                <c:pt idx="16">
                  <c:v>BARRACK LANE &amp; IVRY STREET PCN</c:v>
                </c:pt>
                <c:pt idx="17">
                  <c:v>MILL ROAD GROUP PCN</c:v>
                </c:pt>
                <c:pt idx="18">
                  <c:v>SOUTH RURAL PCN</c:v>
                </c:pt>
                <c:pt idx="19">
                  <c:v>SUDBURY PCN</c:v>
                </c:pt>
                <c:pt idx="20">
                  <c:v>DHG SOUTH PCN</c:v>
                </c:pt>
                <c:pt idx="21">
                  <c:v>NORTH EAST COASTAL PCN</c:v>
                </c:pt>
                <c:pt idx="22">
                  <c:v>BURY ST EDMONDS PCN</c:v>
                </c:pt>
                <c:pt idx="23">
                  <c:v>TENDRING PCN</c:v>
                </c:pt>
                <c:pt idx="24">
                  <c:v>BLACKBOURNE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5"/>
                <c:pt idx="0">
                  <c:v>COLTE PARTNERSHIP (ARA) PCN</c:v>
                </c:pt>
                <c:pt idx="1">
                  <c:v>CLACTON PCN</c:v>
                </c:pt>
                <c:pt idx="2">
                  <c:v>CREFFIELD MEDICAL GROUP PCN</c:v>
                </c:pt>
                <c:pt idx="3">
                  <c:v>RANWORTH PCN</c:v>
                </c:pt>
                <c:pt idx="4">
                  <c:v>ORWELL PCN</c:v>
                </c:pt>
                <c:pt idx="5">
                  <c:v>EAST IPSWICH PCN</c:v>
                </c:pt>
                <c:pt idx="6">
                  <c:v>COLTE PARTNERSHIP (WCW) PCN</c:v>
                </c:pt>
                <c:pt idx="7">
                  <c:v>COLTE PARTNERSHIP (TMR) PCN</c:v>
                </c:pt>
                <c:pt idx="8">
                  <c:v>WGGL PCN</c:v>
                </c:pt>
                <c:pt idx="9">
                  <c:v>COLCHESTER MEDICAL GROUP PCN</c:v>
                </c:pt>
                <c:pt idx="10">
                  <c:v>HAVERHILL PCN</c:v>
                </c:pt>
                <c:pt idx="11">
                  <c:v>FOREST HEATH PCN</c:v>
                </c:pt>
                <c:pt idx="12">
                  <c:v>NORTH EAST IPSWICH PCN</c:v>
                </c:pt>
                <c:pt idx="13">
                  <c:v>ICS</c:v>
                </c:pt>
                <c:pt idx="14">
                  <c:v>EAST HILL &amp; ABBEY FIELDS PCN</c:v>
                </c:pt>
                <c:pt idx="15">
                  <c:v>EAST SUFFOLK PCN</c:v>
                </c:pt>
                <c:pt idx="16">
                  <c:v>BARRACK LANE &amp; IVRY STREET PCN</c:v>
                </c:pt>
                <c:pt idx="17">
                  <c:v>MILL ROAD GROUP PCN</c:v>
                </c:pt>
                <c:pt idx="18">
                  <c:v>SOUTH RURAL PCN</c:v>
                </c:pt>
                <c:pt idx="19">
                  <c:v>SUDBURY PCN</c:v>
                </c:pt>
                <c:pt idx="20">
                  <c:v>DHG SOUTH PCN</c:v>
                </c:pt>
                <c:pt idx="21">
                  <c:v>NORTH EAST COASTAL PCN</c:v>
                </c:pt>
                <c:pt idx="22">
                  <c:v>BURY ST EDMONDS PCN</c:v>
                </c:pt>
                <c:pt idx="23">
                  <c:v>TENDRING PCN</c:v>
                </c:pt>
                <c:pt idx="24">
                  <c:v>BLACKBOURNE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299328"/>
        <c:axId val="1032977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COLTE PARTNERSHIP (ARA) PCN</c:v>
                </c:pt>
                <c:pt idx="1">
                  <c:v>CLACTON PCN</c:v>
                </c:pt>
                <c:pt idx="2">
                  <c:v>CREFFIELD MEDICAL GROUP PCN</c:v>
                </c:pt>
                <c:pt idx="3">
                  <c:v>RANWORTH PCN</c:v>
                </c:pt>
                <c:pt idx="4">
                  <c:v>ORWELL PCN</c:v>
                </c:pt>
                <c:pt idx="5">
                  <c:v>EAST IPSWICH PCN</c:v>
                </c:pt>
                <c:pt idx="6">
                  <c:v>COLTE PARTNERSHIP (WCW) PCN</c:v>
                </c:pt>
                <c:pt idx="7">
                  <c:v>COLTE PARTNERSHIP (TMR) PCN</c:v>
                </c:pt>
                <c:pt idx="8">
                  <c:v>WGGL PCN</c:v>
                </c:pt>
                <c:pt idx="9">
                  <c:v>COLCHESTER MEDICAL GROUP PCN</c:v>
                </c:pt>
                <c:pt idx="10">
                  <c:v>HAVERHILL PCN</c:v>
                </c:pt>
                <c:pt idx="11">
                  <c:v>FOREST HEATH PCN</c:v>
                </c:pt>
                <c:pt idx="12">
                  <c:v>NORTH EAST IPSWICH PCN</c:v>
                </c:pt>
                <c:pt idx="13">
                  <c:v>ICS</c:v>
                </c:pt>
                <c:pt idx="14">
                  <c:v>EAST HILL &amp; ABBEY FIELDS PCN</c:v>
                </c:pt>
                <c:pt idx="15">
                  <c:v>EAST SUFFOLK PCN</c:v>
                </c:pt>
                <c:pt idx="16">
                  <c:v>BARRACK LANE &amp; IVRY STREET PCN</c:v>
                </c:pt>
                <c:pt idx="17">
                  <c:v>MILL ROAD GROUP PCN</c:v>
                </c:pt>
                <c:pt idx="18">
                  <c:v>SOUTH RURAL PCN</c:v>
                </c:pt>
                <c:pt idx="19">
                  <c:v>SUDBURY PCN</c:v>
                </c:pt>
                <c:pt idx="20">
                  <c:v>DHG SOUTH PCN</c:v>
                </c:pt>
                <c:pt idx="21">
                  <c:v>NORTH EAST COASTAL PCN</c:v>
                </c:pt>
                <c:pt idx="22">
                  <c:v>BURY ST EDMONDS PCN</c:v>
                </c:pt>
                <c:pt idx="23">
                  <c:v>TENDRING PCN</c:v>
                </c:pt>
                <c:pt idx="24">
                  <c:v>BLACKBOURNE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5"/>
                <c:pt idx="0">
                  <c:v>COLTE PARTNERSHIP (ARA) PCN</c:v>
                </c:pt>
                <c:pt idx="1">
                  <c:v>CLACTON PCN</c:v>
                </c:pt>
                <c:pt idx="2">
                  <c:v>CREFFIELD MEDICAL GROUP PCN</c:v>
                </c:pt>
                <c:pt idx="3">
                  <c:v>RANWORTH PCN</c:v>
                </c:pt>
                <c:pt idx="4">
                  <c:v>ORWELL PCN</c:v>
                </c:pt>
                <c:pt idx="5">
                  <c:v>EAST IPSWICH PCN</c:v>
                </c:pt>
                <c:pt idx="6">
                  <c:v>COLTE PARTNERSHIP (WCW) PCN</c:v>
                </c:pt>
                <c:pt idx="7">
                  <c:v>COLTE PARTNERSHIP (TMR) PCN</c:v>
                </c:pt>
                <c:pt idx="8">
                  <c:v>WGGL PCN</c:v>
                </c:pt>
                <c:pt idx="9">
                  <c:v>COLCHESTER MEDICAL GROUP PCN</c:v>
                </c:pt>
                <c:pt idx="10">
                  <c:v>HAVERHILL PCN</c:v>
                </c:pt>
                <c:pt idx="11">
                  <c:v>FOREST HEATH PCN</c:v>
                </c:pt>
                <c:pt idx="12">
                  <c:v>NORTH EAST IPSWICH PCN</c:v>
                </c:pt>
                <c:pt idx="13">
                  <c:v>ICS</c:v>
                </c:pt>
                <c:pt idx="14">
                  <c:v>EAST HILL &amp; ABBEY FIELDS PCN</c:v>
                </c:pt>
                <c:pt idx="15">
                  <c:v>EAST SUFFOLK PCN</c:v>
                </c:pt>
                <c:pt idx="16">
                  <c:v>BARRACK LANE &amp; IVRY STREET PCN</c:v>
                </c:pt>
                <c:pt idx="17">
                  <c:v>MILL ROAD GROUP PCN</c:v>
                </c:pt>
                <c:pt idx="18">
                  <c:v>SOUTH RURAL PCN</c:v>
                </c:pt>
                <c:pt idx="19">
                  <c:v>SUDBURY PCN</c:v>
                </c:pt>
                <c:pt idx="20">
                  <c:v>DHG SOUTH PCN</c:v>
                </c:pt>
                <c:pt idx="21">
                  <c:v>NORTH EAST COASTAL PCN</c:v>
                </c:pt>
                <c:pt idx="22">
                  <c:v>BURY ST EDMONDS PCN</c:v>
                </c:pt>
                <c:pt idx="23">
                  <c:v>TENDRING PCN</c:v>
                </c:pt>
                <c:pt idx="24">
                  <c:v>BLACKBOURNE PCN</c:v>
                </c:pt>
              </c:strCache>
            </c:strRef>
          </c:cat>
          <c:val>
            <c:numRef>
              <c:f>Sheet1!$C$2:$C$45</c:f>
              <c:numCache>
                <c:formatCode>0%</c:formatCode>
                <c:ptCount val="44"/>
                <c:pt idx="0">
                  <c:v>0.66</c:v>
                </c:pt>
                <c:pt idx="1">
                  <c:v>0.67</c:v>
                </c:pt>
                <c:pt idx="2">
                  <c:v>0.68</c:v>
                </c:pt>
                <c:pt idx="3">
                  <c:v>0.7</c:v>
                </c:pt>
                <c:pt idx="4">
                  <c:v>0.7</c:v>
                </c:pt>
                <c:pt idx="5">
                  <c:v>0.72</c:v>
                </c:pt>
                <c:pt idx="6">
                  <c:v>0.74</c:v>
                </c:pt>
                <c:pt idx="7">
                  <c:v>0.74</c:v>
                </c:pt>
                <c:pt idx="8">
                  <c:v>0.75</c:v>
                </c:pt>
                <c:pt idx="9">
                  <c:v>0.75</c:v>
                </c:pt>
                <c:pt idx="10">
                  <c:v>0.76</c:v>
                </c:pt>
                <c:pt idx="11">
                  <c:v>0.77</c:v>
                </c:pt>
                <c:pt idx="12">
                  <c:v>0.78</c:v>
                </c:pt>
                <c:pt idx="13">
                  <c:v>-10</c:v>
                </c:pt>
                <c:pt idx="14">
                  <c:v>0.79</c:v>
                </c:pt>
                <c:pt idx="15">
                  <c:v>0.8</c:v>
                </c:pt>
                <c:pt idx="16">
                  <c:v>0.82</c:v>
                </c:pt>
                <c:pt idx="17">
                  <c:v>0.82</c:v>
                </c:pt>
                <c:pt idx="18">
                  <c:v>0.82</c:v>
                </c:pt>
                <c:pt idx="19">
                  <c:v>0.83</c:v>
                </c:pt>
                <c:pt idx="20">
                  <c:v>0.83</c:v>
                </c:pt>
                <c:pt idx="21">
                  <c:v>0.84</c:v>
                </c:pt>
                <c:pt idx="22">
                  <c:v>0.84</c:v>
                </c:pt>
                <c:pt idx="23">
                  <c:v>0.87</c:v>
                </c:pt>
                <c:pt idx="24">
                  <c:v>0.91</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0.79</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293696"/>
        <c:axId val="103296000"/>
      </c:lineChart>
      <c:catAx>
        <c:axId val="10329369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296000"/>
        <c:crosses val="autoZero"/>
        <c:auto val="1"/>
        <c:lblAlgn val="ctr"/>
        <c:lblOffset val="100"/>
        <c:noMultiLvlLbl val="0"/>
      </c:catAx>
      <c:valAx>
        <c:axId val="1032960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293696"/>
        <c:crosses val="autoZero"/>
        <c:crossBetween val="between"/>
      </c:valAx>
      <c:valAx>
        <c:axId val="103297792"/>
        <c:scaling>
          <c:orientation val="minMax"/>
          <c:max val="1"/>
          <c:min val="0"/>
        </c:scaling>
        <c:delete val="0"/>
        <c:axPos val="r"/>
        <c:numFmt formatCode="0%" sourceLinked="1"/>
        <c:majorTickMark val="none"/>
        <c:minorTickMark val="none"/>
        <c:tickLblPos val="none"/>
        <c:spPr>
          <a:ln>
            <a:noFill/>
          </a:ln>
        </c:spPr>
        <c:crossAx val="103299328"/>
        <c:crosses val="max"/>
        <c:crossBetween val="between"/>
      </c:valAx>
      <c:catAx>
        <c:axId val="103299328"/>
        <c:scaling>
          <c:orientation val="minMax"/>
        </c:scaling>
        <c:delete val="1"/>
        <c:axPos val="b"/>
        <c:numFmt formatCode="General" sourceLinked="1"/>
        <c:majorTickMark val="out"/>
        <c:minorTickMark val="none"/>
        <c:tickLblPos val="nextTo"/>
        <c:crossAx val="1032977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38</c:v>
                </c:pt>
                <c:pt idx="2">
                  <c:v>9</c:v>
                </c:pt>
                <c:pt idx="3">
                  <c:v>24</c:v>
                </c:pt>
                <c:pt idx="4">
                  <c:v>31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502272"/>
        <c:axId val="114500736"/>
      </c:barChart>
      <c:valAx>
        <c:axId val="114500736"/>
        <c:scaling>
          <c:orientation val="minMax"/>
        </c:scaling>
        <c:delete val="1"/>
        <c:axPos val="t"/>
        <c:numFmt formatCode="General" sourceLinked="1"/>
        <c:majorTickMark val="out"/>
        <c:minorTickMark val="none"/>
        <c:tickLblPos val="nextTo"/>
        <c:crossAx val="114502272"/>
        <c:crosses val="autoZero"/>
        <c:crossBetween val="between"/>
      </c:valAx>
      <c:catAx>
        <c:axId val="114502272"/>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500736"/>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RANWORTH PCN</c:v>
                </c:pt>
                <c:pt idx="1">
                  <c:v>CLACTON PCN</c:v>
                </c:pt>
                <c:pt idx="2">
                  <c:v>COLTE PARTNERSHIP (ARA) PCN</c:v>
                </c:pt>
                <c:pt idx="3">
                  <c:v>COLTE PARTNERSHIP (TMR) PCN</c:v>
                </c:pt>
                <c:pt idx="4">
                  <c:v>HAVERHILL PCN</c:v>
                </c:pt>
                <c:pt idx="5">
                  <c:v>CREFFIELD MEDICAL GROUP PCN</c:v>
                </c:pt>
                <c:pt idx="6">
                  <c:v>EAST HILL &amp; ABBEY FIELDS PCN</c:v>
                </c:pt>
                <c:pt idx="7">
                  <c:v>NORTH EAST IPSWICH PCN</c:v>
                </c:pt>
                <c:pt idx="8">
                  <c:v>COLTE PARTNERSHIP (WCW) PCN</c:v>
                </c:pt>
                <c:pt idx="9">
                  <c:v>MILL ROAD GROUP PCN</c:v>
                </c:pt>
                <c:pt idx="10">
                  <c:v>TENDRING PCN</c:v>
                </c:pt>
                <c:pt idx="11">
                  <c:v>COLCHESTER MEDICAL GROUP PCN</c:v>
                </c:pt>
                <c:pt idx="12">
                  <c:v>ICS</c:v>
                </c:pt>
                <c:pt idx="13">
                  <c:v>EAST IPSWICH PCN</c:v>
                </c:pt>
                <c:pt idx="14">
                  <c:v>WGGL PCN</c:v>
                </c:pt>
                <c:pt idx="15">
                  <c:v>SUDBURY PCN</c:v>
                </c:pt>
                <c:pt idx="16">
                  <c:v>DHG SOUTH PCN</c:v>
                </c:pt>
                <c:pt idx="17">
                  <c:v>BARRACK LANE &amp; IVRY STREET PCN</c:v>
                </c:pt>
                <c:pt idx="18">
                  <c:v>ORWELL PCN</c:v>
                </c:pt>
                <c:pt idx="19">
                  <c:v>EAST SUFFOLK PCN</c:v>
                </c:pt>
                <c:pt idx="20">
                  <c:v>BLACKBOURNE PCN</c:v>
                </c:pt>
                <c:pt idx="21">
                  <c:v>FOREST HEATH PCN</c:v>
                </c:pt>
                <c:pt idx="22">
                  <c:v>NORTH EAST COASTAL PCN</c:v>
                </c:pt>
                <c:pt idx="23">
                  <c:v>SOUTH RURAL PCN</c:v>
                </c:pt>
                <c:pt idx="24">
                  <c:v>BURY ST EDMONDS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5"/>
                <c:pt idx="0">
                  <c:v>RANWORTH PCN</c:v>
                </c:pt>
                <c:pt idx="1">
                  <c:v>CLACTON PCN</c:v>
                </c:pt>
                <c:pt idx="2">
                  <c:v>COLTE PARTNERSHIP (ARA) PCN</c:v>
                </c:pt>
                <c:pt idx="3">
                  <c:v>COLTE PARTNERSHIP (TMR) PCN</c:v>
                </c:pt>
                <c:pt idx="4">
                  <c:v>HAVERHILL PCN</c:v>
                </c:pt>
                <c:pt idx="5">
                  <c:v>CREFFIELD MEDICAL GROUP PCN</c:v>
                </c:pt>
                <c:pt idx="6">
                  <c:v>EAST HILL &amp; ABBEY FIELDS PCN</c:v>
                </c:pt>
                <c:pt idx="7">
                  <c:v>NORTH EAST IPSWICH PCN</c:v>
                </c:pt>
                <c:pt idx="8">
                  <c:v>COLTE PARTNERSHIP (WCW) PCN</c:v>
                </c:pt>
                <c:pt idx="9">
                  <c:v>MILL ROAD GROUP PCN</c:v>
                </c:pt>
                <c:pt idx="10">
                  <c:v>TENDRING PCN</c:v>
                </c:pt>
                <c:pt idx="11">
                  <c:v>COLCHESTER MEDICAL GROUP PCN</c:v>
                </c:pt>
                <c:pt idx="12">
                  <c:v>ICS</c:v>
                </c:pt>
                <c:pt idx="13">
                  <c:v>EAST IPSWICH PCN</c:v>
                </c:pt>
                <c:pt idx="14">
                  <c:v>WGGL PCN</c:v>
                </c:pt>
                <c:pt idx="15">
                  <c:v>SUDBURY PCN</c:v>
                </c:pt>
                <c:pt idx="16">
                  <c:v>DHG SOUTH PCN</c:v>
                </c:pt>
                <c:pt idx="17">
                  <c:v>BARRACK LANE &amp; IVRY STREET PCN</c:v>
                </c:pt>
                <c:pt idx="18">
                  <c:v>ORWELL PCN</c:v>
                </c:pt>
                <c:pt idx="19">
                  <c:v>EAST SUFFOLK PCN</c:v>
                </c:pt>
                <c:pt idx="20">
                  <c:v>BLACKBOURNE PCN</c:v>
                </c:pt>
                <c:pt idx="21">
                  <c:v>FOREST HEATH PCN</c:v>
                </c:pt>
                <c:pt idx="22">
                  <c:v>NORTH EAST COASTAL PCN</c:v>
                </c:pt>
                <c:pt idx="23">
                  <c:v>SOUTH RURAL PCN</c:v>
                </c:pt>
                <c:pt idx="24">
                  <c:v>BURY ST EDMONDS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RANWORTH PCN</c:v>
                </c:pt>
                <c:pt idx="1">
                  <c:v>CLACTON PCN</c:v>
                </c:pt>
                <c:pt idx="2">
                  <c:v>COLTE PARTNERSHIP (ARA) PCN</c:v>
                </c:pt>
                <c:pt idx="3">
                  <c:v>COLTE PARTNERSHIP (TMR) PCN</c:v>
                </c:pt>
                <c:pt idx="4">
                  <c:v>HAVERHILL PCN</c:v>
                </c:pt>
                <c:pt idx="5">
                  <c:v>CREFFIELD MEDICAL GROUP PCN</c:v>
                </c:pt>
                <c:pt idx="6">
                  <c:v>EAST HILL &amp; ABBEY FIELDS PCN</c:v>
                </c:pt>
                <c:pt idx="7">
                  <c:v>NORTH EAST IPSWICH PCN</c:v>
                </c:pt>
                <c:pt idx="8">
                  <c:v>COLTE PARTNERSHIP (WCW) PCN</c:v>
                </c:pt>
                <c:pt idx="9">
                  <c:v>MILL ROAD GROUP PCN</c:v>
                </c:pt>
                <c:pt idx="10">
                  <c:v>TENDRING PCN</c:v>
                </c:pt>
                <c:pt idx="11">
                  <c:v>COLCHESTER MEDICAL GROUP PCN</c:v>
                </c:pt>
                <c:pt idx="12">
                  <c:v>ICS</c:v>
                </c:pt>
                <c:pt idx="13">
                  <c:v>EAST IPSWICH PCN</c:v>
                </c:pt>
                <c:pt idx="14">
                  <c:v>WGGL PCN</c:v>
                </c:pt>
                <c:pt idx="15">
                  <c:v>SUDBURY PCN</c:v>
                </c:pt>
                <c:pt idx="16">
                  <c:v>DHG SOUTH PCN</c:v>
                </c:pt>
                <c:pt idx="17">
                  <c:v>BARRACK LANE &amp; IVRY STREET PCN</c:v>
                </c:pt>
                <c:pt idx="18">
                  <c:v>ORWELL PCN</c:v>
                </c:pt>
                <c:pt idx="19">
                  <c:v>EAST SUFFOLK PCN</c:v>
                </c:pt>
                <c:pt idx="20">
                  <c:v>BLACKBOURNE PCN</c:v>
                </c:pt>
                <c:pt idx="21">
                  <c:v>FOREST HEATH PCN</c:v>
                </c:pt>
                <c:pt idx="22">
                  <c:v>NORTH EAST COASTAL PCN</c:v>
                </c:pt>
                <c:pt idx="23">
                  <c:v>SOUTH RURAL PCN</c:v>
                </c:pt>
                <c:pt idx="24">
                  <c:v>BURY ST EDMONDS PCN</c:v>
                </c:pt>
              </c:strCache>
            </c:strRef>
          </c:cat>
          <c:val>
            <c:numRef>
              <c:f>Sheet1!$F$2:$F$45</c:f>
              <c:numCache>
                <c:formatCode>General</c:formatCode>
                <c:ptCount val="44"/>
                <c:pt idx="0">
                  <c:v>0.53</c:v>
                </c:pt>
                <c:pt idx="1">
                  <c:v>0.6</c:v>
                </c:pt>
                <c:pt idx="2">
                  <c:v>0.62</c:v>
                </c:pt>
                <c:pt idx="3">
                  <c:v>0.62</c:v>
                </c:pt>
                <c:pt idx="4">
                  <c:v>0.64</c:v>
                </c:pt>
                <c:pt idx="5">
                  <c:v>0.65</c:v>
                </c:pt>
                <c:pt idx="6">
                  <c:v>0.66</c:v>
                </c:pt>
                <c:pt idx="7">
                  <c:v>0.66</c:v>
                </c:pt>
                <c:pt idx="8">
                  <c:v>0.67</c:v>
                </c:pt>
                <c:pt idx="9">
                  <c:v>0.67</c:v>
                </c:pt>
                <c:pt idx="10">
                  <c:v>0.68</c:v>
                </c:pt>
                <c:pt idx="11">
                  <c:v>0.68</c:v>
                </c:pt>
                <c:pt idx="12">
                  <c:v>0.69</c:v>
                </c:pt>
                <c:pt idx="13">
                  <c:v>0.69</c:v>
                </c:pt>
                <c:pt idx="14">
                  <c:v>0.69</c:v>
                </c:pt>
                <c:pt idx="15">
                  <c:v>0.71</c:v>
                </c:pt>
                <c:pt idx="16">
                  <c:v>0.71</c:v>
                </c:pt>
                <c:pt idx="17">
                  <c:v>0.72</c:v>
                </c:pt>
                <c:pt idx="18">
                  <c:v>0.72</c:v>
                </c:pt>
                <c:pt idx="19">
                  <c:v>0.72</c:v>
                </c:pt>
                <c:pt idx="20">
                  <c:v>0.73</c:v>
                </c:pt>
                <c:pt idx="21">
                  <c:v>0.73</c:v>
                </c:pt>
                <c:pt idx="22">
                  <c:v>0.77</c:v>
                </c:pt>
                <c:pt idx="23">
                  <c:v>0.77</c:v>
                </c:pt>
                <c:pt idx="24">
                  <c:v>0.78</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5"/>
                <c:pt idx="0">
                  <c:v>RANWORTH PCN</c:v>
                </c:pt>
                <c:pt idx="1">
                  <c:v>CLACTON PCN</c:v>
                </c:pt>
                <c:pt idx="2">
                  <c:v>COLTE PARTNERSHIP (ARA) PCN</c:v>
                </c:pt>
                <c:pt idx="3">
                  <c:v>COLTE PARTNERSHIP (TMR) PCN</c:v>
                </c:pt>
                <c:pt idx="4">
                  <c:v>HAVERHILL PCN</c:v>
                </c:pt>
                <c:pt idx="5">
                  <c:v>CREFFIELD MEDICAL GROUP PCN</c:v>
                </c:pt>
                <c:pt idx="6">
                  <c:v>EAST HILL &amp; ABBEY FIELDS PCN</c:v>
                </c:pt>
                <c:pt idx="7">
                  <c:v>NORTH EAST IPSWICH PCN</c:v>
                </c:pt>
                <c:pt idx="8">
                  <c:v>COLTE PARTNERSHIP (WCW) PCN</c:v>
                </c:pt>
                <c:pt idx="9">
                  <c:v>MILL ROAD GROUP PCN</c:v>
                </c:pt>
                <c:pt idx="10">
                  <c:v>TENDRING PCN</c:v>
                </c:pt>
                <c:pt idx="11">
                  <c:v>COLCHESTER MEDICAL GROUP PCN</c:v>
                </c:pt>
                <c:pt idx="12">
                  <c:v>ICS</c:v>
                </c:pt>
                <c:pt idx="13">
                  <c:v>EAST IPSWICH PCN</c:v>
                </c:pt>
                <c:pt idx="14">
                  <c:v>WGGL PCN</c:v>
                </c:pt>
                <c:pt idx="15">
                  <c:v>SUDBURY PCN</c:v>
                </c:pt>
                <c:pt idx="16">
                  <c:v>DHG SOUTH PCN</c:v>
                </c:pt>
                <c:pt idx="17">
                  <c:v>BARRACK LANE &amp; IVRY STREET PCN</c:v>
                </c:pt>
                <c:pt idx="18">
                  <c:v>ORWELL PCN</c:v>
                </c:pt>
                <c:pt idx="19">
                  <c:v>EAST SUFFOLK PCN</c:v>
                </c:pt>
                <c:pt idx="20">
                  <c:v>BLACKBOURNE PCN</c:v>
                </c:pt>
                <c:pt idx="21">
                  <c:v>FOREST HEATH PCN</c:v>
                </c:pt>
                <c:pt idx="22">
                  <c:v>NORTH EAST COASTAL PCN</c:v>
                </c:pt>
                <c:pt idx="23">
                  <c:v>SOUTH RURAL PCN</c:v>
                </c:pt>
                <c:pt idx="24">
                  <c:v>BURY ST EDMONDS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5"/>
                <c:pt idx="0">
                  <c:v>RANWORTH PCN</c:v>
                </c:pt>
                <c:pt idx="1">
                  <c:v>CLACTON PCN</c:v>
                </c:pt>
                <c:pt idx="2">
                  <c:v>COLTE PARTNERSHIP (ARA) PCN</c:v>
                </c:pt>
                <c:pt idx="3">
                  <c:v>COLTE PARTNERSHIP (TMR) PCN</c:v>
                </c:pt>
                <c:pt idx="4">
                  <c:v>HAVERHILL PCN</c:v>
                </c:pt>
                <c:pt idx="5">
                  <c:v>CREFFIELD MEDICAL GROUP PCN</c:v>
                </c:pt>
                <c:pt idx="6">
                  <c:v>EAST HILL &amp; ABBEY FIELDS PCN</c:v>
                </c:pt>
                <c:pt idx="7">
                  <c:v>NORTH EAST IPSWICH PCN</c:v>
                </c:pt>
                <c:pt idx="8">
                  <c:v>COLTE PARTNERSHIP (WCW) PCN</c:v>
                </c:pt>
                <c:pt idx="9">
                  <c:v>MILL ROAD GROUP PCN</c:v>
                </c:pt>
                <c:pt idx="10">
                  <c:v>TENDRING PCN</c:v>
                </c:pt>
                <c:pt idx="11">
                  <c:v>COLCHESTER MEDICAL GROUP PCN</c:v>
                </c:pt>
                <c:pt idx="12">
                  <c:v>ICS</c:v>
                </c:pt>
                <c:pt idx="13">
                  <c:v>EAST IPSWICH PCN</c:v>
                </c:pt>
                <c:pt idx="14">
                  <c:v>WGGL PCN</c:v>
                </c:pt>
                <c:pt idx="15">
                  <c:v>SUDBURY PCN</c:v>
                </c:pt>
                <c:pt idx="16">
                  <c:v>DHG SOUTH PCN</c:v>
                </c:pt>
                <c:pt idx="17">
                  <c:v>BARRACK LANE &amp; IVRY STREET PCN</c:v>
                </c:pt>
                <c:pt idx="18">
                  <c:v>ORWELL PCN</c:v>
                </c:pt>
                <c:pt idx="19">
                  <c:v>EAST SUFFOLK PCN</c:v>
                </c:pt>
                <c:pt idx="20">
                  <c:v>BLACKBOURNE PCN</c:v>
                </c:pt>
                <c:pt idx="21">
                  <c:v>FOREST HEATH PCN</c:v>
                </c:pt>
                <c:pt idx="22">
                  <c:v>NORTH EAST COASTAL PCN</c:v>
                </c:pt>
                <c:pt idx="23">
                  <c:v>SOUTH RURAL PCN</c:v>
                </c:pt>
                <c:pt idx="24">
                  <c:v>BURY ST EDMONDS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915200"/>
        <c:axId val="1169136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RANWORTH PCN</c:v>
                </c:pt>
                <c:pt idx="1">
                  <c:v>CLACTON PCN</c:v>
                </c:pt>
                <c:pt idx="2">
                  <c:v>COLTE PARTNERSHIP (ARA) PCN</c:v>
                </c:pt>
                <c:pt idx="3">
                  <c:v>COLTE PARTNERSHIP (TMR) PCN</c:v>
                </c:pt>
                <c:pt idx="4">
                  <c:v>HAVERHILL PCN</c:v>
                </c:pt>
                <c:pt idx="5">
                  <c:v>CREFFIELD MEDICAL GROUP PCN</c:v>
                </c:pt>
                <c:pt idx="6">
                  <c:v>EAST HILL &amp; ABBEY FIELDS PCN</c:v>
                </c:pt>
                <c:pt idx="7">
                  <c:v>NORTH EAST IPSWICH PCN</c:v>
                </c:pt>
                <c:pt idx="8">
                  <c:v>COLTE PARTNERSHIP (WCW) PCN</c:v>
                </c:pt>
                <c:pt idx="9">
                  <c:v>MILL ROAD GROUP PCN</c:v>
                </c:pt>
                <c:pt idx="10">
                  <c:v>TENDRING PCN</c:v>
                </c:pt>
                <c:pt idx="11">
                  <c:v>COLCHESTER MEDICAL GROUP PCN</c:v>
                </c:pt>
                <c:pt idx="12">
                  <c:v>ICS</c:v>
                </c:pt>
                <c:pt idx="13">
                  <c:v>EAST IPSWICH PCN</c:v>
                </c:pt>
                <c:pt idx="14">
                  <c:v>WGGL PCN</c:v>
                </c:pt>
                <c:pt idx="15">
                  <c:v>SUDBURY PCN</c:v>
                </c:pt>
                <c:pt idx="16">
                  <c:v>DHG SOUTH PCN</c:v>
                </c:pt>
                <c:pt idx="17">
                  <c:v>BARRACK LANE &amp; IVRY STREET PCN</c:v>
                </c:pt>
                <c:pt idx="18">
                  <c:v>ORWELL PCN</c:v>
                </c:pt>
                <c:pt idx="19">
                  <c:v>EAST SUFFOLK PCN</c:v>
                </c:pt>
                <c:pt idx="20">
                  <c:v>BLACKBOURNE PCN</c:v>
                </c:pt>
                <c:pt idx="21">
                  <c:v>FOREST HEATH PCN</c:v>
                </c:pt>
                <c:pt idx="22">
                  <c:v>NORTH EAST COASTAL PCN</c:v>
                </c:pt>
                <c:pt idx="23">
                  <c:v>SOUTH RURAL PCN</c:v>
                </c:pt>
                <c:pt idx="24">
                  <c:v>BURY ST EDMONDS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5"/>
                <c:pt idx="0">
                  <c:v>RANWORTH PCN</c:v>
                </c:pt>
                <c:pt idx="1">
                  <c:v>CLACTON PCN</c:v>
                </c:pt>
                <c:pt idx="2">
                  <c:v>COLTE PARTNERSHIP (ARA) PCN</c:v>
                </c:pt>
                <c:pt idx="3">
                  <c:v>COLTE PARTNERSHIP (TMR) PCN</c:v>
                </c:pt>
                <c:pt idx="4">
                  <c:v>HAVERHILL PCN</c:v>
                </c:pt>
                <c:pt idx="5">
                  <c:v>CREFFIELD MEDICAL GROUP PCN</c:v>
                </c:pt>
                <c:pt idx="6">
                  <c:v>EAST HILL &amp; ABBEY FIELDS PCN</c:v>
                </c:pt>
                <c:pt idx="7">
                  <c:v>NORTH EAST IPSWICH PCN</c:v>
                </c:pt>
                <c:pt idx="8">
                  <c:v>COLTE PARTNERSHIP (WCW) PCN</c:v>
                </c:pt>
                <c:pt idx="9">
                  <c:v>MILL ROAD GROUP PCN</c:v>
                </c:pt>
                <c:pt idx="10">
                  <c:v>TENDRING PCN</c:v>
                </c:pt>
                <c:pt idx="11">
                  <c:v>COLCHESTER MEDICAL GROUP PCN</c:v>
                </c:pt>
                <c:pt idx="12">
                  <c:v>ICS</c:v>
                </c:pt>
                <c:pt idx="13">
                  <c:v>EAST IPSWICH PCN</c:v>
                </c:pt>
                <c:pt idx="14">
                  <c:v>WGGL PCN</c:v>
                </c:pt>
                <c:pt idx="15">
                  <c:v>SUDBURY PCN</c:v>
                </c:pt>
                <c:pt idx="16">
                  <c:v>DHG SOUTH PCN</c:v>
                </c:pt>
                <c:pt idx="17">
                  <c:v>BARRACK LANE &amp; IVRY STREET PCN</c:v>
                </c:pt>
                <c:pt idx="18">
                  <c:v>ORWELL PCN</c:v>
                </c:pt>
                <c:pt idx="19">
                  <c:v>EAST SUFFOLK PCN</c:v>
                </c:pt>
                <c:pt idx="20">
                  <c:v>BLACKBOURNE PCN</c:v>
                </c:pt>
                <c:pt idx="21">
                  <c:v>FOREST HEATH PCN</c:v>
                </c:pt>
                <c:pt idx="22">
                  <c:v>NORTH EAST COASTAL PCN</c:v>
                </c:pt>
                <c:pt idx="23">
                  <c:v>SOUTH RURAL PCN</c:v>
                </c:pt>
                <c:pt idx="24">
                  <c:v>BURY ST EDMONDS PCN</c:v>
                </c:pt>
              </c:strCache>
            </c:strRef>
          </c:cat>
          <c:val>
            <c:numRef>
              <c:f>Sheet1!$C$2:$C$45</c:f>
              <c:numCache>
                <c:formatCode>0%</c:formatCode>
                <c:ptCount val="44"/>
                <c:pt idx="0">
                  <c:v>0.53</c:v>
                </c:pt>
                <c:pt idx="1">
                  <c:v>0.6</c:v>
                </c:pt>
                <c:pt idx="2">
                  <c:v>0.62</c:v>
                </c:pt>
                <c:pt idx="3">
                  <c:v>0.62</c:v>
                </c:pt>
                <c:pt idx="4">
                  <c:v>0.64</c:v>
                </c:pt>
                <c:pt idx="5">
                  <c:v>0.65</c:v>
                </c:pt>
                <c:pt idx="6">
                  <c:v>0.66</c:v>
                </c:pt>
                <c:pt idx="7">
                  <c:v>0.66</c:v>
                </c:pt>
                <c:pt idx="8">
                  <c:v>0.67</c:v>
                </c:pt>
                <c:pt idx="9">
                  <c:v>0.67</c:v>
                </c:pt>
                <c:pt idx="10">
                  <c:v>0.68</c:v>
                </c:pt>
                <c:pt idx="11">
                  <c:v>0.68</c:v>
                </c:pt>
                <c:pt idx="12">
                  <c:v>-10</c:v>
                </c:pt>
                <c:pt idx="13">
                  <c:v>0.69</c:v>
                </c:pt>
                <c:pt idx="14">
                  <c:v>0.69</c:v>
                </c:pt>
                <c:pt idx="15">
                  <c:v>0.71</c:v>
                </c:pt>
                <c:pt idx="16">
                  <c:v>0.71</c:v>
                </c:pt>
                <c:pt idx="17">
                  <c:v>0.72</c:v>
                </c:pt>
                <c:pt idx="18">
                  <c:v>0.72</c:v>
                </c:pt>
                <c:pt idx="19">
                  <c:v>0.72</c:v>
                </c:pt>
                <c:pt idx="20">
                  <c:v>0.73</c:v>
                </c:pt>
                <c:pt idx="21">
                  <c:v>0.73</c:v>
                </c:pt>
                <c:pt idx="22">
                  <c:v>0.77</c:v>
                </c:pt>
                <c:pt idx="23">
                  <c:v>0.77</c:v>
                </c:pt>
                <c:pt idx="24">
                  <c:v>0.78</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0.69</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905472"/>
        <c:axId val="116912128"/>
      </c:lineChart>
      <c:catAx>
        <c:axId val="11690547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912128"/>
        <c:crosses val="autoZero"/>
        <c:auto val="1"/>
        <c:lblAlgn val="ctr"/>
        <c:lblOffset val="100"/>
        <c:noMultiLvlLbl val="0"/>
      </c:catAx>
      <c:valAx>
        <c:axId val="1169121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905472"/>
        <c:crosses val="autoZero"/>
        <c:crossBetween val="between"/>
      </c:valAx>
      <c:valAx>
        <c:axId val="116913664"/>
        <c:scaling>
          <c:orientation val="minMax"/>
          <c:max val="1"/>
          <c:min val="0"/>
        </c:scaling>
        <c:delete val="0"/>
        <c:axPos val="r"/>
        <c:numFmt formatCode="0%" sourceLinked="1"/>
        <c:majorTickMark val="none"/>
        <c:minorTickMark val="none"/>
        <c:tickLblPos val="none"/>
        <c:spPr>
          <a:ln>
            <a:noFill/>
          </a:ln>
        </c:spPr>
        <c:crossAx val="116915200"/>
        <c:crosses val="max"/>
        <c:crossBetween val="between"/>
      </c:valAx>
      <c:catAx>
        <c:axId val="116915200"/>
        <c:scaling>
          <c:orientation val="minMax"/>
        </c:scaling>
        <c:delete val="1"/>
        <c:axPos val="b"/>
        <c:numFmt formatCode="General" sourceLinked="1"/>
        <c:majorTickMark val="out"/>
        <c:minorTickMark val="none"/>
        <c:tickLblPos val="nextTo"/>
        <c:crossAx val="1169136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85</c:v>
                </c:pt>
                <c:pt idx="1">
                  <c:v>13</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CREFFIELD MEDICAL GROUP PCN</c:v>
                </c:pt>
                <c:pt idx="1">
                  <c:v>COLTE PARTNERSHIP (ARA) PCN</c:v>
                </c:pt>
                <c:pt idx="2">
                  <c:v>RANWORTH PCN</c:v>
                </c:pt>
                <c:pt idx="3">
                  <c:v>HAVERHILL PCN</c:v>
                </c:pt>
                <c:pt idx="4">
                  <c:v>NORTH EAST IPSWICH PCN</c:v>
                </c:pt>
                <c:pt idx="5">
                  <c:v>COLTE PARTNERSHIP (WCW) PCN</c:v>
                </c:pt>
                <c:pt idx="6">
                  <c:v>ORWELL PCN</c:v>
                </c:pt>
                <c:pt idx="7">
                  <c:v>CLACTON PCN</c:v>
                </c:pt>
                <c:pt idx="8">
                  <c:v>MILL ROAD GROUP PCN</c:v>
                </c:pt>
                <c:pt idx="9">
                  <c:v>EAST HILL &amp; ABBEY FIELDS PCN</c:v>
                </c:pt>
                <c:pt idx="10">
                  <c:v>COLTE PARTNERSHIP (TMR) PCN</c:v>
                </c:pt>
                <c:pt idx="11">
                  <c:v>ICS</c:v>
                </c:pt>
                <c:pt idx="12">
                  <c:v>EAST IPSWICH PCN</c:v>
                </c:pt>
                <c:pt idx="13">
                  <c:v>COLCHESTER MEDICAL GROUP PCN</c:v>
                </c:pt>
                <c:pt idx="14">
                  <c:v>BURY ST EDMONDS PCN</c:v>
                </c:pt>
                <c:pt idx="15">
                  <c:v>NORTH EAST COASTAL PCN</c:v>
                </c:pt>
                <c:pt idx="16">
                  <c:v>FOREST HEATH PCN</c:v>
                </c:pt>
                <c:pt idx="17">
                  <c:v>BARRACK LANE &amp; IVRY STREET PCN</c:v>
                </c:pt>
                <c:pt idx="18">
                  <c:v>SOUTH RURAL PCN</c:v>
                </c:pt>
                <c:pt idx="19">
                  <c:v>TENDRING PCN</c:v>
                </c:pt>
                <c:pt idx="20">
                  <c:v>EAST SUFFOLK PCN</c:v>
                </c:pt>
                <c:pt idx="21">
                  <c:v>DHG SOUTH PCN</c:v>
                </c:pt>
                <c:pt idx="22">
                  <c:v>SUDBURY PCN</c:v>
                </c:pt>
                <c:pt idx="23">
                  <c:v>WGGL PCN</c:v>
                </c:pt>
                <c:pt idx="24">
                  <c:v>BLACKBOURNE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5"/>
                <c:pt idx="0">
                  <c:v>CREFFIELD MEDICAL GROUP PCN</c:v>
                </c:pt>
                <c:pt idx="1">
                  <c:v>COLTE PARTNERSHIP (ARA) PCN</c:v>
                </c:pt>
                <c:pt idx="2">
                  <c:v>RANWORTH PCN</c:v>
                </c:pt>
                <c:pt idx="3">
                  <c:v>HAVERHILL PCN</c:v>
                </c:pt>
                <c:pt idx="4">
                  <c:v>NORTH EAST IPSWICH PCN</c:v>
                </c:pt>
                <c:pt idx="5">
                  <c:v>COLTE PARTNERSHIP (WCW) PCN</c:v>
                </c:pt>
                <c:pt idx="6">
                  <c:v>ORWELL PCN</c:v>
                </c:pt>
                <c:pt idx="7">
                  <c:v>CLACTON PCN</c:v>
                </c:pt>
                <c:pt idx="8">
                  <c:v>MILL ROAD GROUP PCN</c:v>
                </c:pt>
                <c:pt idx="9">
                  <c:v>EAST HILL &amp; ABBEY FIELDS PCN</c:v>
                </c:pt>
                <c:pt idx="10">
                  <c:v>COLTE PARTNERSHIP (TMR) PCN</c:v>
                </c:pt>
                <c:pt idx="11">
                  <c:v>ICS</c:v>
                </c:pt>
                <c:pt idx="12">
                  <c:v>EAST IPSWICH PCN</c:v>
                </c:pt>
                <c:pt idx="13">
                  <c:v>COLCHESTER MEDICAL GROUP PCN</c:v>
                </c:pt>
                <c:pt idx="14">
                  <c:v>BURY ST EDMONDS PCN</c:v>
                </c:pt>
                <c:pt idx="15">
                  <c:v>NORTH EAST COASTAL PCN</c:v>
                </c:pt>
                <c:pt idx="16">
                  <c:v>FOREST HEATH PCN</c:v>
                </c:pt>
                <c:pt idx="17">
                  <c:v>BARRACK LANE &amp; IVRY STREET PCN</c:v>
                </c:pt>
                <c:pt idx="18">
                  <c:v>SOUTH RURAL PCN</c:v>
                </c:pt>
                <c:pt idx="19">
                  <c:v>TENDRING PCN</c:v>
                </c:pt>
                <c:pt idx="20">
                  <c:v>EAST SUFFOLK PCN</c:v>
                </c:pt>
                <c:pt idx="21">
                  <c:v>DHG SOUTH PCN</c:v>
                </c:pt>
                <c:pt idx="22">
                  <c:v>SUDBURY PCN</c:v>
                </c:pt>
                <c:pt idx="23">
                  <c:v>WGGL PCN</c:v>
                </c:pt>
                <c:pt idx="24">
                  <c:v>BLACKBOURNE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CREFFIELD MEDICAL GROUP PCN</c:v>
                </c:pt>
                <c:pt idx="1">
                  <c:v>COLTE PARTNERSHIP (ARA) PCN</c:v>
                </c:pt>
                <c:pt idx="2">
                  <c:v>RANWORTH PCN</c:v>
                </c:pt>
                <c:pt idx="3">
                  <c:v>HAVERHILL PCN</c:v>
                </c:pt>
                <c:pt idx="4">
                  <c:v>NORTH EAST IPSWICH PCN</c:v>
                </c:pt>
                <c:pt idx="5">
                  <c:v>COLTE PARTNERSHIP (WCW) PCN</c:v>
                </c:pt>
                <c:pt idx="6">
                  <c:v>ORWELL PCN</c:v>
                </c:pt>
                <c:pt idx="7">
                  <c:v>CLACTON PCN</c:v>
                </c:pt>
                <c:pt idx="8">
                  <c:v>MILL ROAD GROUP PCN</c:v>
                </c:pt>
                <c:pt idx="9">
                  <c:v>EAST HILL &amp; ABBEY FIELDS PCN</c:v>
                </c:pt>
                <c:pt idx="10">
                  <c:v>COLTE PARTNERSHIP (TMR) PCN</c:v>
                </c:pt>
                <c:pt idx="11">
                  <c:v>ICS</c:v>
                </c:pt>
                <c:pt idx="12">
                  <c:v>EAST IPSWICH PCN</c:v>
                </c:pt>
                <c:pt idx="13">
                  <c:v>COLCHESTER MEDICAL GROUP PCN</c:v>
                </c:pt>
                <c:pt idx="14">
                  <c:v>BURY ST EDMONDS PCN</c:v>
                </c:pt>
                <c:pt idx="15">
                  <c:v>NORTH EAST COASTAL PCN</c:v>
                </c:pt>
                <c:pt idx="16">
                  <c:v>FOREST HEATH PCN</c:v>
                </c:pt>
                <c:pt idx="17">
                  <c:v>BARRACK LANE &amp; IVRY STREET PCN</c:v>
                </c:pt>
                <c:pt idx="18">
                  <c:v>SOUTH RURAL PCN</c:v>
                </c:pt>
                <c:pt idx="19">
                  <c:v>TENDRING PCN</c:v>
                </c:pt>
                <c:pt idx="20">
                  <c:v>EAST SUFFOLK PCN</c:v>
                </c:pt>
                <c:pt idx="21">
                  <c:v>DHG SOUTH PCN</c:v>
                </c:pt>
                <c:pt idx="22">
                  <c:v>SUDBURY PCN</c:v>
                </c:pt>
                <c:pt idx="23">
                  <c:v>WGGL PCN</c:v>
                </c:pt>
                <c:pt idx="24">
                  <c:v>BLACKBOURNE PCN</c:v>
                </c:pt>
              </c:strCache>
            </c:strRef>
          </c:cat>
          <c:val>
            <c:numRef>
              <c:f>Sheet1!$F$2:$F$45</c:f>
              <c:numCache>
                <c:formatCode>General</c:formatCode>
                <c:ptCount val="44"/>
                <c:pt idx="0">
                  <c:v>0.77</c:v>
                </c:pt>
                <c:pt idx="1">
                  <c:v>0.78</c:v>
                </c:pt>
                <c:pt idx="2">
                  <c:v>0.79</c:v>
                </c:pt>
                <c:pt idx="3">
                  <c:v>0.79</c:v>
                </c:pt>
                <c:pt idx="4">
                  <c:v>0.8</c:v>
                </c:pt>
                <c:pt idx="5">
                  <c:v>0.83</c:v>
                </c:pt>
                <c:pt idx="6">
                  <c:v>0.83</c:v>
                </c:pt>
                <c:pt idx="7">
                  <c:v>0.83</c:v>
                </c:pt>
                <c:pt idx="8">
                  <c:v>0.83</c:v>
                </c:pt>
                <c:pt idx="9">
                  <c:v>0.83</c:v>
                </c:pt>
                <c:pt idx="10">
                  <c:v>0.83</c:v>
                </c:pt>
                <c:pt idx="11">
                  <c:v>0.85</c:v>
                </c:pt>
                <c:pt idx="12">
                  <c:v>0.85</c:v>
                </c:pt>
                <c:pt idx="13">
                  <c:v>0.86</c:v>
                </c:pt>
                <c:pt idx="14">
                  <c:v>0.86</c:v>
                </c:pt>
                <c:pt idx="15">
                  <c:v>0.87</c:v>
                </c:pt>
                <c:pt idx="16">
                  <c:v>0.87</c:v>
                </c:pt>
                <c:pt idx="17">
                  <c:v>0.88</c:v>
                </c:pt>
                <c:pt idx="18">
                  <c:v>0.88</c:v>
                </c:pt>
                <c:pt idx="19">
                  <c:v>0.88</c:v>
                </c:pt>
                <c:pt idx="20">
                  <c:v>0.88</c:v>
                </c:pt>
                <c:pt idx="21">
                  <c:v>0.88</c:v>
                </c:pt>
                <c:pt idx="22">
                  <c:v>0.89</c:v>
                </c:pt>
                <c:pt idx="23">
                  <c:v>0.89</c:v>
                </c:pt>
                <c:pt idx="24">
                  <c:v>0.91</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5"/>
                <c:pt idx="0">
                  <c:v>CREFFIELD MEDICAL GROUP PCN</c:v>
                </c:pt>
                <c:pt idx="1">
                  <c:v>COLTE PARTNERSHIP (ARA) PCN</c:v>
                </c:pt>
                <c:pt idx="2">
                  <c:v>RANWORTH PCN</c:v>
                </c:pt>
                <c:pt idx="3">
                  <c:v>HAVERHILL PCN</c:v>
                </c:pt>
                <c:pt idx="4">
                  <c:v>NORTH EAST IPSWICH PCN</c:v>
                </c:pt>
                <c:pt idx="5">
                  <c:v>COLTE PARTNERSHIP (WCW) PCN</c:v>
                </c:pt>
                <c:pt idx="6">
                  <c:v>ORWELL PCN</c:v>
                </c:pt>
                <c:pt idx="7">
                  <c:v>CLACTON PCN</c:v>
                </c:pt>
                <c:pt idx="8">
                  <c:v>MILL ROAD GROUP PCN</c:v>
                </c:pt>
                <c:pt idx="9">
                  <c:v>EAST HILL &amp; ABBEY FIELDS PCN</c:v>
                </c:pt>
                <c:pt idx="10">
                  <c:v>COLTE PARTNERSHIP (TMR) PCN</c:v>
                </c:pt>
                <c:pt idx="11">
                  <c:v>ICS</c:v>
                </c:pt>
                <c:pt idx="12">
                  <c:v>EAST IPSWICH PCN</c:v>
                </c:pt>
                <c:pt idx="13">
                  <c:v>COLCHESTER MEDICAL GROUP PCN</c:v>
                </c:pt>
                <c:pt idx="14">
                  <c:v>BURY ST EDMONDS PCN</c:v>
                </c:pt>
                <c:pt idx="15">
                  <c:v>NORTH EAST COASTAL PCN</c:v>
                </c:pt>
                <c:pt idx="16">
                  <c:v>FOREST HEATH PCN</c:v>
                </c:pt>
                <c:pt idx="17">
                  <c:v>BARRACK LANE &amp; IVRY STREET PCN</c:v>
                </c:pt>
                <c:pt idx="18">
                  <c:v>SOUTH RURAL PCN</c:v>
                </c:pt>
                <c:pt idx="19">
                  <c:v>TENDRING PCN</c:v>
                </c:pt>
                <c:pt idx="20">
                  <c:v>EAST SUFFOLK PCN</c:v>
                </c:pt>
                <c:pt idx="21">
                  <c:v>DHG SOUTH PCN</c:v>
                </c:pt>
                <c:pt idx="22">
                  <c:v>SUDBURY PCN</c:v>
                </c:pt>
                <c:pt idx="23">
                  <c:v>WGGL PCN</c:v>
                </c:pt>
                <c:pt idx="24">
                  <c:v>BLACKBOURNE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5"/>
                <c:pt idx="0">
                  <c:v>CREFFIELD MEDICAL GROUP PCN</c:v>
                </c:pt>
                <c:pt idx="1">
                  <c:v>COLTE PARTNERSHIP (ARA) PCN</c:v>
                </c:pt>
                <c:pt idx="2">
                  <c:v>RANWORTH PCN</c:v>
                </c:pt>
                <c:pt idx="3">
                  <c:v>HAVERHILL PCN</c:v>
                </c:pt>
                <c:pt idx="4">
                  <c:v>NORTH EAST IPSWICH PCN</c:v>
                </c:pt>
                <c:pt idx="5">
                  <c:v>COLTE PARTNERSHIP (WCW) PCN</c:v>
                </c:pt>
                <c:pt idx="6">
                  <c:v>ORWELL PCN</c:v>
                </c:pt>
                <c:pt idx="7">
                  <c:v>CLACTON PCN</c:v>
                </c:pt>
                <c:pt idx="8">
                  <c:v>MILL ROAD GROUP PCN</c:v>
                </c:pt>
                <c:pt idx="9">
                  <c:v>EAST HILL &amp; ABBEY FIELDS PCN</c:v>
                </c:pt>
                <c:pt idx="10">
                  <c:v>COLTE PARTNERSHIP (TMR) PCN</c:v>
                </c:pt>
                <c:pt idx="11">
                  <c:v>ICS</c:v>
                </c:pt>
                <c:pt idx="12">
                  <c:v>EAST IPSWICH PCN</c:v>
                </c:pt>
                <c:pt idx="13">
                  <c:v>COLCHESTER MEDICAL GROUP PCN</c:v>
                </c:pt>
                <c:pt idx="14">
                  <c:v>BURY ST EDMONDS PCN</c:v>
                </c:pt>
                <c:pt idx="15">
                  <c:v>NORTH EAST COASTAL PCN</c:v>
                </c:pt>
                <c:pt idx="16">
                  <c:v>FOREST HEATH PCN</c:v>
                </c:pt>
                <c:pt idx="17">
                  <c:v>BARRACK LANE &amp; IVRY STREET PCN</c:v>
                </c:pt>
                <c:pt idx="18">
                  <c:v>SOUTH RURAL PCN</c:v>
                </c:pt>
                <c:pt idx="19">
                  <c:v>TENDRING PCN</c:v>
                </c:pt>
                <c:pt idx="20">
                  <c:v>EAST SUFFOLK PCN</c:v>
                </c:pt>
                <c:pt idx="21">
                  <c:v>DHG SOUTH PCN</c:v>
                </c:pt>
                <c:pt idx="22">
                  <c:v>SUDBURY PCN</c:v>
                </c:pt>
                <c:pt idx="23">
                  <c:v>WGGL PCN</c:v>
                </c:pt>
                <c:pt idx="24">
                  <c:v>BLACKBOURNE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558144"/>
        <c:axId val="1215440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CREFFIELD MEDICAL GROUP PCN</c:v>
                </c:pt>
                <c:pt idx="1">
                  <c:v>COLTE PARTNERSHIP (ARA) PCN</c:v>
                </c:pt>
                <c:pt idx="2">
                  <c:v>RANWORTH PCN</c:v>
                </c:pt>
                <c:pt idx="3">
                  <c:v>HAVERHILL PCN</c:v>
                </c:pt>
                <c:pt idx="4">
                  <c:v>NORTH EAST IPSWICH PCN</c:v>
                </c:pt>
                <c:pt idx="5">
                  <c:v>COLTE PARTNERSHIP (WCW) PCN</c:v>
                </c:pt>
                <c:pt idx="6">
                  <c:v>ORWELL PCN</c:v>
                </c:pt>
                <c:pt idx="7">
                  <c:v>CLACTON PCN</c:v>
                </c:pt>
                <c:pt idx="8">
                  <c:v>MILL ROAD GROUP PCN</c:v>
                </c:pt>
                <c:pt idx="9">
                  <c:v>EAST HILL &amp; ABBEY FIELDS PCN</c:v>
                </c:pt>
                <c:pt idx="10">
                  <c:v>COLTE PARTNERSHIP (TMR) PCN</c:v>
                </c:pt>
                <c:pt idx="11">
                  <c:v>ICS</c:v>
                </c:pt>
                <c:pt idx="12">
                  <c:v>EAST IPSWICH PCN</c:v>
                </c:pt>
                <c:pt idx="13">
                  <c:v>COLCHESTER MEDICAL GROUP PCN</c:v>
                </c:pt>
                <c:pt idx="14">
                  <c:v>BURY ST EDMONDS PCN</c:v>
                </c:pt>
                <c:pt idx="15">
                  <c:v>NORTH EAST COASTAL PCN</c:v>
                </c:pt>
                <c:pt idx="16">
                  <c:v>FOREST HEATH PCN</c:v>
                </c:pt>
                <c:pt idx="17">
                  <c:v>BARRACK LANE &amp; IVRY STREET PCN</c:v>
                </c:pt>
                <c:pt idx="18">
                  <c:v>SOUTH RURAL PCN</c:v>
                </c:pt>
                <c:pt idx="19">
                  <c:v>TENDRING PCN</c:v>
                </c:pt>
                <c:pt idx="20">
                  <c:v>EAST SUFFOLK PCN</c:v>
                </c:pt>
                <c:pt idx="21">
                  <c:v>DHG SOUTH PCN</c:v>
                </c:pt>
                <c:pt idx="22">
                  <c:v>SUDBURY PCN</c:v>
                </c:pt>
                <c:pt idx="23">
                  <c:v>WGGL PCN</c:v>
                </c:pt>
                <c:pt idx="24">
                  <c:v>BLACKBOURNE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5"/>
                <c:pt idx="0">
                  <c:v>CREFFIELD MEDICAL GROUP PCN</c:v>
                </c:pt>
                <c:pt idx="1">
                  <c:v>COLTE PARTNERSHIP (ARA) PCN</c:v>
                </c:pt>
                <c:pt idx="2">
                  <c:v>RANWORTH PCN</c:v>
                </c:pt>
                <c:pt idx="3">
                  <c:v>HAVERHILL PCN</c:v>
                </c:pt>
                <c:pt idx="4">
                  <c:v>NORTH EAST IPSWICH PCN</c:v>
                </c:pt>
                <c:pt idx="5">
                  <c:v>COLTE PARTNERSHIP (WCW) PCN</c:v>
                </c:pt>
                <c:pt idx="6">
                  <c:v>ORWELL PCN</c:v>
                </c:pt>
                <c:pt idx="7">
                  <c:v>CLACTON PCN</c:v>
                </c:pt>
                <c:pt idx="8">
                  <c:v>MILL ROAD GROUP PCN</c:v>
                </c:pt>
                <c:pt idx="9">
                  <c:v>EAST HILL &amp; ABBEY FIELDS PCN</c:v>
                </c:pt>
                <c:pt idx="10">
                  <c:v>COLTE PARTNERSHIP (TMR) PCN</c:v>
                </c:pt>
                <c:pt idx="11">
                  <c:v>ICS</c:v>
                </c:pt>
                <c:pt idx="12">
                  <c:v>EAST IPSWICH PCN</c:v>
                </c:pt>
                <c:pt idx="13">
                  <c:v>COLCHESTER MEDICAL GROUP PCN</c:v>
                </c:pt>
                <c:pt idx="14">
                  <c:v>BURY ST EDMONDS PCN</c:v>
                </c:pt>
                <c:pt idx="15">
                  <c:v>NORTH EAST COASTAL PCN</c:v>
                </c:pt>
                <c:pt idx="16">
                  <c:v>FOREST HEATH PCN</c:v>
                </c:pt>
                <c:pt idx="17">
                  <c:v>BARRACK LANE &amp; IVRY STREET PCN</c:v>
                </c:pt>
                <c:pt idx="18">
                  <c:v>SOUTH RURAL PCN</c:v>
                </c:pt>
                <c:pt idx="19">
                  <c:v>TENDRING PCN</c:v>
                </c:pt>
                <c:pt idx="20">
                  <c:v>EAST SUFFOLK PCN</c:v>
                </c:pt>
                <c:pt idx="21">
                  <c:v>DHG SOUTH PCN</c:v>
                </c:pt>
                <c:pt idx="22">
                  <c:v>SUDBURY PCN</c:v>
                </c:pt>
                <c:pt idx="23">
                  <c:v>WGGL PCN</c:v>
                </c:pt>
                <c:pt idx="24">
                  <c:v>BLACKBOURNE PCN</c:v>
                </c:pt>
              </c:strCache>
            </c:strRef>
          </c:cat>
          <c:val>
            <c:numRef>
              <c:f>Sheet1!$C$2:$C$45</c:f>
              <c:numCache>
                <c:formatCode>0%</c:formatCode>
                <c:ptCount val="44"/>
                <c:pt idx="0">
                  <c:v>0.77</c:v>
                </c:pt>
                <c:pt idx="1">
                  <c:v>0.78</c:v>
                </c:pt>
                <c:pt idx="2">
                  <c:v>0.79</c:v>
                </c:pt>
                <c:pt idx="3">
                  <c:v>0.79</c:v>
                </c:pt>
                <c:pt idx="4">
                  <c:v>0.8</c:v>
                </c:pt>
                <c:pt idx="5">
                  <c:v>0.83</c:v>
                </c:pt>
                <c:pt idx="6">
                  <c:v>0.83</c:v>
                </c:pt>
                <c:pt idx="7">
                  <c:v>0.83</c:v>
                </c:pt>
                <c:pt idx="8">
                  <c:v>0.83</c:v>
                </c:pt>
                <c:pt idx="9">
                  <c:v>0.83</c:v>
                </c:pt>
                <c:pt idx="10">
                  <c:v>0.83</c:v>
                </c:pt>
                <c:pt idx="11">
                  <c:v>-10</c:v>
                </c:pt>
                <c:pt idx="12">
                  <c:v>0.85</c:v>
                </c:pt>
                <c:pt idx="13">
                  <c:v>0.86</c:v>
                </c:pt>
                <c:pt idx="14">
                  <c:v>0.86</c:v>
                </c:pt>
                <c:pt idx="15">
                  <c:v>0.87</c:v>
                </c:pt>
                <c:pt idx="16">
                  <c:v>0.87</c:v>
                </c:pt>
                <c:pt idx="17">
                  <c:v>0.88</c:v>
                </c:pt>
                <c:pt idx="18">
                  <c:v>0.88</c:v>
                </c:pt>
                <c:pt idx="19">
                  <c:v>0.88</c:v>
                </c:pt>
                <c:pt idx="20">
                  <c:v>0.88</c:v>
                </c:pt>
                <c:pt idx="21">
                  <c:v>0.88</c:v>
                </c:pt>
                <c:pt idx="22">
                  <c:v>0.89</c:v>
                </c:pt>
                <c:pt idx="23">
                  <c:v>0.89</c:v>
                </c:pt>
                <c:pt idx="24">
                  <c:v>0.91</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0.85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535872"/>
        <c:axId val="121542528"/>
      </c:lineChart>
      <c:catAx>
        <c:axId val="12153587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542528"/>
        <c:crosses val="autoZero"/>
        <c:auto val="1"/>
        <c:lblAlgn val="ctr"/>
        <c:lblOffset val="100"/>
        <c:noMultiLvlLbl val="0"/>
      </c:catAx>
      <c:valAx>
        <c:axId val="1215425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535872"/>
        <c:crosses val="autoZero"/>
        <c:crossBetween val="between"/>
      </c:valAx>
      <c:valAx>
        <c:axId val="121544064"/>
        <c:scaling>
          <c:orientation val="minMax"/>
          <c:max val="1"/>
          <c:min val="0"/>
        </c:scaling>
        <c:delete val="0"/>
        <c:axPos val="r"/>
        <c:numFmt formatCode="0%" sourceLinked="1"/>
        <c:majorTickMark val="none"/>
        <c:minorTickMark val="none"/>
        <c:tickLblPos val="none"/>
        <c:spPr>
          <a:ln>
            <a:noFill/>
          </a:ln>
        </c:spPr>
        <c:crossAx val="121558144"/>
        <c:crosses val="max"/>
        <c:crossBetween val="between"/>
      </c:valAx>
      <c:catAx>
        <c:axId val="121558144"/>
        <c:scaling>
          <c:orientation val="minMax"/>
        </c:scaling>
        <c:delete val="1"/>
        <c:axPos val="b"/>
        <c:numFmt formatCode="General" sourceLinked="1"/>
        <c:majorTickMark val="out"/>
        <c:minorTickMark val="none"/>
        <c:tickLblPos val="nextTo"/>
        <c:crossAx val="1215440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5</c:v>
                </c:pt>
                <c:pt idx="1">
                  <c:v>9</c:v>
                </c:pt>
                <c:pt idx="2">
                  <c:v>3</c:v>
                </c:pt>
                <c:pt idx="3">
                  <c:v>2</c:v>
                </c:pt>
                <c:pt idx="4">
                  <c:v>9</c:v>
                </c:pt>
                <c:pt idx="5">
                  <c:v>8</c:v>
                </c:pt>
                <c:pt idx="6">
                  <c:v>4</c:v>
                </c:pt>
                <c:pt idx="7">
                  <c:v>4</c:v>
                </c:pt>
                <c:pt idx="8">
                  <c:v>13</c:v>
                </c:pt>
                <c:pt idx="9">
                  <c:v>7</c:v>
                </c:pt>
                <c:pt idx="10">
                  <c:v>22</c:v>
                </c:pt>
                <c:pt idx="11">
                  <c:v>31</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42688"/>
        <c:axId val="121848576"/>
      </c:barChart>
      <c:catAx>
        <c:axId val="12184268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48576"/>
        <c:crosses val="autoZero"/>
        <c:auto val="1"/>
        <c:lblAlgn val="ctr"/>
        <c:lblOffset val="100"/>
        <c:noMultiLvlLbl val="0"/>
      </c:catAx>
      <c:valAx>
        <c:axId val="12184857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4268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39</c:v>
                </c:pt>
                <c:pt idx="2">
                  <c:v>14</c:v>
                </c:pt>
                <c:pt idx="3">
                  <c:v>7</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94784"/>
        <c:axId val="125496320"/>
      </c:lineChart>
      <c:catAx>
        <c:axId val="1254947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96320"/>
        <c:crosses val="autoZero"/>
        <c:auto val="1"/>
        <c:lblAlgn val="ctr"/>
        <c:lblOffset val="100"/>
        <c:noMultiLvlLbl val="0"/>
      </c:catAx>
      <c:valAx>
        <c:axId val="1254963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947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CREFFIELD MEDICAL GROUP PCN</c:v>
                </c:pt>
                <c:pt idx="1">
                  <c:v>COLTE PARTNERSHIP (ARA) PCN</c:v>
                </c:pt>
                <c:pt idx="2">
                  <c:v>RANWORTH PCN</c:v>
                </c:pt>
                <c:pt idx="3">
                  <c:v>CLACTON PCN</c:v>
                </c:pt>
                <c:pt idx="4">
                  <c:v>HAVERHILL PCN</c:v>
                </c:pt>
                <c:pt idx="5">
                  <c:v>EAST HILL &amp; ABBEY FIELDS PCN</c:v>
                </c:pt>
                <c:pt idx="6">
                  <c:v>NORTH EAST IPSWICH PCN</c:v>
                </c:pt>
                <c:pt idx="7">
                  <c:v>COLTE PARTNERSHIP (WCW) PCN</c:v>
                </c:pt>
                <c:pt idx="8">
                  <c:v>COLTE PARTNERSHIP (TMR) PCN</c:v>
                </c:pt>
                <c:pt idx="9">
                  <c:v>TENDRING PCN</c:v>
                </c:pt>
                <c:pt idx="10">
                  <c:v>ORWELL PCN</c:v>
                </c:pt>
                <c:pt idx="11">
                  <c:v>ICS</c:v>
                </c:pt>
                <c:pt idx="12">
                  <c:v>EAST IPSWICH PCN</c:v>
                </c:pt>
                <c:pt idx="13">
                  <c:v>WGGL PCN</c:v>
                </c:pt>
                <c:pt idx="14">
                  <c:v>MILL ROAD GROUP PCN</c:v>
                </c:pt>
                <c:pt idx="15">
                  <c:v>COLCHESTER MEDICAL GROUP PCN</c:v>
                </c:pt>
                <c:pt idx="16">
                  <c:v>FOREST HEATH PCN</c:v>
                </c:pt>
                <c:pt idx="17">
                  <c:v>BURY ST EDMONDS PCN</c:v>
                </c:pt>
                <c:pt idx="18">
                  <c:v>SOUTH RURAL PCN</c:v>
                </c:pt>
                <c:pt idx="19">
                  <c:v>EAST SUFFOLK PCN</c:v>
                </c:pt>
                <c:pt idx="20">
                  <c:v>SUDBURY PCN</c:v>
                </c:pt>
                <c:pt idx="21">
                  <c:v>NORTH EAST COASTAL PCN</c:v>
                </c:pt>
                <c:pt idx="22">
                  <c:v>BARRACK LANE &amp; IVRY STREET PCN</c:v>
                </c:pt>
                <c:pt idx="23">
                  <c:v>DHG SOUTH PCN</c:v>
                </c:pt>
                <c:pt idx="24">
                  <c:v>BLACKBOURNE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25"/>
                <c:pt idx="0">
                  <c:v>CREFFIELD MEDICAL GROUP PCN</c:v>
                </c:pt>
                <c:pt idx="1">
                  <c:v>COLTE PARTNERSHIP (ARA) PCN</c:v>
                </c:pt>
                <c:pt idx="2">
                  <c:v>RANWORTH PCN</c:v>
                </c:pt>
                <c:pt idx="3">
                  <c:v>CLACTON PCN</c:v>
                </c:pt>
                <c:pt idx="4">
                  <c:v>HAVERHILL PCN</c:v>
                </c:pt>
                <c:pt idx="5">
                  <c:v>EAST HILL &amp; ABBEY FIELDS PCN</c:v>
                </c:pt>
                <c:pt idx="6">
                  <c:v>NORTH EAST IPSWICH PCN</c:v>
                </c:pt>
                <c:pt idx="7">
                  <c:v>COLTE PARTNERSHIP (WCW) PCN</c:v>
                </c:pt>
                <c:pt idx="8">
                  <c:v>COLTE PARTNERSHIP (TMR) PCN</c:v>
                </c:pt>
                <c:pt idx="9">
                  <c:v>TENDRING PCN</c:v>
                </c:pt>
                <c:pt idx="10">
                  <c:v>ORWELL PCN</c:v>
                </c:pt>
                <c:pt idx="11">
                  <c:v>ICS</c:v>
                </c:pt>
                <c:pt idx="12">
                  <c:v>EAST IPSWICH PCN</c:v>
                </c:pt>
                <c:pt idx="13">
                  <c:v>WGGL PCN</c:v>
                </c:pt>
                <c:pt idx="14">
                  <c:v>MILL ROAD GROUP PCN</c:v>
                </c:pt>
                <c:pt idx="15">
                  <c:v>COLCHESTER MEDICAL GROUP PCN</c:v>
                </c:pt>
                <c:pt idx="16">
                  <c:v>FOREST HEATH PCN</c:v>
                </c:pt>
                <c:pt idx="17">
                  <c:v>BURY ST EDMONDS PCN</c:v>
                </c:pt>
                <c:pt idx="18">
                  <c:v>SOUTH RURAL PCN</c:v>
                </c:pt>
                <c:pt idx="19">
                  <c:v>EAST SUFFOLK PCN</c:v>
                </c:pt>
                <c:pt idx="20">
                  <c:v>SUDBURY PCN</c:v>
                </c:pt>
                <c:pt idx="21">
                  <c:v>NORTH EAST COASTAL PCN</c:v>
                </c:pt>
                <c:pt idx="22">
                  <c:v>BARRACK LANE &amp; IVRY STREET PCN</c:v>
                </c:pt>
                <c:pt idx="23">
                  <c:v>DHG SOUTH PCN</c:v>
                </c:pt>
                <c:pt idx="24">
                  <c:v>BLACKBOURNE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CREFFIELD MEDICAL GROUP PCN</c:v>
                </c:pt>
                <c:pt idx="1">
                  <c:v>COLTE PARTNERSHIP (ARA) PCN</c:v>
                </c:pt>
                <c:pt idx="2">
                  <c:v>RANWORTH PCN</c:v>
                </c:pt>
                <c:pt idx="3">
                  <c:v>CLACTON PCN</c:v>
                </c:pt>
                <c:pt idx="4">
                  <c:v>HAVERHILL PCN</c:v>
                </c:pt>
                <c:pt idx="5">
                  <c:v>EAST HILL &amp; ABBEY FIELDS PCN</c:v>
                </c:pt>
                <c:pt idx="6">
                  <c:v>NORTH EAST IPSWICH PCN</c:v>
                </c:pt>
                <c:pt idx="7">
                  <c:v>COLTE PARTNERSHIP (WCW) PCN</c:v>
                </c:pt>
                <c:pt idx="8">
                  <c:v>COLTE PARTNERSHIP (TMR) PCN</c:v>
                </c:pt>
                <c:pt idx="9">
                  <c:v>TENDRING PCN</c:v>
                </c:pt>
                <c:pt idx="10">
                  <c:v>ORWELL PCN</c:v>
                </c:pt>
                <c:pt idx="11">
                  <c:v>ICS</c:v>
                </c:pt>
                <c:pt idx="12">
                  <c:v>EAST IPSWICH PCN</c:v>
                </c:pt>
                <c:pt idx="13">
                  <c:v>WGGL PCN</c:v>
                </c:pt>
                <c:pt idx="14">
                  <c:v>MILL ROAD GROUP PCN</c:v>
                </c:pt>
                <c:pt idx="15">
                  <c:v>COLCHESTER MEDICAL GROUP PCN</c:v>
                </c:pt>
                <c:pt idx="16">
                  <c:v>FOREST HEATH PCN</c:v>
                </c:pt>
                <c:pt idx="17">
                  <c:v>BURY ST EDMONDS PCN</c:v>
                </c:pt>
                <c:pt idx="18">
                  <c:v>SOUTH RURAL PCN</c:v>
                </c:pt>
                <c:pt idx="19">
                  <c:v>EAST SUFFOLK PCN</c:v>
                </c:pt>
                <c:pt idx="20">
                  <c:v>SUDBURY PCN</c:v>
                </c:pt>
                <c:pt idx="21">
                  <c:v>NORTH EAST COASTAL PCN</c:v>
                </c:pt>
                <c:pt idx="22">
                  <c:v>BARRACK LANE &amp; IVRY STREET PCN</c:v>
                </c:pt>
                <c:pt idx="23">
                  <c:v>DHG SOUTH PCN</c:v>
                </c:pt>
                <c:pt idx="24">
                  <c:v>BLACKBOURNE PCN</c:v>
                </c:pt>
              </c:strCache>
            </c:strRef>
          </c:cat>
          <c:val>
            <c:numRef>
              <c:f>Sheet1!$F$2:$F$45</c:f>
              <c:numCache>
                <c:formatCode>General</c:formatCode>
                <c:ptCount val="44"/>
                <c:pt idx="0">
                  <c:v>0.55000000000000004</c:v>
                </c:pt>
                <c:pt idx="1">
                  <c:v>0.56999999999999995</c:v>
                </c:pt>
                <c:pt idx="2">
                  <c:v>0.59</c:v>
                </c:pt>
                <c:pt idx="3">
                  <c:v>0.61</c:v>
                </c:pt>
                <c:pt idx="4">
                  <c:v>0.61</c:v>
                </c:pt>
                <c:pt idx="5">
                  <c:v>0.65</c:v>
                </c:pt>
                <c:pt idx="6">
                  <c:v>0.69</c:v>
                </c:pt>
                <c:pt idx="7">
                  <c:v>0.71</c:v>
                </c:pt>
                <c:pt idx="8">
                  <c:v>0.71</c:v>
                </c:pt>
                <c:pt idx="9">
                  <c:v>0.72</c:v>
                </c:pt>
                <c:pt idx="10">
                  <c:v>0.73</c:v>
                </c:pt>
                <c:pt idx="11">
                  <c:v>0.74</c:v>
                </c:pt>
                <c:pt idx="12">
                  <c:v>0.75</c:v>
                </c:pt>
                <c:pt idx="13">
                  <c:v>0.75</c:v>
                </c:pt>
                <c:pt idx="14">
                  <c:v>0.76</c:v>
                </c:pt>
                <c:pt idx="15">
                  <c:v>0.77</c:v>
                </c:pt>
                <c:pt idx="16">
                  <c:v>0.77</c:v>
                </c:pt>
                <c:pt idx="17">
                  <c:v>0.77</c:v>
                </c:pt>
                <c:pt idx="18">
                  <c:v>0.79</c:v>
                </c:pt>
                <c:pt idx="19">
                  <c:v>0.79</c:v>
                </c:pt>
                <c:pt idx="20">
                  <c:v>0.82</c:v>
                </c:pt>
                <c:pt idx="21">
                  <c:v>0.83</c:v>
                </c:pt>
                <c:pt idx="22">
                  <c:v>0.83</c:v>
                </c:pt>
                <c:pt idx="23">
                  <c:v>0.83</c:v>
                </c:pt>
                <c:pt idx="24">
                  <c:v>0.87</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25"/>
                <c:pt idx="0">
                  <c:v>CREFFIELD MEDICAL GROUP PCN</c:v>
                </c:pt>
                <c:pt idx="1">
                  <c:v>COLTE PARTNERSHIP (ARA) PCN</c:v>
                </c:pt>
                <c:pt idx="2">
                  <c:v>RANWORTH PCN</c:v>
                </c:pt>
                <c:pt idx="3">
                  <c:v>CLACTON PCN</c:v>
                </c:pt>
                <c:pt idx="4">
                  <c:v>HAVERHILL PCN</c:v>
                </c:pt>
                <c:pt idx="5">
                  <c:v>EAST HILL &amp; ABBEY FIELDS PCN</c:v>
                </c:pt>
                <c:pt idx="6">
                  <c:v>NORTH EAST IPSWICH PCN</c:v>
                </c:pt>
                <c:pt idx="7">
                  <c:v>COLTE PARTNERSHIP (WCW) PCN</c:v>
                </c:pt>
                <c:pt idx="8">
                  <c:v>COLTE PARTNERSHIP (TMR) PCN</c:v>
                </c:pt>
                <c:pt idx="9">
                  <c:v>TENDRING PCN</c:v>
                </c:pt>
                <c:pt idx="10">
                  <c:v>ORWELL PCN</c:v>
                </c:pt>
                <c:pt idx="11">
                  <c:v>ICS</c:v>
                </c:pt>
                <c:pt idx="12">
                  <c:v>EAST IPSWICH PCN</c:v>
                </c:pt>
                <c:pt idx="13">
                  <c:v>WGGL PCN</c:v>
                </c:pt>
                <c:pt idx="14">
                  <c:v>MILL ROAD GROUP PCN</c:v>
                </c:pt>
                <c:pt idx="15">
                  <c:v>COLCHESTER MEDICAL GROUP PCN</c:v>
                </c:pt>
                <c:pt idx="16">
                  <c:v>FOREST HEATH PCN</c:v>
                </c:pt>
                <c:pt idx="17">
                  <c:v>BURY ST EDMONDS PCN</c:v>
                </c:pt>
                <c:pt idx="18">
                  <c:v>SOUTH RURAL PCN</c:v>
                </c:pt>
                <c:pt idx="19">
                  <c:v>EAST SUFFOLK PCN</c:v>
                </c:pt>
                <c:pt idx="20">
                  <c:v>SUDBURY PCN</c:v>
                </c:pt>
                <c:pt idx="21">
                  <c:v>NORTH EAST COASTAL PCN</c:v>
                </c:pt>
                <c:pt idx="22">
                  <c:v>BARRACK LANE &amp; IVRY STREET PCN</c:v>
                </c:pt>
                <c:pt idx="23">
                  <c:v>DHG SOUTH PCN</c:v>
                </c:pt>
                <c:pt idx="24">
                  <c:v>BLACKBOURNE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25"/>
                <c:pt idx="0">
                  <c:v>CREFFIELD MEDICAL GROUP PCN</c:v>
                </c:pt>
                <c:pt idx="1">
                  <c:v>COLTE PARTNERSHIP (ARA) PCN</c:v>
                </c:pt>
                <c:pt idx="2">
                  <c:v>RANWORTH PCN</c:v>
                </c:pt>
                <c:pt idx="3">
                  <c:v>CLACTON PCN</c:v>
                </c:pt>
                <c:pt idx="4">
                  <c:v>HAVERHILL PCN</c:v>
                </c:pt>
                <c:pt idx="5">
                  <c:v>EAST HILL &amp; ABBEY FIELDS PCN</c:v>
                </c:pt>
                <c:pt idx="6">
                  <c:v>NORTH EAST IPSWICH PCN</c:v>
                </c:pt>
                <c:pt idx="7">
                  <c:v>COLTE PARTNERSHIP (WCW) PCN</c:v>
                </c:pt>
                <c:pt idx="8">
                  <c:v>COLTE PARTNERSHIP (TMR) PCN</c:v>
                </c:pt>
                <c:pt idx="9">
                  <c:v>TENDRING PCN</c:v>
                </c:pt>
                <c:pt idx="10">
                  <c:v>ORWELL PCN</c:v>
                </c:pt>
                <c:pt idx="11">
                  <c:v>ICS</c:v>
                </c:pt>
                <c:pt idx="12">
                  <c:v>EAST IPSWICH PCN</c:v>
                </c:pt>
                <c:pt idx="13">
                  <c:v>WGGL PCN</c:v>
                </c:pt>
                <c:pt idx="14">
                  <c:v>MILL ROAD GROUP PCN</c:v>
                </c:pt>
                <c:pt idx="15">
                  <c:v>COLCHESTER MEDICAL GROUP PCN</c:v>
                </c:pt>
                <c:pt idx="16">
                  <c:v>FOREST HEATH PCN</c:v>
                </c:pt>
                <c:pt idx="17">
                  <c:v>BURY ST EDMONDS PCN</c:v>
                </c:pt>
                <c:pt idx="18">
                  <c:v>SOUTH RURAL PCN</c:v>
                </c:pt>
                <c:pt idx="19">
                  <c:v>EAST SUFFOLK PCN</c:v>
                </c:pt>
                <c:pt idx="20">
                  <c:v>SUDBURY PCN</c:v>
                </c:pt>
                <c:pt idx="21">
                  <c:v>NORTH EAST COASTAL PCN</c:v>
                </c:pt>
                <c:pt idx="22">
                  <c:v>BARRACK LANE &amp; IVRY STREET PCN</c:v>
                </c:pt>
                <c:pt idx="23">
                  <c:v>DHG SOUTH PCN</c:v>
                </c:pt>
                <c:pt idx="24">
                  <c:v>BLACKBOURNE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73472"/>
        <c:axId val="1256675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CREFFIELD MEDICAL GROUP PCN</c:v>
                </c:pt>
                <c:pt idx="1">
                  <c:v>COLTE PARTNERSHIP (ARA) PCN</c:v>
                </c:pt>
                <c:pt idx="2">
                  <c:v>RANWORTH PCN</c:v>
                </c:pt>
                <c:pt idx="3">
                  <c:v>CLACTON PCN</c:v>
                </c:pt>
                <c:pt idx="4">
                  <c:v>HAVERHILL PCN</c:v>
                </c:pt>
                <c:pt idx="5">
                  <c:v>EAST HILL &amp; ABBEY FIELDS PCN</c:v>
                </c:pt>
                <c:pt idx="6">
                  <c:v>NORTH EAST IPSWICH PCN</c:v>
                </c:pt>
                <c:pt idx="7">
                  <c:v>COLTE PARTNERSHIP (WCW) PCN</c:v>
                </c:pt>
                <c:pt idx="8">
                  <c:v>COLTE PARTNERSHIP (TMR) PCN</c:v>
                </c:pt>
                <c:pt idx="9">
                  <c:v>TENDRING PCN</c:v>
                </c:pt>
                <c:pt idx="10">
                  <c:v>ORWELL PCN</c:v>
                </c:pt>
                <c:pt idx="11">
                  <c:v>ICS</c:v>
                </c:pt>
                <c:pt idx="12">
                  <c:v>EAST IPSWICH PCN</c:v>
                </c:pt>
                <c:pt idx="13">
                  <c:v>WGGL PCN</c:v>
                </c:pt>
                <c:pt idx="14">
                  <c:v>MILL ROAD GROUP PCN</c:v>
                </c:pt>
                <c:pt idx="15">
                  <c:v>COLCHESTER MEDICAL GROUP PCN</c:v>
                </c:pt>
                <c:pt idx="16">
                  <c:v>FOREST HEATH PCN</c:v>
                </c:pt>
                <c:pt idx="17">
                  <c:v>BURY ST EDMONDS PCN</c:v>
                </c:pt>
                <c:pt idx="18">
                  <c:v>SOUTH RURAL PCN</c:v>
                </c:pt>
                <c:pt idx="19">
                  <c:v>EAST SUFFOLK PCN</c:v>
                </c:pt>
                <c:pt idx="20">
                  <c:v>SUDBURY PCN</c:v>
                </c:pt>
                <c:pt idx="21">
                  <c:v>NORTH EAST COASTAL PCN</c:v>
                </c:pt>
                <c:pt idx="22">
                  <c:v>BARRACK LANE &amp; IVRY STREET PCN</c:v>
                </c:pt>
                <c:pt idx="23">
                  <c:v>DHG SOUTH PCN</c:v>
                </c:pt>
                <c:pt idx="24">
                  <c:v>BLACKBOURNE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25"/>
                <c:pt idx="0">
                  <c:v>CREFFIELD MEDICAL GROUP PCN</c:v>
                </c:pt>
                <c:pt idx="1">
                  <c:v>COLTE PARTNERSHIP (ARA) PCN</c:v>
                </c:pt>
                <c:pt idx="2">
                  <c:v>RANWORTH PCN</c:v>
                </c:pt>
                <c:pt idx="3">
                  <c:v>CLACTON PCN</c:v>
                </c:pt>
                <c:pt idx="4">
                  <c:v>HAVERHILL PCN</c:v>
                </c:pt>
                <c:pt idx="5">
                  <c:v>EAST HILL &amp; ABBEY FIELDS PCN</c:v>
                </c:pt>
                <c:pt idx="6">
                  <c:v>NORTH EAST IPSWICH PCN</c:v>
                </c:pt>
                <c:pt idx="7">
                  <c:v>COLTE PARTNERSHIP (WCW) PCN</c:v>
                </c:pt>
                <c:pt idx="8">
                  <c:v>COLTE PARTNERSHIP (TMR) PCN</c:v>
                </c:pt>
                <c:pt idx="9">
                  <c:v>TENDRING PCN</c:v>
                </c:pt>
                <c:pt idx="10">
                  <c:v>ORWELL PCN</c:v>
                </c:pt>
                <c:pt idx="11">
                  <c:v>ICS</c:v>
                </c:pt>
                <c:pt idx="12">
                  <c:v>EAST IPSWICH PCN</c:v>
                </c:pt>
                <c:pt idx="13">
                  <c:v>WGGL PCN</c:v>
                </c:pt>
                <c:pt idx="14">
                  <c:v>MILL ROAD GROUP PCN</c:v>
                </c:pt>
                <c:pt idx="15">
                  <c:v>COLCHESTER MEDICAL GROUP PCN</c:v>
                </c:pt>
                <c:pt idx="16">
                  <c:v>FOREST HEATH PCN</c:v>
                </c:pt>
                <c:pt idx="17">
                  <c:v>BURY ST EDMONDS PCN</c:v>
                </c:pt>
                <c:pt idx="18">
                  <c:v>SOUTH RURAL PCN</c:v>
                </c:pt>
                <c:pt idx="19">
                  <c:v>EAST SUFFOLK PCN</c:v>
                </c:pt>
                <c:pt idx="20">
                  <c:v>SUDBURY PCN</c:v>
                </c:pt>
                <c:pt idx="21">
                  <c:v>NORTH EAST COASTAL PCN</c:v>
                </c:pt>
                <c:pt idx="22">
                  <c:v>BARRACK LANE &amp; IVRY STREET PCN</c:v>
                </c:pt>
                <c:pt idx="23">
                  <c:v>DHG SOUTH PCN</c:v>
                </c:pt>
                <c:pt idx="24">
                  <c:v>BLACKBOURNE PCN</c:v>
                </c:pt>
              </c:strCache>
            </c:strRef>
          </c:cat>
          <c:val>
            <c:numRef>
              <c:f>Sheet1!$C$2:$C$45</c:f>
              <c:numCache>
                <c:formatCode>0%</c:formatCode>
                <c:ptCount val="44"/>
                <c:pt idx="0">
                  <c:v>0.55000000000000004</c:v>
                </c:pt>
                <c:pt idx="1">
                  <c:v>0.56999999999999995</c:v>
                </c:pt>
                <c:pt idx="2">
                  <c:v>0.59</c:v>
                </c:pt>
                <c:pt idx="3">
                  <c:v>0.61</c:v>
                </c:pt>
                <c:pt idx="4">
                  <c:v>0.61</c:v>
                </c:pt>
                <c:pt idx="5">
                  <c:v>0.65</c:v>
                </c:pt>
                <c:pt idx="6">
                  <c:v>0.69</c:v>
                </c:pt>
                <c:pt idx="7">
                  <c:v>0.71</c:v>
                </c:pt>
                <c:pt idx="8">
                  <c:v>0.71</c:v>
                </c:pt>
                <c:pt idx="9">
                  <c:v>0.72</c:v>
                </c:pt>
                <c:pt idx="10">
                  <c:v>0.73</c:v>
                </c:pt>
                <c:pt idx="11">
                  <c:v>-10</c:v>
                </c:pt>
                <c:pt idx="12">
                  <c:v>0.75</c:v>
                </c:pt>
                <c:pt idx="13">
                  <c:v>0.75</c:v>
                </c:pt>
                <c:pt idx="14">
                  <c:v>0.76</c:v>
                </c:pt>
                <c:pt idx="15">
                  <c:v>0.77</c:v>
                </c:pt>
                <c:pt idx="16">
                  <c:v>0.77</c:v>
                </c:pt>
                <c:pt idx="17">
                  <c:v>0.77</c:v>
                </c:pt>
                <c:pt idx="18">
                  <c:v>0.79</c:v>
                </c:pt>
                <c:pt idx="19">
                  <c:v>0.79</c:v>
                </c:pt>
                <c:pt idx="20">
                  <c:v>0.82</c:v>
                </c:pt>
                <c:pt idx="21">
                  <c:v>0.83</c:v>
                </c:pt>
                <c:pt idx="22">
                  <c:v>0.83</c:v>
                </c:pt>
                <c:pt idx="23">
                  <c:v>0.83</c:v>
                </c:pt>
                <c:pt idx="24">
                  <c:v>0.87</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0.74</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63488"/>
        <c:axId val="125666048"/>
      </c:lineChart>
      <c:catAx>
        <c:axId val="12566348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66048"/>
        <c:crosses val="autoZero"/>
        <c:auto val="1"/>
        <c:lblAlgn val="ctr"/>
        <c:lblOffset val="100"/>
        <c:noMultiLvlLbl val="0"/>
      </c:catAx>
      <c:valAx>
        <c:axId val="1256660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63488"/>
        <c:crosses val="autoZero"/>
        <c:crossBetween val="between"/>
      </c:valAx>
      <c:valAx>
        <c:axId val="125667584"/>
        <c:scaling>
          <c:orientation val="minMax"/>
          <c:max val="1"/>
          <c:min val="0"/>
        </c:scaling>
        <c:delete val="0"/>
        <c:axPos val="r"/>
        <c:numFmt formatCode="0%" sourceLinked="1"/>
        <c:majorTickMark val="none"/>
        <c:minorTickMark val="none"/>
        <c:tickLblPos val="none"/>
        <c:spPr>
          <a:ln>
            <a:noFill/>
          </a:ln>
        </c:spPr>
        <c:crossAx val="125673472"/>
        <c:crosses val="max"/>
        <c:crossBetween val="between"/>
      </c:valAx>
      <c:catAx>
        <c:axId val="125673472"/>
        <c:scaling>
          <c:orientation val="minMax"/>
        </c:scaling>
        <c:delete val="1"/>
        <c:axPos val="b"/>
        <c:numFmt formatCode="General" sourceLinked="1"/>
        <c:majorTickMark val="out"/>
        <c:minorTickMark val="none"/>
        <c:tickLblPos val="nextTo"/>
        <c:crossAx val="1256675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32</c:v>
                </c:pt>
                <c:pt idx="1">
                  <c:v>63</c:v>
                </c:pt>
                <c:pt idx="2">
                  <c:v>3</c:v>
                </c:pt>
                <c:pt idx="3">
                  <c:v>1</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38688"/>
        <c:axId val="125940480"/>
      </c:barChart>
      <c:catAx>
        <c:axId val="125938688"/>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40480"/>
        <c:crosses val="autoZero"/>
        <c:auto val="1"/>
        <c:lblAlgn val="ctr"/>
        <c:lblOffset val="100"/>
        <c:noMultiLvlLbl val="0"/>
      </c:catAx>
      <c:valAx>
        <c:axId val="12594048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38688"/>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38</c:v>
                </c:pt>
                <c:pt idx="1">
                  <c:v>70</c:v>
                </c:pt>
                <c:pt idx="2">
                  <c:v>6</c:v>
                </c:pt>
                <c:pt idx="3">
                  <c:v>4</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28</c:v>
                </c:pt>
                <c:pt idx="1">
                  <c:v>58</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72864"/>
        <c:axId val="125974400"/>
      </c:stockChart>
      <c:catAx>
        <c:axId val="125972864"/>
        <c:scaling>
          <c:orientation val="minMax"/>
        </c:scaling>
        <c:delete val="1"/>
        <c:axPos val="b"/>
        <c:numFmt formatCode="m/d/yyyy" sourceLinked="1"/>
        <c:majorTickMark val="out"/>
        <c:minorTickMark val="none"/>
        <c:tickLblPos val="nextTo"/>
        <c:crossAx val="125974400"/>
        <c:crosses val="autoZero"/>
        <c:auto val="1"/>
        <c:lblAlgn val="ctr"/>
        <c:lblOffset val="100"/>
        <c:noMultiLvlLbl val="0"/>
      </c:catAx>
      <c:valAx>
        <c:axId val="125974400"/>
        <c:scaling>
          <c:orientation val="minMax"/>
          <c:max val="100"/>
          <c:min val="0"/>
        </c:scaling>
        <c:delete val="1"/>
        <c:axPos val="l"/>
        <c:numFmt formatCode="m/d/yyyy" sourceLinked="1"/>
        <c:majorTickMark val="out"/>
        <c:minorTickMark val="none"/>
        <c:tickLblPos val="nextTo"/>
        <c:crossAx val="12597286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74</c:v>
                </c:pt>
                <c:pt idx="1">
                  <c:v>16</c:v>
                </c:pt>
                <c:pt idx="2">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ORWELL PCN</c:v>
                </c:pt>
                <c:pt idx="1">
                  <c:v>EAST IPSWICH PCN</c:v>
                </c:pt>
                <c:pt idx="2">
                  <c:v>RANWORTH PCN</c:v>
                </c:pt>
                <c:pt idx="3">
                  <c:v>HAVERHILL PCN</c:v>
                </c:pt>
                <c:pt idx="4">
                  <c:v>COLCHESTER MEDICAL GROUP PCN</c:v>
                </c:pt>
                <c:pt idx="5">
                  <c:v>COLTE PARTNERSHIP (ARA) PCN</c:v>
                </c:pt>
                <c:pt idx="6">
                  <c:v>CLACTON PCN</c:v>
                </c:pt>
                <c:pt idx="7">
                  <c:v>MILL ROAD GROUP PCN</c:v>
                </c:pt>
                <c:pt idx="8">
                  <c:v>EAST SUFFOLK PCN</c:v>
                </c:pt>
                <c:pt idx="9">
                  <c:v>ICS</c:v>
                </c:pt>
                <c:pt idx="10">
                  <c:v>SUDBURY PCN</c:v>
                </c:pt>
                <c:pt idx="11">
                  <c:v>SOUTH RURAL PCN</c:v>
                </c:pt>
                <c:pt idx="12">
                  <c:v>EAST HILL &amp; ABBEY FIELDS PCN</c:v>
                </c:pt>
                <c:pt idx="13">
                  <c:v>FOREST HEATH PCN</c:v>
                </c:pt>
                <c:pt idx="14">
                  <c:v>WGGL PCN</c:v>
                </c:pt>
                <c:pt idx="15">
                  <c:v>COLTE PARTNERSHIP (WCW) PCN</c:v>
                </c:pt>
                <c:pt idx="16">
                  <c:v>TENDRING PCN</c:v>
                </c:pt>
                <c:pt idx="17">
                  <c:v>COLTE PARTNERSHIP (TMR) PCN</c:v>
                </c:pt>
                <c:pt idx="18">
                  <c:v>NORTH EAST IPSWICH PCN</c:v>
                </c:pt>
                <c:pt idx="19">
                  <c:v>NORTH EAST COASTAL PCN</c:v>
                </c:pt>
                <c:pt idx="20">
                  <c:v>BLACKBOURNE PCN</c:v>
                </c:pt>
                <c:pt idx="21">
                  <c:v>BARRACK LANE &amp; IVRY STREET PCN</c:v>
                </c:pt>
                <c:pt idx="22">
                  <c:v>DHG SOUTH PCN</c:v>
                </c:pt>
                <c:pt idx="23">
                  <c:v>BURY ST EDMONDS PCN</c:v>
                </c:pt>
                <c:pt idx="24">
                  <c:v>CREFFIELD MEDICAL GROUP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5"/>
                <c:pt idx="0">
                  <c:v>ORWELL PCN</c:v>
                </c:pt>
                <c:pt idx="1">
                  <c:v>EAST IPSWICH PCN</c:v>
                </c:pt>
                <c:pt idx="2">
                  <c:v>RANWORTH PCN</c:v>
                </c:pt>
                <c:pt idx="3">
                  <c:v>HAVERHILL PCN</c:v>
                </c:pt>
                <c:pt idx="4">
                  <c:v>COLCHESTER MEDICAL GROUP PCN</c:v>
                </c:pt>
                <c:pt idx="5">
                  <c:v>COLTE PARTNERSHIP (ARA) PCN</c:v>
                </c:pt>
                <c:pt idx="6">
                  <c:v>CLACTON PCN</c:v>
                </c:pt>
                <c:pt idx="7">
                  <c:v>MILL ROAD GROUP PCN</c:v>
                </c:pt>
                <c:pt idx="8">
                  <c:v>EAST SUFFOLK PCN</c:v>
                </c:pt>
                <c:pt idx="9">
                  <c:v>ICS</c:v>
                </c:pt>
                <c:pt idx="10">
                  <c:v>SUDBURY PCN</c:v>
                </c:pt>
                <c:pt idx="11">
                  <c:v>SOUTH RURAL PCN</c:v>
                </c:pt>
                <c:pt idx="12">
                  <c:v>EAST HILL &amp; ABBEY FIELDS PCN</c:v>
                </c:pt>
                <c:pt idx="13">
                  <c:v>FOREST HEATH PCN</c:v>
                </c:pt>
                <c:pt idx="14">
                  <c:v>WGGL PCN</c:v>
                </c:pt>
                <c:pt idx="15">
                  <c:v>COLTE PARTNERSHIP (WCW) PCN</c:v>
                </c:pt>
                <c:pt idx="16">
                  <c:v>TENDRING PCN</c:v>
                </c:pt>
                <c:pt idx="17">
                  <c:v>COLTE PARTNERSHIP (TMR) PCN</c:v>
                </c:pt>
                <c:pt idx="18">
                  <c:v>NORTH EAST IPSWICH PCN</c:v>
                </c:pt>
                <c:pt idx="19">
                  <c:v>NORTH EAST COASTAL PCN</c:v>
                </c:pt>
                <c:pt idx="20">
                  <c:v>BLACKBOURNE PCN</c:v>
                </c:pt>
                <c:pt idx="21">
                  <c:v>BARRACK LANE &amp; IVRY STREET PCN</c:v>
                </c:pt>
                <c:pt idx="22">
                  <c:v>DHG SOUTH PCN</c:v>
                </c:pt>
                <c:pt idx="23">
                  <c:v>BURY ST EDMONDS PCN</c:v>
                </c:pt>
                <c:pt idx="24">
                  <c:v>CREFFIELD MEDICAL GROUP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ORWELL PCN</c:v>
                </c:pt>
                <c:pt idx="1">
                  <c:v>EAST IPSWICH PCN</c:v>
                </c:pt>
                <c:pt idx="2">
                  <c:v>RANWORTH PCN</c:v>
                </c:pt>
                <c:pt idx="3">
                  <c:v>HAVERHILL PCN</c:v>
                </c:pt>
                <c:pt idx="4">
                  <c:v>COLCHESTER MEDICAL GROUP PCN</c:v>
                </c:pt>
                <c:pt idx="5">
                  <c:v>COLTE PARTNERSHIP (ARA) PCN</c:v>
                </c:pt>
                <c:pt idx="6">
                  <c:v>CLACTON PCN</c:v>
                </c:pt>
                <c:pt idx="7">
                  <c:v>MILL ROAD GROUP PCN</c:v>
                </c:pt>
                <c:pt idx="8">
                  <c:v>EAST SUFFOLK PCN</c:v>
                </c:pt>
                <c:pt idx="9">
                  <c:v>ICS</c:v>
                </c:pt>
                <c:pt idx="10">
                  <c:v>SUDBURY PCN</c:v>
                </c:pt>
                <c:pt idx="11">
                  <c:v>SOUTH RURAL PCN</c:v>
                </c:pt>
                <c:pt idx="12">
                  <c:v>EAST HILL &amp; ABBEY FIELDS PCN</c:v>
                </c:pt>
                <c:pt idx="13">
                  <c:v>FOREST HEATH PCN</c:v>
                </c:pt>
                <c:pt idx="14">
                  <c:v>WGGL PCN</c:v>
                </c:pt>
                <c:pt idx="15">
                  <c:v>COLTE PARTNERSHIP (WCW) PCN</c:v>
                </c:pt>
                <c:pt idx="16">
                  <c:v>TENDRING PCN</c:v>
                </c:pt>
                <c:pt idx="17">
                  <c:v>COLTE PARTNERSHIP (TMR) PCN</c:v>
                </c:pt>
                <c:pt idx="18">
                  <c:v>NORTH EAST IPSWICH PCN</c:v>
                </c:pt>
                <c:pt idx="19">
                  <c:v>NORTH EAST COASTAL PCN</c:v>
                </c:pt>
                <c:pt idx="20">
                  <c:v>BLACKBOURNE PCN</c:v>
                </c:pt>
                <c:pt idx="21">
                  <c:v>BARRACK LANE &amp; IVRY STREET PCN</c:v>
                </c:pt>
                <c:pt idx="22">
                  <c:v>DHG SOUTH PCN</c:v>
                </c:pt>
                <c:pt idx="23">
                  <c:v>BURY ST EDMONDS PCN</c:v>
                </c:pt>
                <c:pt idx="24">
                  <c:v>CREFFIELD MEDICAL GROUP PCN</c:v>
                </c:pt>
              </c:strCache>
            </c:strRef>
          </c:cat>
          <c:val>
            <c:numRef>
              <c:f>Sheet1!$F$2:$F$45</c:f>
              <c:numCache>
                <c:formatCode>General</c:formatCode>
                <c:ptCount val="44"/>
                <c:pt idx="0">
                  <c:v>0.84</c:v>
                </c:pt>
                <c:pt idx="1">
                  <c:v>0.85</c:v>
                </c:pt>
                <c:pt idx="2">
                  <c:v>0.86</c:v>
                </c:pt>
                <c:pt idx="3">
                  <c:v>0.86</c:v>
                </c:pt>
                <c:pt idx="4">
                  <c:v>0.86</c:v>
                </c:pt>
                <c:pt idx="5">
                  <c:v>0.89</c:v>
                </c:pt>
                <c:pt idx="6">
                  <c:v>0.89</c:v>
                </c:pt>
                <c:pt idx="7">
                  <c:v>0.89</c:v>
                </c:pt>
                <c:pt idx="8">
                  <c:v>0.89</c:v>
                </c:pt>
                <c:pt idx="9">
                  <c:v>0.9</c:v>
                </c:pt>
                <c:pt idx="10">
                  <c:v>0.9</c:v>
                </c:pt>
                <c:pt idx="11">
                  <c:v>0.9</c:v>
                </c:pt>
                <c:pt idx="12">
                  <c:v>0.9</c:v>
                </c:pt>
                <c:pt idx="13">
                  <c:v>0.9</c:v>
                </c:pt>
                <c:pt idx="14">
                  <c:v>0.91</c:v>
                </c:pt>
                <c:pt idx="15">
                  <c:v>0.91</c:v>
                </c:pt>
                <c:pt idx="16">
                  <c:v>0.91</c:v>
                </c:pt>
                <c:pt idx="17">
                  <c:v>0.91</c:v>
                </c:pt>
                <c:pt idx="18">
                  <c:v>0.91</c:v>
                </c:pt>
                <c:pt idx="19">
                  <c:v>0.92</c:v>
                </c:pt>
                <c:pt idx="20">
                  <c:v>0.92</c:v>
                </c:pt>
                <c:pt idx="21">
                  <c:v>0.92</c:v>
                </c:pt>
                <c:pt idx="22">
                  <c:v>0.93</c:v>
                </c:pt>
                <c:pt idx="23">
                  <c:v>0.94</c:v>
                </c:pt>
                <c:pt idx="24">
                  <c:v>0.95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5"/>
                <c:pt idx="0">
                  <c:v>ORWELL PCN</c:v>
                </c:pt>
                <c:pt idx="1">
                  <c:v>EAST IPSWICH PCN</c:v>
                </c:pt>
                <c:pt idx="2">
                  <c:v>RANWORTH PCN</c:v>
                </c:pt>
                <c:pt idx="3">
                  <c:v>HAVERHILL PCN</c:v>
                </c:pt>
                <c:pt idx="4">
                  <c:v>COLCHESTER MEDICAL GROUP PCN</c:v>
                </c:pt>
                <c:pt idx="5">
                  <c:v>COLTE PARTNERSHIP (ARA) PCN</c:v>
                </c:pt>
                <c:pt idx="6">
                  <c:v>CLACTON PCN</c:v>
                </c:pt>
                <c:pt idx="7">
                  <c:v>MILL ROAD GROUP PCN</c:v>
                </c:pt>
                <c:pt idx="8">
                  <c:v>EAST SUFFOLK PCN</c:v>
                </c:pt>
                <c:pt idx="9">
                  <c:v>ICS</c:v>
                </c:pt>
                <c:pt idx="10">
                  <c:v>SUDBURY PCN</c:v>
                </c:pt>
                <c:pt idx="11">
                  <c:v>SOUTH RURAL PCN</c:v>
                </c:pt>
                <c:pt idx="12">
                  <c:v>EAST HILL &amp; ABBEY FIELDS PCN</c:v>
                </c:pt>
                <c:pt idx="13">
                  <c:v>FOREST HEATH PCN</c:v>
                </c:pt>
                <c:pt idx="14">
                  <c:v>WGGL PCN</c:v>
                </c:pt>
                <c:pt idx="15">
                  <c:v>COLTE PARTNERSHIP (WCW) PCN</c:v>
                </c:pt>
                <c:pt idx="16">
                  <c:v>TENDRING PCN</c:v>
                </c:pt>
                <c:pt idx="17">
                  <c:v>COLTE PARTNERSHIP (TMR) PCN</c:v>
                </c:pt>
                <c:pt idx="18">
                  <c:v>NORTH EAST IPSWICH PCN</c:v>
                </c:pt>
                <c:pt idx="19">
                  <c:v>NORTH EAST COASTAL PCN</c:v>
                </c:pt>
                <c:pt idx="20">
                  <c:v>BLACKBOURNE PCN</c:v>
                </c:pt>
                <c:pt idx="21">
                  <c:v>BARRACK LANE &amp; IVRY STREET PCN</c:v>
                </c:pt>
                <c:pt idx="22">
                  <c:v>DHG SOUTH PCN</c:v>
                </c:pt>
                <c:pt idx="23">
                  <c:v>BURY ST EDMONDS PCN</c:v>
                </c:pt>
                <c:pt idx="24">
                  <c:v>CREFFIELD MEDICAL GROUP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5"/>
                <c:pt idx="0">
                  <c:v>ORWELL PCN</c:v>
                </c:pt>
                <c:pt idx="1">
                  <c:v>EAST IPSWICH PCN</c:v>
                </c:pt>
                <c:pt idx="2">
                  <c:v>RANWORTH PCN</c:v>
                </c:pt>
                <c:pt idx="3">
                  <c:v>HAVERHILL PCN</c:v>
                </c:pt>
                <c:pt idx="4">
                  <c:v>COLCHESTER MEDICAL GROUP PCN</c:v>
                </c:pt>
                <c:pt idx="5">
                  <c:v>COLTE PARTNERSHIP (ARA) PCN</c:v>
                </c:pt>
                <c:pt idx="6">
                  <c:v>CLACTON PCN</c:v>
                </c:pt>
                <c:pt idx="7">
                  <c:v>MILL ROAD GROUP PCN</c:v>
                </c:pt>
                <c:pt idx="8">
                  <c:v>EAST SUFFOLK PCN</c:v>
                </c:pt>
                <c:pt idx="9">
                  <c:v>ICS</c:v>
                </c:pt>
                <c:pt idx="10">
                  <c:v>SUDBURY PCN</c:v>
                </c:pt>
                <c:pt idx="11">
                  <c:v>SOUTH RURAL PCN</c:v>
                </c:pt>
                <c:pt idx="12">
                  <c:v>EAST HILL &amp; ABBEY FIELDS PCN</c:v>
                </c:pt>
                <c:pt idx="13">
                  <c:v>FOREST HEATH PCN</c:v>
                </c:pt>
                <c:pt idx="14">
                  <c:v>WGGL PCN</c:v>
                </c:pt>
                <c:pt idx="15">
                  <c:v>COLTE PARTNERSHIP (WCW) PCN</c:v>
                </c:pt>
                <c:pt idx="16">
                  <c:v>TENDRING PCN</c:v>
                </c:pt>
                <c:pt idx="17">
                  <c:v>COLTE PARTNERSHIP (TMR) PCN</c:v>
                </c:pt>
                <c:pt idx="18">
                  <c:v>NORTH EAST IPSWICH PCN</c:v>
                </c:pt>
                <c:pt idx="19">
                  <c:v>NORTH EAST COASTAL PCN</c:v>
                </c:pt>
                <c:pt idx="20">
                  <c:v>BLACKBOURNE PCN</c:v>
                </c:pt>
                <c:pt idx="21">
                  <c:v>BARRACK LANE &amp; IVRY STREET PCN</c:v>
                </c:pt>
                <c:pt idx="22">
                  <c:v>DHG SOUTH PCN</c:v>
                </c:pt>
                <c:pt idx="23">
                  <c:v>BURY ST EDMONDS PCN</c:v>
                </c:pt>
                <c:pt idx="24">
                  <c:v>CREFFIELD MEDICAL GROUP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510784"/>
        <c:axId val="1275092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ORWELL PCN</c:v>
                </c:pt>
                <c:pt idx="1">
                  <c:v>EAST IPSWICH PCN</c:v>
                </c:pt>
                <c:pt idx="2">
                  <c:v>RANWORTH PCN</c:v>
                </c:pt>
                <c:pt idx="3">
                  <c:v>HAVERHILL PCN</c:v>
                </c:pt>
                <c:pt idx="4">
                  <c:v>COLCHESTER MEDICAL GROUP PCN</c:v>
                </c:pt>
                <c:pt idx="5">
                  <c:v>COLTE PARTNERSHIP (ARA) PCN</c:v>
                </c:pt>
                <c:pt idx="6">
                  <c:v>CLACTON PCN</c:v>
                </c:pt>
                <c:pt idx="7">
                  <c:v>MILL ROAD GROUP PCN</c:v>
                </c:pt>
                <c:pt idx="8">
                  <c:v>EAST SUFFOLK PCN</c:v>
                </c:pt>
                <c:pt idx="9">
                  <c:v>ICS</c:v>
                </c:pt>
                <c:pt idx="10">
                  <c:v>SUDBURY PCN</c:v>
                </c:pt>
                <c:pt idx="11">
                  <c:v>SOUTH RURAL PCN</c:v>
                </c:pt>
                <c:pt idx="12">
                  <c:v>EAST HILL &amp; ABBEY FIELDS PCN</c:v>
                </c:pt>
                <c:pt idx="13">
                  <c:v>FOREST HEATH PCN</c:v>
                </c:pt>
                <c:pt idx="14">
                  <c:v>WGGL PCN</c:v>
                </c:pt>
                <c:pt idx="15">
                  <c:v>COLTE PARTNERSHIP (WCW) PCN</c:v>
                </c:pt>
                <c:pt idx="16">
                  <c:v>TENDRING PCN</c:v>
                </c:pt>
                <c:pt idx="17">
                  <c:v>COLTE PARTNERSHIP (TMR) PCN</c:v>
                </c:pt>
                <c:pt idx="18">
                  <c:v>NORTH EAST IPSWICH PCN</c:v>
                </c:pt>
                <c:pt idx="19">
                  <c:v>NORTH EAST COASTAL PCN</c:v>
                </c:pt>
                <c:pt idx="20">
                  <c:v>BLACKBOURNE PCN</c:v>
                </c:pt>
                <c:pt idx="21">
                  <c:v>BARRACK LANE &amp; IVRY STREET PCN</c:v>
                </c:pt>
                <c:pt idx="22">
                  <c:v>DHG SOUTH PCN</c:v>
                </c:pt>
                <c:pt idx="23">
                  <c:v>BURY ST EDMONDS PCN</c:v>
                </c:pt>
                <c:pt idx="24">
                  <c:v>CREFFIELD MEDICAL GROUP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5"/>
                <c:pt idx="0">
                  <c:v>ORWELL PCN</c:v>
                </c:pt>
                <c:pt idx="1">
                  <c:v>EAST IPSWICH PCN</c:v>
                </c:pt>
                <c:pt idx="2">
                  <c:v>RANWORTH PCN</c:v>
                </c:pt>
                <c:pt idx="3">
                  <c:v>HAVERHILL PCN</c:v>
                </c:pt>
                <c:pt idx="4">
                  <c:v>COLCHESTER MEDICAL GROUP PCN</c:v>
                </c:pt>
                <c:pt idx="5">
                  <c:v>COLTE PARTNERSHIP (ARA) PCN</c:v>
                </c:pt>
                <c:pt idx="6">
                  <c:v>CLACTON PCN</c:v>
                </c:pt>
                <c:pt idx="7">
                  <c:v>MILL ROAD GROUP PCN</c:v>
                </c:pt>
                <c:pt idx="8">
                  <c:v>EAST SUFFOLK PCN</c:v>
                </c:pt>
                <c:pt idx="9">
                  <c:v>ICS</c:v>
                </c:pt>
                <c:pt idx="10">
                  <c:v>SUDBURY PCN</c:v>
                </c:pt>
                <c:pt idx="11">
                  <c:v>SOUTH RURAL PCN</c:v>
                </c:pt>
                <c:pt idx="12">
                  <c:v>EAST HILL &amp; ABBEY FIELDS PCN</c:v>
                </c:pt>
                <c:pt idx="13">
                  <c:v>FOREST HEATH PCN</c:v>
                </c:pt>
                <c:pt idx="14">
                  <c:v>WGGL PCN</c:v>
                </c:pt>
                <c:pt idx="15">
                  <c:v>COLTE PARTNERSHIP (WCW) PCN</c:v>
                </c:pt>
                <c:pt idx="16">
                  <c:v>TENDRING PCN</c:v>
                </c:pt>
                <c:pt idx="17">
                  <c:v>COLTE PARTNERSHIP (TMR) PCN</c:v>
                </c:pt>
                <c:pt idx="18">
                  <c:v>NORTH EAST IPSWICH PCN</c:v>
                </c:pt>
                <c:pt idx="19">
                  <c:v>NORTH EAST COASTAL PCN</c:v>
                </c:pt>
                <c:pt idx="20">
                  <c:v>BLACKBOURNE PCN</c:v>
                </c:pt>
                <c:pt idx="21">
                  <c:v>BARRACK LANE &amp; IVRY STREET PCN</c:v>
                </c:pt>
                <c:pt idx="22">
                  <c:v>DHG SOUTH PCN</c:v>
                </c:pt>
                <c:pt idx="23">
                  <c:v>BURY ST EDMONDS PCN</c:v>
                </c:pt>
                <c:pt idx="24">
                  <c:v>CREFFIELD MEDICAL GROUP PCN</c:v>
                </c:pt>
              </c:strCache>
            </c:strRef>
          </c:cat>
          <c:val>
            <c:numRef>
              <c:f>Sheet1!$C$2:$C$45</c:f>
              <c:numCache>
                <c:formatCode>0%</c:formatCode>
                <c:ptCount val="44"/>
                <c:pt idx="0">
                  <c:v>0.84</c:v>
                </c:pt>
                <c:pt idx="1">
                  <c:v>0.85</c:v>
                </c:pt>
                <c:pt idx="2">
                  <c:v>0.86</c:v>
                </c:pt>
                <c:pt idx="3">
                  <c:v>0.86</c:v>
                </c:pt>
                <c:pt idx="4">
                  <c:v>0.86</c:v>
                </c:pt>
                <c:pt idx="5">
                  <c:v>0.89</c:v>
                </c:pt>
                <c:pt idx="6">
                  <c:v>0.89</c:v>
                </c:pt>
                <c:pt idx="7">
                  <c:v>0.89</c:v>
                </c:pt>
                <c:pt idx="8">
                  <c:v>0.89</c:v>
                </c:pt>
                <c:pt idx="9">
                  <c:v>-10</c:v>
                </c:pt>
                <c:pt idx="10">
                  <c:v>0.9</c:v>
                </c:pt>
                <c:pt idx="11">
                  <c:v>0.9</c:v>
                </c:pt>
                <c:pt idx="12">
                  <c:v>0.9</c:v>
                </c:pt>
                <c:pt idx="13">
                  <c:v>0.9</c:v>
                </c:pt>
                <c:pt idx="14">
                  <c:v>0.91</c:v>
                </c:pt>
                <c:pt idx="15">
                  <c:v>0.91</c:v>
                </c:pt>
                <c:pt idx="16">
                  <c:v>0.91</c:v>
                </c:pt>
                <c:pt idx="17">
                  <c:v>0.91</c:v>
                </c:pt>
                <c:pt idx="18">
                  <c:v>0.91</c:v>
                </c:pt>
                <c:pt idx="19">
                  <c:v>0.92</c:v>
                </c:pt>
                <c:pt idx="20">
                  <c:v>0.92</c:v>
                </c:pt>
                <c:pt idx="21">
                  <c:v>0.92</c:v>
                </c:pt>
                <c:pt idx="22">
                  <c:v>0.93</c:v>
                </c:pt>
                <c:pt idx="23">
                  <c:v>0.94</c:v>
                </c:pt>
                <c:pt idx="24">
                  <c:v>0.95</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0.9</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505152"/>
        <c:axId val="127507456"/>
      </c:lineChart>
      <c:catAx>
        <c:axId val="12750515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507456"/>
        <c:crosses val="autoZero"/>
        <c:auto val="1"/>
        <c:lblAlgn val="ctr"/>
        <c:lblOffset val="100"/>
        <c:noMultiLvlLbl val="0"/>
      </c:catAx>
      <c:valAx>
        <c:axId val="1275074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505152"/>
        <c:crosses val="autoZero"/>
        <c:crossBetween val="between"/>
      </c:valAx>
      <c:valAx>
        <c:axId val="127509248"/>
        <c:scaling>
          <c:orientation val="minMax"/>
          <c:max val="1"/>
          <c:min val="0"/>
        </c:scaling>
        <c:delete val="0"/>
        <c:axPos val="r"/>
        <c:numFmt formatCode="0%" sourceLinked="1"/>
        <c:majorTickMark val="none"/>
        <c:minorTickMark val="none"/>
        <c:tickLblPos val="none"/>
        <c:spPr>
          <a:ln>
            <a:noFill/>
          </a:ln>
        </c:spPr>
        <c:crossAx val="127510784"/>
        <c:crosses val="max"/>
        <c:crossBetween val="between"/>
      </c:valAx>
      <c:catAx>
        <c:axId val="127510784"/>
        <c:scaling>
          <c:orientation val="minMax"/>
        </c:scaling>
        <c:delete val="1"/>
        <c:axPos val="b"/>
        <c:numFmt formatCode="General" sourceLinked="1"/>
        <c:majorTickMark val="out"/>
        <c:minorTickMark val="none"/>
        <c:tickLblPos val="nextTo"/>
        <c:crossAx val="1275092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55</c:v>
                </c:pt>
                <c:pt idx="1">
                  <c:v>56</c:v>
                </c:pt>
                <c:pt idx="2">
                  <c:v>57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34</c:v>
                </c:pt>
                <c:pt idx="1">
                  <c:v>34</c:v>
                </c:pt>
                <c:pt idx="2">
                  <c:v>32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115456"/>
        <c:axId val="128116992"/>
      </c:barChart>
      <c:catAx>
        <c:axId val="12811545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116992"/>
        <c:crosses val="autoZero"/>
        <c:auto val="1"/>
        <c:lblAlgn val="ctr"/>
        <c:lblOffset val="100"/>
        <c:noMultiLvlLbl val="0"/>
      </c:catAx>
      <c:valAx>
        <c:axId val="12811699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11545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63</c:v>
                </c:pt>
                <c:pt idx="1">
                  <c:v>73</c:v>
                </c:pt>
                <c:pt idx="2">
                  <c:v>67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30</c:v>
                </c:pt>
                <c:pt idx="1">
                  <c:v>23</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6</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96384"/>
        <c:axId val="128497920"/>
      </c:barChart>
      <c:catAx>
        <c:axId val="128496384"/>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97920"/>
        <c:crosses val="autoZero"/>
        <c:auto val="1"/>
        <c:lblAlgn val="ctr"/>
        <c:lblOffset val="100"/>
        <c:noMultiLvlLbl val="0"/>
      </c:catAx>
      <c:valAx>
        <c:axId val="128497920"/>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96384"/>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29</c:v>
                </c:pt>
                <c:pt idx="2">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08608"/>
        <c:axId val="129118592"/>
      </c:lineChart>
      <c:catAx>
        <c:axId val="1291086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18592"/>
        <c:crosses val="autoZero"/>
        <c:auto val="1"/>
        <c:lblAlgn val="ctr"/>
        <c:lblOffset val="100"/>
        <c:noMultiLvlLbl val="0"/>
      </c:catAx>
      <c:valAx>
        <c:axId val="1291185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086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40</c:v>
                </c:pt>
                <c:pt idx="1">
                  <c:v>36</c:v>
                </c:pt>
                <c:pt idx="2">
                  <c:v>24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546304"/>
        <c:axId val="130691456"/>
      </c:lineChart>
      <c:catAx>
        <c:axId val="1305463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691456"/>
        <c:crosses val="autoZero"/>
        <c:auto val="1"/>
        <c:lblAlgn val="ctr"/>
        <c:lblOffset val="100"/>
        <c:noMultiLvlLbl val="0"/>
      </c:catAx>
      <c:valAx>
        <c:axId val="1306914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5463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COLCHESTER MEDICAL GROUP PCN</c:v>
                </c:pt>
                <c:pt idx="1">
                  <c:v>RANWORTH PCN</c:v>
                </c:pt>
                <c:pt idx="2">
                  <c:v>CLACTON PCN</c:v>
                </c:pt>
                <c:pt idx="3">
                  <c:v>EAST IPSWICH PCN</c:v>
                </c:pt>
                <c:pt idx="4">
                  <c:v>NORTH EAST IPSWICH PCN</c:v>
                </c:pt>
                <c:pt idx="5">
                  <c:v>ORWELL PCN</c:v>
                </c:pt>
                <c:pt idx="6">
                  <c:v>CREFFIELD MEDICAL GROUP PCN</c:v>
                </c:pt>
                <c:pt idx="7">
                  <c:v>HAVERHILL PCN</c:v>
                </c:pt>
                <c:pt idx="8">
                  <c:v>WGGL PCN</c:v>
                </c:pt>
                <c:pt idx="9">
                  <c:v>EAST HILL &amp; ABBEY FIELDS PCN</c:v>
                </c:pt>
                <c:pt idx="10">
                  <c:v>COLTE PARTNERSHIP (TMR) PCN</c:v>
                </c:pt>
                <c:pt idx="11">
                  <c:v>ICS</c:v>
                </c:pt>
                <c:pt idx="12">
                  <c:v>SUDBURY PCN</c:v>
                </c:pt>
                <c:pt idx="13">
                  <c:v>BARRACK LANE &amp; IVRY STREET PCN</c:v>
                </c:pt>
                <c:pt idx="14">
                  <c:v>COLTE PARTNERSHIP (WCW) PCN</c:v>
                </c:pt>
                <c:pt idx="15">
                  <c:v>TENDRING PCN</c:v>
                </c:pt>
                <c:pt idx="16">
                  <c:v>EAST SUFFOLK PCN</c:v>
                </c:pt>
                <c:pt idx="17">
                  <c:v>COLTE PARTNERSHIP (ARA) PCN</c:v>
                </c:pt>
                <c:pt idx="18">
                  <c:v>BURY ST EDMONDS PCN</c:v>
                </c:pt>
                <c:pt idx="19">
                  <c:v>MILL ROAD GROUP PCN</c:v>
                </c:pt>
                <c:pt idx="20">
                  <c:v>SOUTH RURAL PCN</c:v>
                </c:pt>
                <c:pt idx="21">
                  <c:v>DHG SOUTH PCN</c:v>
                </c:pt>
                <c:pt idx="22">
                  <c:v>FOREST HEATH PCN</c:v>
                </c:pt>
                <c:pt idx="23">
                  <c:v>NORTH EAST COASTAL PCN</c:v>
                </c:pt>
                <c:pt idx="24">
                  <c:v>BLACKBOURNE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5"/>
                <c:pt idx="0">
                  <c:v>COLCHESTER MEDICAL GROUP PCN</c:v>
                </c:pt>
                <c:pt idx="1">
                  <c:v>RANWORTH PCN</c:v>
                </c:pt>
                <c:pt idx="2">
                  <c:v>CLACTON PCN</c:v>
                </c:pt>
                <c:pt idx="3">
                  <c:v>EAST IPSWICH PCN</c:v>
                </c:pt>
                <c:pt idx="4">
                  <c:v>NORTH EAST IPSWICH PCN</c:v>
                </c:pt>
                <c:pt idx="5">
                  <c:v>ORWELL PCN</c:v>
                </c:pt>
                <c:pt idx="6">
                  <c:v>CREFFIELD MEDICAL GROUP PCN</c:v>
                </c:pt>
                <c:pt idx="7">
                  <c:v>HAVERHILL PCN</c:v>
                </c:pt>
                <c:pt idx="8">
                  <c:v>WGGL PCN</c:v>
                </c:pt>
                <c:pt idx="9">
                  <c:v>EAST HILL &amp; ABBEY FIELDS PCN</c:v>
                </c:pt>
                <c:pt idx="10">
                  <c:v>COLTE PARTNERSHIP (TMR) PCN</c:v>
                </c:pt>
                <c:pt idx="11">
                  <c:v>ICS</c:v>
                </c:pt>
                <c:pt idx="12">
                  <c:v>SUDBURY PCN</c:v>
                </c:pt>
                <c:pt idx="13">
                  <c:v>BARRACK LANE &amp; IVRY STREET PCN</c:v>
                </c:pt>
                <c:pt idx="14">
                  <c:v>COLTE PARTNERSHIP (WCW) PCN</c:v>
                </c:pt>
                <c:pt idx="15">
                  <c:v>TENDRING PCN</c:v>
                </c:pt>
                <c:pt idx="16">
                  <c:v>EAST SUFFOLK PCN</c:v>
                </c:pt>
                <c:pt idx="17">
                  <c:v>COLTE PARTNERSHIP (ARA) PCN</c:v>
                </c:pt>
                <c:pt idx="18">
                  <c:v>BURY ST EDMONDS PCN</c:v>
                </c:pt>
                <c:pt idx="19">
                  <c:v>MILL ROAD GROUP PCN</c:v>
                </c:pt>
                <c:pt idx="20">
                  <c:v>SOUTH RURAL PCN</c:v>
                </c:pt>
                <c:pt idx="21">
                  <c:v>DHG SOUTH PCN</c:v>
                </c:pt>
                <c:pt idx="22">
                  <c:v>FOREST HEATH PCN</c:v>
                </c:pt>
                <c:pt idx="23">
                  <c:v>NORTH EAST COASTAL PCN</c:v>
                </c:pt>
                <c:pt idx="24">
                  <c:v>BLACKBOURNE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COLCHESTER MEDICAL GROUP PCN</c:v>
                </c:pt>
                <c:pt idx="1">
                  <c:v>RANWORTH PCN</c:v>
                </c:pt>
                <c:pt idx="2">
                  <c:v>CLACTON PCN</c:v>
                </c:pt>
                <c:pt idx="3">
                  <c:v>EAST IPSWICH PCN</c:v>
                </c:pt>
                <c:pt idx="4">
                  <c:v>NORTH EAST IPSWICH PCN</c:v>
                </c:pt>
                <c:pt idx="5">
                  <c:v>ORWELL PCN</c:v>
                </c:pt>
                <c:pt idx="6">
                  <c:v>CREFFIELD MEDICAL GROUP PCN</c:v>
                </c:pt>
                <c:pt idx="7">
                  <c:v>HAVERHILL PCN</c:v>
                </c:pt>
                <c:pt idx="8">
                  <c:v>WGGL PCN</c:v>
                </c:pt>
                <c:pt idx="9">
                  <c:v>EAST HILL &amp; ABBEY FIELDS PCN</c:v>
                </c:pt>
                <c:pt idx="10">
                  <c:v>COLTE PARTNERSHIP (TMR) PCN</c:v>
                </c:pt>
                <c:pt idx="11">
                  <c:v>ICS</c:v>
                </c:pt>
                <c:pt idx="12">
                  <c:v>SUDBURY PCN</c:v>
                </c:pt>
                <c:pt idx="13">
                  <c:v>BARRACK LANE &amp; IVRY STREET PCN</c:v>
                </c:pt>
                <c:pt idx="14">
                  <c:v>COLTE PARTNERSHIP (WCW) PCN</c:v>
                </c:pt>
                <c:pt idx="15">
                  <c:v>TENDRING PCN</c:v>
                </c:pt>
                <c:pt idx="16">
                  <c:v>EAST SUFFOLK PCN</c:v>
                </c:pt>
                <c:pt idx="17">
                  <c:v>COLTE PARTNERSHIP (ARA) PCN</c:v>
                </c:pt>
                <c:pt idx="18">
                  <c:v>BURY ST EDMONDS PCN</c:v>
                </c:pt>
                <c:pt idx="19">
                  <c:v>MILL ROAD GROUP PCN</c:v>
                </c:pt>
                <c:pt idx="20">
                  <c:v>SOUTH RURAL PCN</c:v>
                </c:pt>
                <c:pt idx="21">
                  <c:v>DHG SOUTH PCN</c:v>
                </c:pt>
                <c:pt idx="22">
                  <c:v>FOREST HEATH PCN</c:v>
                </c:pt>
                <c:pt idx="23">
                  <c:v>NORTH EAST COASTAL PCN</c:v>
                </c:pt>
                <c:pt idx="24">
                  <c:v>BLACKBOURNE PCN</c:v>
                </c:pt>
              </c:strCache>
            </c:strRef>
          </c:cat>
          <c:val>
            <c:numRef>
              <c:f>Sheet1!$F$2:$F$45</c:f>
              <c:numCache>
                <c:formatCode>General</c:formatCode>
                <c:ptCount val="44"/>
                <c:pt idx="0">
                  <c:v>0.53</c:v>
                </c:pt>
                <c:pt idx="1">
                  <c:v>0.65</c:v>
                </c:pt>
                <c:pt idx="2">
                  <c:v>0.65</c:v>
                </c:pt>
                <c:pt idx="3">
                  <c:v>0.67</c:v>
                </c:pt>
                <c:pt idx="4">
                  <c:v>0.69</c:v>
                </c:pt>
                <c:pt idx="5">
                  <c:v>0.7</c:v>
                </c:pt>
                <c:pt idx="6">
                  <c:v>0.72</c:v>
                </c:pt>
                <c:pt idx="7">
                  <c:v>0.72</c:v>
                </c:pt>
                <c:pt idx="8">
                  <c:v>0.73</c:v>
                </c:pt>
                <c:pt idx="9">
                  <c:v>0.74</c:v>
                </c:pt>
                <c:pt idx="10">
                  <c:v>0.74</c:v>
                </c:pt>
                <c:pt idx="11">
                  <c:v>0.76</c:v>
                </c:pt>
                <c:pt idx="12">
                  <c:v>0.77</c:v>
                </c:pt>
                <c:pt idx="13">
                  <c:v>0.78</c:v>
                </c:pt>
                <c:pt idx="14">
                  <c:v>0.79</c:v>
                </c:pt>
                <c:pt idx="15">
                  <c:v>0.79</c:v>
                </c:pt>
                <c:pt idx="16">
                  <c:v>0.79</c:v>
                </c:pt>
                <c:pt idx="17">
                  <c:v>0.8</c:v>
                </c:pt>
                <c:pt idx="18">
                  <c:v>0.8</c:v>
                </c:pt>
                <c:pt idx="19">
                  <c:v>0.83</c:v>
                </c:pt>
                <c:pt idx="20">
                  <c:v>0.83</c:v>
                </c:pt>
                <c:pt idx="21">
                  <c:v>0.83</c:v>
                </c:pt>
                <c:pt idx="22">
                  <c:v>0.83</c:v>
                </c:pt>
                <c:pt idx="23">
                  <c:v>0.86</c:v>
                </c:pt>
                <c:pt idx="24">
                  <c:v>0.89</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5"/>
                <c:pt idx="0">
                  <c:v>COLCHESTER MEDICAL GROUP PCN</c:v>
                </c:pt>
                <c:pt idx="1">
                  <c:v>RANWORTH PCN</c:v>
                </c:pt>
                <c:pt idx="2">
                  <c:v>CLACTON PCN</c:v>
                </c:pt>
                <c:pt idx="3">
                  <c:v>EAST IPSWICH PCN</c:v>
                </c:pt>
                <c:pt idx="4">
                  <c:v>NORTH EAST IPSWICH PCN</c:v>
                </c:pt>
                <c:pt idx="5">
                  <c:v>ORWELL PCN</c:v>
                </c:pt>
                <c:pt idx="6">
                  <c:v>CREFFIELD MEDICAL GROUP PCN</c:v>
                </c:pt>
                <c:pt idx="7">
                  <c:v>HAVERHILL PCN</c:v>
                </c:pt>
                <c:pt idx="8">
                  <c:v>WGGL PCN</c:v>
                </c:pt>
                <c:pt idx="9">
                  <c:v>EAST HILL &amp; ABBEY FIELDS PCN</c:v>
                </c:pt>
                <c:pt idx="10">
                  <c:v>COLTE PARTNERSHIP (TMR) PCN</c:v>
                </c:pt>
                <c:pt idx="11">
                  <c:v>ICS</c:v>
                </c:pt>
                <c:pt idx="12">
                  <c:v>SUDBURY PCN</c:v>
                </c:pt>
                <c:pt idx="13">
                  <c:v>BARRACK LANE &amp; IVRY STREET PCN</c:v>
                </c:pt>
                <c:pt idx="14">
                  <c:v>COLTE PARTNERSHIP (WCW) PCN</c:v>
                </c:pt>
                <c:pt idx="15">
                  <c:v>TENDRING PCN</c:v>
                </c:pt>
                <c:pt idx="16">
                  <c:v>EAST SUFFOLK PCN</c:v>
                </c:pt>
                <c:pt idx="17">
                  <c:v>COLTE PARTNERSHIP (ARA) PCN</c:v>
                </c:pt>
                <c:pt idx="18">
                  <c:v>BURY ST EDMONDS PCN</c:v>
                </c:pt>
                <c:pt idx="19">
                  <c:v>MILL ROAD GROUP PCN</c:v>
                </c:pt>
                <c:pt idx="20">
                  <c:v>SOUTH RURAL PCN</c:v>
                </c:pt>
                <c:pt idx="21">
                  <c:v>DHG SOUTH PCN</c:v>
                </c:pt>
                <c:pt idx="22">
                  <c:v>FOREST HEATH PCN</c:v>
                </c:pt>
                <c:pt idx="23">
                  <c:v>NORTH EAST COASTAL PCN</c:v>
                </c:pt>
                <c:pt idx="24">
                  <c:v>BLACKBOURNE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5"/>
                <c:pt idx="0">
                  <c:v>COLCHESTER MEDICAL GROUP PCN</c:v>
                </c:pt>
                <c:pt idx="1">
                  <c:v>RANWORTH PCN</c:v>
                </c:pt>
                <c:pt idx="2">
                  <c:v>CLACTON PCN</c:v>
                </c:pt>
                <c:pt idx="3">
                  <c:v>EAST IPSWICH PCN</c:v>
                </c:pt>
                <c:pt idx="4">
                  <c:v>NORTH EAST IPSWICH PCN</c:v>
                </c:pt>
                <c:pt idx="5">
                  <c:v>ORWELL PCN</c:v>
                </c:pt>
                <c:pt idx="6">
                  <c:v>CREFFIELD MEDICAL GROUP PCN</c:v>
                </c:pt>
                <c:pt idx="7">
                  <c:v>HAVERHILL PCN</c:v>
                </c:pt>
                <c:pt idx="8">
                  <c:v>WGGL PCN</c:v>
                </c:pt>
                <c:pt idx="9">
                  <c:v>EAST HILL &amp; ABBEY FIELDS PCN</c:v>
                </c:pt>
                <c:pt idx="10">
                  <c:v>COLTE PARTNERSHIP (TMR) PCN</c:v>
                </c:pt>
                <c:pt idx="11">
                  <c:v>ICS</c:v>
                </c:pt>
                <c:pt idx="12">
                  <c:v>SUDBURY PCN</c:v>
                </c:pt>
                <c:pt idx="13">
                  <c:v>BARRACK LANE &amp; IVRY STREET PCN</c:v>
                </c:pt>
                <c:pt idx="14">
                  <c:v>COLTE PARTNERSHIP (WCW) PCN</c:v>
                </c:pt>
                <c:pt idx="15">
                  <c:v>TENDRING PCN</c:v>
                </c:pt>
                <c:pt idx="16">
                  <c:v>EAST SUFFOLK PCN</c:v>
                </c:pt>
                <c:pt idx="17">
                  <c:v>COLTE PARTNERSHIP (ARA) PCN</c:v>
                </c:pt>
                <c:pt idx="18">
                  <c:v>BURY ST EDMONDS PCN</c:v>
                </c:pt>
                <c:pt idx="19">
                  <c:v>MILL ROAD GROUP PCN</c:v>
                </c:pt>
                <c:pt idx="20">
                  <c:v>SOUTH RURAL PCN</c:v>
                </c:pt>
                <c:pt idx="21">
                  <c:v>DHG SOUTH PCN</c:v>
                </c:pt>
                <c:pt idx="22">
                  <c:v>FOREST HEATH PCN</c:v>
                </c:pt>
                <c:pt idx="23">
                  <c:v>NORTH EAST COASTAL PCN</c:v>
                </c:pt>
                <c:pt idx="24">
                  <c:v>BLACKBOURNE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500032"/>
        <c:axId val="1434982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COLCHESTER MEDICAL GROUP PCN</c:v>
                </c:pt>
                <c:pt idx="1">
                  <c:v>RANWORTH PCN</c:v>
                </c:pt>
                <c:pt idx="2">
                  <c:v>CLACTON PCN</c:v>
                </c:pt>
                <c:pt idx="3">
                  <c:v>EAST IPSWICH PCN</c:v>
                </c:pt>
                <c:pt idx="4">
                  <c:v>NORTH EAST IPSWICH PCN</c:v>
                </c:pt>
                <c:pt idx="5">
                  <c:v>ORWELL PCN</c:v>
                </c:pt>
                <c:pt idx="6">
                  <c:v>CREFFIELD MEDICAL GROUP PCN</c:v>
                </c:pt>
                <c:pt idx="7">
                  <c:v>HAVERHILL PCN</c:v>
                </c:pt>
                <c:pt idx="8">
                  <c:v>WGGL PCN</c:v>
                </c:pt>
                <c:pt idx="9">
                  <c:v>EAST HILL &amp; ABBEY FIELDS PCN</c:v>
                </c:pt>
                <c:pt idx="10">
                  <c:v>COLTE PARTNERSHIP (TMR) PCN</c:v>
                </c:pt>
                <c:pt idx="11">
                  <c:v>ICS</c:v>
                </c:pt>
                <c:pt idx="12">
                  <c:v>SUDBURY PCN</c:v>
                </c:pt>
                <c:pt idx="13">
                  <c:v>BARRACK LANE &amp; IVRY STREET PCN</c:v>
                </c:pt>
                <c:pt idx="14">
                  <c:v>COLTE PARTNERSHIP (WCW) PCN</c:v>
                </c:pt>
                <c:pt idx="15">
                  <c:v>TENDRING PCN</c:v>
                </c:pt>
                <c:pt idx="16">
                  <c:v>EAST SUFFOLK PCN</c:v>
                </c:pt>
                <c:pt idx="17">
                  <c:v>COLTE PARTNERSHIP (ARA) PCN</c:v>
                </c:pt>
                <c:pt idx="18">
                  <c:v>BURY ST EDMONDS PCN</c:v>
                </c:pt>
                <c:pt idx="19">
                  <c:v>MILL ROAD GROUP PCN</c:v>
                </c:pt>
                <c:pt idx="20">
                  <c:v>SOUTH RURAL PCN</c:v>
                </c:pt>
                <c:pt idx="21">
                  <c:v>DHG SOUTH PCN</c:v>
                </c:pt>
                <c:pt idx="22">
                  <c:v>FOREST HEATH PCN</c:v>
                </c:pt>
                <c:pt idx="23">
                  <c:v>NORTH EAST COASTAL PCN</c:v>
                </c:pt>
                <c:pt idx="24">
                  <c:v>BLACKBOURNE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5"/>
                <c:pt idx="0">
                  <c:v>COLCHESTER MEDICAL GROUP PCN</c:v>
                </c:pt>
                <c:pt idx="1">
                  <c:v>RANWORTH PCN</c:v>
                </c:pt>
                <c:pt idx="2">
                  <c:v>CLACTON PCN</c:v>
                </c:pt>
                <c:pt idx="3">
                  <c:v>EAST IPSWICH PCN</c:v>
                </c:pt>
                <c:pt idx="4">
                  <c:v>NORTH EAST IPSWICH PCN</c:v>
                </c:pt>
                <c:pt idx="5">
                  <c:v>ORWELL PCN</c:v>
                </c:pt>
                <c:pt idx="6">
                  <c:v>CREFFIELD MEDICAL GROUP PCN</c:v>
                </c:pt>
                <c:pt idx="7">
                  <c:v>HAVERHILL PCN</c:v>
                </c:pt>
                <c:pt idx="8">
                  <c:v>WGGL PCN</c:v>
                </c:pt>
                <c:pt idx="9">
                  <c:v>EAST HILL &amp; ABBEY FIELDS PCN</c:v>
                </c:pt>
                <c:pt idx="10">
                  <c:v>COLTE PARTNERSHIP (TMR) PCN</c:v>
                </c:pt>
                <c:pt idx="11">
                  <c:v>ICS</c:v>
                </c:pt>
                <c:pt idx="12">
                  <c:v>SUDBURY PCN</c:v>
                </c:pt>
                <c:pt idx="13">
                  <c:v>BARRACK LANE &amp; IVRY STREET PCN</c:v>
                </c:pt>
                <c:pt idx="14">
                  <c:v>COLTE PARTNERSHIP (WCW) PCN</c:v>
                </c:pt>
                <c:pt idx="15">
                  <c:v>TENDRING PCN</c:v>
                </c:pt>
                <c:pt idx="16">
                  <c:v>EAST SUFFOLK PCN</c:v>
                </c:pt>
                <c:pt idx="17">
                  <c:v>COLTE PARTNERSHIP (ARA) PCN</c:v>
                </c:pt>
                <c:pt idx="18">
                  <c:v>BURY ST EDMONDS PCN</c:v>
                </c:pt>
                <c:pt idx="19">
                  <c:v>MILL ROAD GROUP PCN</c:v>
                </c:pt>
                <c:pt idx="20">
                  <c:v>SOUTH RURAL PCN</c:v>
                </c:pt>
                <c:pt idx="21">
                  <c:v>DHG SOUTH PCN</c:v>
                </c:pt>
                <c:pt idx="22">
                  <c:v>FOREST HEATH PCN</c:v>
                </c:pt>
                <c:pt idx="23">
                  <c:v>NORTH EAST COASTAL PCN</c:v>
                </c:pt>
                <c:pt idx="24">
                  <c:v>BLACKBOURNE PCN</c:v>
                </c:pt>
              </c:strCache>
            </c:strRef>
          </c:cat>
          <c:val>
            <c:numRef>
              <c:f>Sheet1!$C$2:$C$45</c:f>
              <c:numCache>
                <c:formatCode>0%</c:formatCode>
                <c:ptCount val="44"/>
                <c:pt idx="0">
                  <c:v>0.53</c:v>
                </c:pt>
                <c:pt idx="1">
                  <c:v>0.65</c:v>
                </c:pt>
                <c:pt idx="2">
                  <c:v>0.65</c:v>
                </c:pt>
                <c:pt idx="3">
                  <c:v>0.67</c:v>
                </c:pt>
                <c:pt idx="4">
                  <c:v>0.69</c:v>
                </c:pt>
                <c:pt idx="5">
                  <c:v>0.7</c:v>
                </c:pt>
                <c:pt idx="6">
                  <c:v>0.72</c:v>
                </c:pt>
                <c:pt idx="7">
                  <c:v>0.72</c:v>
                </c:pt>
                <c:pt idx="8">
                  <c:v>0.73</c:v>
                </c:pt>
                <c:pt idx="9">
                  <c:v>0.74</c:v>
                </c:pt>
                <c:pt idx="10">
                  <c:v>0.74</c:v>
                </c:pt>
                <c:pt idx="11">
                  <c:v>-10</c:v>
                </c:pt>
                <c:pt idx="12">
                  <c:v>0.77</c:v>
                </c:pt>
                <c:pt idx="13">
                  <c:v>0.78</c:v>
                </c:pt>
                <c:pt idx="14">
                  <c:v>0.79</c:v>
                </c:pt>
                <c:pt idx="15">
                  <c:v>0.79</c:v>
                </c:pt>
                <c:pt idx="16">
                  <c:v>0.79</c:v>
                </c:pt>
                <c:pt idx="17">
                  <c:v>0.8</c:v>
                </c:pt>
                <c:pt idx="18">
                  <c:v>0.8</c:v>
                </c:pt>
                <c:pt idx="19">
                  <c:v>0.83</c:v>
                </c:pt>
                <c:pt idx="20">
                  <c:v>0.83</c:v>
                </c:pt>
                <c:pt idx="21">
                  <c:v>0.83</c:v>
                </c:pt>
                <c:pt idx="22">
                  <c:v>0.83</c:v>
                </c:pt>
                <c:pt idx="23">
                  <c:v>0.86</c:v>
                </c:pt>
                <c:pt idx="24">
                  <c:v>0.89</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0.76</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485952"/>
        <c:axId val="143496704"/>
      </c:lineChart>
      <c:catAx>
        <c:axId val="14348595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496704"/>
        <c:crosses val="autoZero"/>
        <c:auto val="1"/>
        <c:lblAlgn val="ctr"/>
        <c:lblOffset val="100"/>
        <c:noMultiLvlLbl val="0"/>
      </c:catAx>
      <c:valAx>
        <c:axId val="1434967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485952"/>
        <c:crosses val="autoZero"/>
        <c:crossBetween val="between"/>
      </c:valAx>
      <c:valAx>
        <c:axId val="143498240"/>
        <c:scaling>
          <c:orientation val="minMax"/>
          <c:max val="1"/>
          <c:min val="0"/>
        </c:scaling>
        <c:delete val="0"/>
        <c:axPos val="r"/>
        <c:numFmt formatCode="0%" sourceLinked="1"/>
        <c:majorTickMark val="none"/>
        <c:minorTickMark val="none"/>
        <c:tickLblPos val="none"/>
        <c:spPr>
          <a:ln>
            <a:noFill/>
          </a:ln>
        </c:spPr>
        <c:crossAx val="143500032"/>
        <c:crosses val="max"/>
        <c:crossBetween val="between"/>
      </c:valAx>
      <c:catAx>
        <c:axId val="143500032"/>
        <c:scaling>
          <c:orientation val="minMax"/>
        </c:scaling>
        <c:delete val="1"/>
        <c:axPos val="b"/>
        <c:numFmt formatCode="General" sourceLinked="1"/>
        <c:majorTickMark val="out"/>
        <c:minorTickMark val="none"/>
        <c:tickLblPos val="nextTo"/>
        <c:crossAx val="1434982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28</c:v>
                </c:pt>
                <c:pt idx="1">
                  <c:v>41</c:v>
                </c:pt>
                <c:pt idx="2">
                  <c:v>20</c:v>
                </c:pt>
                <c:pt idx="3">
                  <c:v>6</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680448"/>
        <c:axId val="144681984"/>
      </c:lineChart>
      <c:catAx>
        <c:axId val="1446804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681984"/>
        <c:crosses val="autoZero"/>
        <c:auto val="1"/>
        <c:lblAlgn val="ctr"/>
        <c:lblOffset val="100"/>
        <c:noMultiLvlLbl val="0"/>
      </c:catAx>
      <c:valAx>
        <c:axId val="1446819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6804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5"/>
                <c:pt idx="0">
                  <c:v>CREFFIELD MEDICAL GROUP PCN</c:v>
                </c:pt>
                <c:pt idx="1">
                  <c:v>RANWORTH PCN</c:v>
                </c:pt>
                <c:pt idx="2">
                  <c:v>CLACTON PCN</c:v>
                </c:pt>
                <c:pt idx="3">
                  <c:v>COLTE PARTNERSHIP (ARA) PCN</c:v>
                </c:pt>
                <c:pt idx="4">
                  <c:v>COLTE PARTNERSHIP (TMR) PCN</c:v>
                </c:pt>
                <c:pt idx="5">
                  <c:v>NORTH EAST IPSWICH PCN</c:v>
                </c:pt>
                <c:pt idx="6">
                  <c:v>EAST HILL &amp; ABBEY FIELDS PCN</c:v>
                </c:pt>
                <c:pt idx="7">
                  <c:v>WGGL PCN</c:v>
                </c:pt>
                <c:pt idx="8">
                  <c:v>HAVERHILL PCN</c:v>
                </c:pt>
                <c:pt idx="9">
                  <c:v>ORWELL PCN</c:v>
                </c:pt>
                <c:pt idx="10">
                  <c:v>BURY ST EDMONDS PCN</c:v>
                </c:pt>
                <c:pt idx="11">
                  <c:v>ICS</c:v>
                </c:pt>
                <c:pt idx="12">
                  <c:v>COLTE PARTNERSHIP (WCW) PCN</c:v>
                </c:pt>
                <c:pt idx="13">
                  <c:v>SUDBURY PCN</c:v>
                </c:pt>
                <c:pt idx="14">
                  <c:v>EAST IPSWICH PCN</c:v>
                </c:pt>
                <c:pt idx="15">
                  <c:v>MILL ROAD GROUP PCN</c:v>
                </c:pt>
                <c:pt idx="16">
                  <c:v>COLCHESTER MEDICAL GROUP PCN</c:v>
                </c:pt>
                <c:pt idx="17">
                  <c:v>FOREST HEATH PCN</c:v>
                </c:pt>
                <c:pt idx="18">
                  <c:v>TENDRING PCN</c:v>
                </c:pt>
                <c:pt idx="19">
                  <c:v>EAST SUFFOLK PCN</c:v>
                </c:pt>
                <c:pt idx="20">
                  <c:v>NORTH EAST COASTAL PCN</c:v>
                </c:pt>
                <c:pt idx="21">
                  <c:v>SOUTH RURAL PCN</c:v>
                </c:pt>
                <c:pt idx="22">
                  <c:v>BLACKBOURNE PCN</c:v>
                </c:pt>
                <c:pt idx="23">
                  <c:v>BARRACK LANE &amp; IVRY STREET PCN</c:v>
                </c:pt>
                <c:pt idx="24">
                  <c:v>DHG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25"/>
                <c:pt idx="0">
                  <c:v>CREFFIELD MEDICAL GROUP PCN</c:v>
                </c:pt>
                <c:pt idx="1">
                  <c:v>RANWORTH PCN</c:v>
                </c:pt>
                <c:pt idx="2">
                  <c:v>CLACTON PCN</c:v>
                </c:pt>
                <c:pt idx="3">
                  <c:v>COLTE PARTNERSHIP (ARA) PCN</c:v>
                </c:pt>
                <c:pt idx="4">
                  <c:v>COLTE PARTNERSHIP (TMR) PCN</c:v>
                </c:pt>
                <c:pt idx="5">
                  <c:v>NORTH EAST IPSWICH PCN</c:v>
                </c:pt>
                <c:pt idx="6">
                  <c:v>EAST HILL &amp; ABBEY FIELDS PCN</c:v>
                </c:pt>
                <c:pt idx="7">
                  <c:v>WGGL PCN</c:v>
                </c:pt>
                <c:pt idx="8">
                  <c:v>HAVERHILL PCN</c:v>
                </c:pt>
                <c:pt idx="9">
                  <c:v>ORWELL PCN</c:v>
                </c:pt>
                <c:pt idx="10">
                  <c:v>BURY ST EDMONDS PCN</c:v>
                </c:pt>
                <c:pt idx="11">
                  <c:v>ICS</c:v>
                </c:pt>
                <c:pt idx="12">
                  <c:v>COLTE PARTNERSHIP (WCW) PCN</c:v>
                </c:pt>
                <c:pt idx="13">
                  <c:v>SUDBURY PCN</c:v>
                </c:pt>
                <c:pt idx="14">
                  <c:v>EAST IPSWICH PCN</c:v>
                </c:pt>
                <c:pt idx="15">
                  <c:v>MILL ROAD GROUP PCN</c:v>
                </c:pt>
                <c:pt idx="16">
                  <c:v>COLCHESTER MEDICAL GROUP PCN</c:v>
                </c:pt>
                <c:pt idx="17">
                  <c:v>FOREST HEATH PCN</c:v>
                </c:pt>
                <c:pt idx="18">
                  <c:v>TENDRING PCN</c:v>
                </c:pt>
                <c:pt idx="19">
                  <c:v>EAST SUFFOLK PCN</c:v>
                </c:pt>
                <c:pt idx="20">
                  <c:v>NORTH EAST COASTAL PCN</c:v>
                </c:pt>
                <c:pt idx="21">
                  <c:v>SOUTH RURAL PCN</c:v>
                </c:pt>
                <c:pt idx="22">
                  <c:v>BLACKBOURNE PCN</c:v>
                </c:pt>
                <c:pt idx="23">
                  <c:v>BARRACK LANE &amp; IVRY STREET PCN</c:v>
                </c:pt>
                <c:pt idx="24">
                  <c:v>DHG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5"/>
                <c:pt idx="0">
                  <c:v>CREFFIELD MEDICAL GROUP PCN</c:v>
                </c:pt>
                <c:pt idx="1">
                  <c:v>RANWORTH PCN</c:v>
                </c:pt>
                <c:pt idx="2">
                  <c:v>CLACTON PCN</c:v>
                </c:pt>
                <c:pt idx="3">
                  <c:v>COLTE PARTNERSHIP (ARA) PCN</c:v>
                </c:pt>
                <c:pt idx="4">
                  <c:v>COLTE PARTNERSHIP (TMR) PCN</c:v>
                </c:pt>
                <c:pt idx="5">
                  <c:v>NORTH EAST IPSWICH PCN</c:v>
                </c:pt>
                <c:pt idx="6">
                  <c:v>EAST HILL &amp; ABBEY FIELDS PCN</c:v>
                </c:pt>
                <c:pt idx="7">
                  <c:v>WGGL PCN</c:v>
                </c:pt>
                <c:pt idx="8">
                  <c:v>HAVERHILL PCN</c:v>
                </c:pt>
                <c:pt idx="9">
                  <c:v>ORWELL PCN</c:v>
                </c:pt>
                <c:pt idx="10">
                  <c:v>BURY ST EDMONDS PCN</c:v>
                </c:pt>
                <c:pt idx="11">
                  <c:v>ICS</c:v>
                </c:pt>
                <c:pt idx="12">
                  <c:v>COLTE PARTNERSHIP (WCW) PCN</c:v>
                </c:pt>
                <c:pt idx="13">
                  <c:v>SUDBURY PCN</c:v>
                </c:pt>
                <c:pt idx="14">
                  <c:v>EAST IPSWICH PCN</c:v>
                </c:pt>
                <c:pt idx="15">
                  <c:v>MILL ROAD GROUP PCN</c:v>
                </c:pt>
                <c:pt idx="16">
                  <c:v>COLCHESTER MEDICAL GROUP PCN</c:v>
                </c:pt>
                <c:pt idx="17">
                  <c:v>FOREST HEATH PCN</c:v>
                </c:pt>
                <c:pt idx="18">
                  <c:v>TENDRING PCN</c:v>
                </c:pt>
                <c:pt idx="19">
                  <c:v>EAST SUFFOLK PCN</c:v>
                </c:pt>
                <c:pt idx="20">
                  <c:v>NORTH EAST COASTAL PCN</c:v>
                </c:pt>
                <c:pt idx="21">
                  <c:v>SOUTH RURAL PCN</c:v>
                </c:pt>
                <c:pt idx="22">
                  <c:v>BLACKBOURNE PCN</c:v>
                </c:pt>
                <c:pt idx="23">
                  <c:v>BARRACK LANE &amp; IVRY STREET PCN</c:v>
                </c:pt>
                <c:pt idx="24">
                  <c:v>DHG SOUTH PCN</c:v>
                </c:pt>
              </c:strCache>
            </c:strRef>
          </c:cat>
          <c:val>
            <c:numRef>
              <c:f>Sheet1!$F$2:$F$45</c:f>
              <c:numCache>
                <c:formatCode>General</c:formatCode>
                <c:ptCount val="44"/>
                <c:pt idx="0">
                  <c:v>0.54</c:v>
                </c:pt>
                <c:pt idx="1">
                  <c:v>0.57999999999999996</c:v>
                </c:pt>
                <c:pt idx="2">
                  <c:v>0.59</c:v>
                </c:pt>
                <c:pt idx="3">
                  <c:v>0.6</c:v>
                </c:pt>
                <c:pt idx="4">
                  <c:v>0.61</c:v>
                </c:pt>
                <c:pt idx="5">
                  <c:v>0.63</c:v>
                </c:pt>
                <c:pt idx="6">
                  <c:v>0.64</c:v>
                </c:pt>
                <c:pt idx="7">
                  <c:v>0.65</c:v>
                </c:pt>
                <c:pt idx="8">
                  <c:v>0.65</c:v>
                </c:pt>
                <c:pt idx="9">
                  <c:v>0.67</c:v>
                </c:pt>
                <c:pt idx="10">
                  <c:v>0.68</c:v>
                </c:pt>
                <c:pt idx="11">
                  <c:v>0.69</c:v>
                </c:pt>
                <c:pt idx="12">
                  <c:v>0.69</c:v>
                </c:pt>
                <c:pt idx="13">
                  <c:v>0.7</c:v>
                </c:pt>
                <c:pt idx="14">
                  <c:v>0.71</c:v>
                </c:pt>
                <c:pt idx="15">
                  <c:v>0.71</c:v>
                </c:pt>
                <c:pt idx="16">
                  <c:v>0.71</c:v>
                </c:pt>
                <c:pt idx="17">
                  <c:v>0.71</c:v>
                </c:pt>
                <c:pt idx="18">
                  <c:v>0.73</c:v>
                </c:pt>
                <c:pt idx="19">
                  <c:v>0.73</c:v>
                </c:pt>
                <c:pt idx="20">
                  <c:v>0.74</c:v>
                </c:pt>
                <c:pt idx="21">
                  <c:v>0.74</c:v>
                </c:pt>
                <c:pt idx="22">
                  <c:v>0.75</c:v>
                </c:pt>
                <c:pt idx="23">
                  <c:v>0.76</c:v>
                </c:pt>
                <c:pt idx="24">
                  <c:v>0.8</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25"/>
                <c:pt idx="0">
                  <c:v>CREFFIELD MEDICAL GROUP PCN</c:v>
                </c:pt>
                <c:pt idx="1">
                  <c:v>RANWORTH PCN</c:v>
                </c:pt>
                <c:pt idx="2">
                  <c:v>CLACTON PCN</c:v>
                </c:pt>
                <c:pt idx="3">
                  <c:v>COLTE PARTNERSHIP (ARA) PCN</c:v>
                </c:pt>
                <c:pt idx="4">
                  <c:v>COLTE PARTNERSHIP (TMR) PCN</c:v>
                </c:pt>
                <c:pt idx="5">
                  <c:v>NORTH EAST IPSWICH PCN</c:v>
                </c:pt>
                <c:pt idx="6">
                  <c:v>EAST HILL &amp; ABBEY FIELDS PCN</c:v>
                </c:pt>
                <c:pt idx="7">
                  <c:v>WGGL PCN</c:v>
                </c:pt>
                <c:pt idx="8">
                  <c:v>HAVERHILL PCN</c:v>
                </c:pt>
                <c:pt idx="9">
                  <c:v>ORWELL PCN</c:v>
                </c:pt>
                <c:pt idx="10">
                  <c:v>BURY ST EDMONDS PCN</c:v>
                </c:pt>
                <c:pt idx="11">
                  <c:v>ICS</c:v>
                </c:pt>
                <c:pt idx="12">
                  <c:v>COLTE PARTNERSHIP (WCW) PCN</c:v>
                </c:pt>
                <c:pt idx="13">
                  <c:v>SUDBURY PCN</c:v>
                </c:pt>
                <c:pt idx="14">
                  <c:v>EAST IPSWICH PCN</c:v>
                </c:pt>
                <c:pt idx="15">
                  <c:v>MILL ROAD GROUP PCN</c:v>
                </c:pt>
                <c:pt idx="16">
                  <c:v>COLCHESTER MEDICAL GROUP PCN</c:v>
                </c:pt>
                <c:pt idx="17">
                  <c:v>FOREST HEATH PCN</c:v>
                </c:pt>
                <c:pt idx="18">
                  <c:v>TENDRING PCN</c:v>
                </c:pt>
                <c:pt idx="19">
                  <c:v>EAST SUFFOLK PCN</c:v>
                </c:pt>
                <c:pt idx="20">
                  <c:v>NORTH EAST COASTAL PCN</c:v>
                </c:pt>
                <c:pt idx="21">
                  <c:v>SOUTH RURAL PCN</c:v>
                </c:pt>
                <c:pt idx="22">
                  <c:v>BLACKBOURNE PCN</c:v>
                </c:pt>
                <c:pt idx="23">
                  <c:v>BARRACK LANE &amp; IVRY STREET PCN</c:v>
                </c:pt>
                <c:pt idx="24">
                  <c:v>DHG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25"/>
                <c:pt idx="0">
                  <c:v>CREFFIELD MEDICAL GROUP PCN</c:v>
                </c:pt>
                <c:pt idx="1">
                  <c:v>RANWORTH PCN</c:v>
                </c:pt>
                <c:pt idx="2">
                  <c:v>CLACTON PCN</c:v>
                </c:pt>
                <c:pt idx="3">
                  <c:v>COLTE PARTNERSHIP (ARA) PCN</c:v>
                </c:pt>
                <c:pt idx="4">
                  <c:v>COLTE PARTNERSHIP (TMR) PCN</c:v>
                </c:pt>
                <c:pt idx="5">
                  <c:v>NORTH EAST IPSWICH PCN</c:v>
                </c:pt>
                <c:pt idx="6">
                  <c:v>EAST HILL &amp; ABBEY FIELDS PCN</c:v>
                </c:pt>
                <c:pt idx="7">
                  <c:v>WGGL PCN</c:v>
                </c:pt>
                <c:pt idx="8">
                  <c:v>HAVERHILL PCN</c:v>
                </c:pt>
                <c:pt idx="9">
                  <c:v>ORWELL PCN</c:v>
                </c:pt>
                <c:pt idx="10">
                  <c:v>BURY ST EDMONDS PCN</c:v>
                </c:pt>
                <c:pt idx="11">
                  <c:v>ICS</c:v>
                </c:pt>
                <c:pt idx="12">
                  <c:v>COLTE PARTNERSHIP (WCW) PCN</c:v>
                </c:pt>
                <c:pt idx="13">
                  <c:v>SUDBURY PCN</c:v>
                </c:pt>
                <c:pt idx="14">
                  <c:v>EAST IPSWICH PCN</c:v>
                </c:pt>
                <c:pt idx="15">
                  <c:v>MILL ROAD GROUP PCN</c:v>
                </c:pt>
                <c:pt idx="16">
                  <c:v>COLCHESTER MEDICAL GROUP PCN</c:v>
                </c:pt>
                <c:pt idx="17">
                  <c:v>FOREST HEATH PCN</c:v>
                </c:pt>
                <c:pt idx="18">
                  <c:v>TENDRING PCN</c:v>
                </c:pt>
                <c:pt idx="19">
                  <c:v>EAST SUFFOLK PCN</c:v>
                </c:pt>
                <c:pt idx="20">
                  <c:v>NORTH EAST COASTAL PCN</c:v>
                </c:pt>
                <c:pt idx="21">
                  <c:v>SOUTH RURAL PCN</c:v>
                </c:pt>
                <c:pt idx="22">
                  <c:v>BLACKBOURNE PCN</c:v>
                </c:pt>
                <c:pt idx="23">
                  <c:v>BARRACK LANE &amp; IVRY STREET PCN</c:v>
                </c:pt>
                <c:pt idx="24">
                  <c:v>DHG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269888"/>
        <c:axId val="1452680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5"/>
                <c:pt idx="0">
                  <c:v>CREFFIELD MEDICAL GROUP PCN</c:v>
                </c:pt>
                <c:pt idx="1">
                  <c:v>RANWORTH PCN</c:v>
                </c:pt>
                <c:pt idx="2">
                  <c:v>CLACTON PCN</c:v>
                </c:pt>
                <c:pt idx="3">
                  <c:v>COLTE PARTNERSHIP (ARA) PCN</c:v>
                </c:pt>
                <c:pt idx="4">
                  <c:v>COLTE PARTNERSHIP (TMR) PCN</c:v>
                </c:pt>
                <c:pt idx="5">
                  <c:v>NORTH EAST IPSWICH PCN</c:v>
                </c:pt>
                <c:pt idx="6">
                  <c:v>EAST HILL &amp; ABBEY FIELDS PCN</c:v>
                </c:pt>
                <c:pt idx="7">
                  <c:v>WGGL PCN</c:v>
                </c:pt>
                <c:pt idx="8">
                  <c:v>HAVERHILL PCN</c:v>
                </c:pt>
                <c:pt idx="9">
                  <c:v>ORWELL PCN</c:v>
                </c:pt>
                <c:pt idx="10">
                  <c:v>BURY ST EDMONDS PCN</c:v>
                </c:pt>
                <c:pt idx="11">
                  <c:v>ICS</c:v>
                </c:pt>
                <c:pt idx="12">
                  <c:v>COLTE PARTNERSHIP (WCW) PCN</c:v>
                </c:pt>
                <c:pt idx="13">
                  <c:v>SUDBURY PCN</c:v>
                </c:pt>
                <c:pt idx="14">
                  <c:v>EAST IPSWICH PCN</c:v>
                </c:pt>
                <c:pt idx="15">
                  <c:v>MILL ROAD GROUP PCN</c:v>
                </c:pt>
                <c:pt idx="16">
                  <c:v>COLCHESTER MEDICAL GROUP PCN</c:v>
                </c:pt>
                <c:pt idx="17">
                  <c:v>FOREST HEATH PCN</c:v>
                </c:pt>
                <c:pt idx="18">
                  <c:v>TENDRING PCN</c:v>
                </c:pt>
                <c:pt idx="19">
                  <c:v>EAST SUFFOLK PCN</c:v>
                </c:pt>
                <c:pt idx="20">
                  <c:v>NORTH EAST COASTAL PCN</c:v>
                </c:pt>
                <c:pt idx="21">
                  <c:v>SOUTH RURAL PCN</c:v>
                </c:pt>
                <c:pt idx="22">
                  <c:v>BLACKBOURNE PCN</c:v>
                </c:pt>
                <c:pt idx="23">
                  <c:v>BARRACK LANE &amp; IVRY STREET PCN</c:v>
                </c:pt>
                <c:pt idx="24">
                  <c:v>DHG SOUTH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25"/>
                <c:pt idx="0">
                  <c:v>CREFFIELD MEDICAL GROUP PCN</c:v>
                </c:pt>
                <c:pt idx="1">
                  <c:v>RANWORTH PCN</c:v>
                </c:pt>
                <c:pt idx="2">
                  <c:v>CLACTON PCN</c:v>
                </c:pt>
                <c:pt idx="3">
                  <c:v>COLTE PARTNERSHIP (ARA) PCN</c:v>
                </c:pt>
                <c:pt idx="4">
                  <c:v>COLTE PARTNERSHIP (TMR) PCN</c:v>
                </c:pt>
                <c:pt idx="5">
                  <c:v>NORTH EAST IPSWICH PCN</c:v>
                </c:pt>
                <c:pt idx="6">
                  <c:v>EAST HILL &amp; ABBEY FIELDS PCN</c:v>
                </c:pt>
                <c:pt idx="7">
                  <c:v>WGGL PCN</c:v>
                </c:pt>
                <c:pt idx="8">
                  <c:v>HAVERHILL PCN</c:v>
                </c:pt>
                <c:pt idx="9">
                  <c:v>ORWELL PCN</c:v>
                </c:pt>
                <c:pt idx="10">
                  <c:v>BURY ST EDMONDS PCN</c:v>
                </c:pt>
                <c:pt idx="11">
                  <c:v>ICS</c:v>
                </c:pt>
                <c:pt idx="12">
                  <c:v>COLTE PARTNERSHIP (WCW) PCN</c:v>
                </c:pt>
                <c:pt idx="13">
                  <c:v>SUDBURY PCN</c:v>
                </c:pt>
                <c:pt idx="14">
                  <c:v>EAST IPSWICH PCN</c:v>
                </c:pt>
                <c:pt idx="15">
                  <c:v>MILL ROAD GROUP PCN</c:v>
                </c:pt>
                <c:pt idx="16">
                  <c:v>COLCHESTER MEDICAL GROUP PCN</c:v>
                </c:pt>
                <c:pt idx="17">
                  <c:v>FOREST HEATH PCN</c:v>
                </c:pt>
                <c:pt idx="18">
                  <c:v>TENDRING PCN</c:v>
                </c:pt>
                <c:pt idx="19">
                  <c:v>EAST SUFFOLK PCN</c:v>
                </c:pt>
                <c:pt idx="20">
                  <c:v>NORTH EAST COASTAL PCN</c:v>
                </c:pt>
                <c:pt idx="21">
                  <c:v>SOUTH RURAL PCN</c:v>
                </c:pt>
                <c:pt idx="22">
                  <c:v>BLACKBOURNE PCN</c:v>
                </c:pt>
                <c:pt idx="23">
                  <c:v>BARRACK LANE &amp; IVRY STREET PCN</c:v>
                </c:pt>
                <c:pt idx="24">
                  <c:v>DHG SOUTH PCN</c:v>
                </c:pt>
              </c:strCache>
            </c:strRef>
          </c:cat>
          <c:val>
            <c:numRef>
              <c:f>Sheet1!$C$2:$C$45</c:f>
              <c:numCache>
                <c:formatCode>0%</c:formatCode>
                <c:ptCount val="44"/>
                <c:pt idx="0">
                  <c:v>0.54</c:v>
                </c:pt>
                <c:pt idx="1">
                  <c:v>0.57999999999999996</c:v>
                </c:pt>
                <c:pt idx="2">
                  <c:v>0.59</c:v>
                </c:pt>
                <c:pt idx="3">
                  <c:v>0.6</c:v>
                </c:pt>
                <c:pt idx="4">
                  <c:v>0.61</c:v>
                </c:pt>
                <c:pt idx="5">
                  <c:v>0.63</c:v>
                </c:pt>
                <c:pt idx="6">
                  <c:v>0.64</c:v>
                </c:pt>
                <c:pt idx="7">
                  <c:v>0.65</c:v>
                </c:pt>
                <c:pt idx="8">
                  <c:v>0.65</c:v>
                </c:pt>
                <c:pt idx="9">
                  <c:v>0.67</c:v>
                </c:pt>
                <c:pt idx="10">
                  <c:v>0.68</c:v>
                </c:pt>
                <c:pt idx="11">
                  <c:v>-10</c:v>
                </c:pt>
                <c:pt idx="12">
                  <c:v>0.69</c:v>
                </c:pt>
                <c:pt idx="13">
                  <c:v>0.7</c:v>
                </c:pt>
                <c:pt idx="14">
                  <c:v>0.71</c:v>
                </c:pt>
                <c:pt idx="15">
                  <c:v>0.71</c:v>
                </c:pt>
                <c:pt idx="16">
                  <c:v>0.71</c:v>
                </c:pt>
                <c:pt idx="17">
                  <c:v>0.71</c:v>
                </c:pt>
                <c:pt idx="18">
                  <c:v>0.73</c:v>
                </c:pt>
                <c:pt idx="19">
                  <c:v>0.73</c:v>
                </c:pt>
                <c:pt idx="20">
                  <c:v>0.74</c:v>
                </c:pt>
                <c:pt idx="21">
                  <c:v>0.74</c:v>
                </c:pt>
                <c:pt idx="22">
                  <c:v>0.75</c:v>
                </c:pt>
                <c:pt idx="23">
                  <c:v>0.76</c:v>
                </c:pt>
                <c:pt idx="24">
                  <c:v>0.8</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0.69</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264000"/>
        <c:axId val="145266560"/>
      </c:lineChart>
      <c:catAx>
        <c:axId val="14526400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266560"/>
        <c:crosses val="autoZero"/>
        <c:auto val="1"/>
        <c:lblAlgn val="ctr"/>
        <c:lblOffset val="100"/>
        <c:noMultiLvlLbl val="0"/>
      </c:catAx>
      <c:valAx>
        <c:axId val="1452665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264000"/>
        <c:crosses val="autoZero"/>
        <c:crossBetween val="between"/>
      </c:valAx>
      <c:valAx>
        <c:axId val="145268096"/>
        <c:scaling>
          <c:orientation val="minMax"/>
          <c:max val="1"/>
          <c:min val="0"/>
        </c:scaling>
        <c:delete val="0"/>
        <c:axPos val="r"/>
        <c:numFmt formatCode="0%" sourceLinked="1"/>
        <c:majorTickMark val="none"/>
        <c:minorTickMark val="none"/>
        <c:tickLblPos val="none"/>
        <c:spPr>
          <a:ln>
            <a:noFill/>
          </a:ln>
        </c:spPr>
        <c:crossAx val="145269888"/>
        <c:crosses val="max"/>
        <c:crossBetween val="between"/>
      </c:valAx>
      <c:catAx>
        <c:axId val="145269888"/>
        <c:scaling>
          <c:orientation val="minMax"/>
        </c:scaling>
        <c:delete val="1"/>
        <c:axPos val="b"/>
        <c:numFmt formatCode="General" sourceLinked="1"/>
        <c:majorTickMark val="out"/>
        <c:minorTickMark val="none"/>
        <c:tickLblPos val="nextTo"/>
        <c:crossAx val="1452680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63</c:v>
                </c:pt>
                <c:pt idx="1">
                  <c:v>16</c:v>
                </c:pt>
                <c:pt idx="2">
                  <c:v>9</c:v>
                </c:pt>
                <c:pt idx="3">
                  <c:v>29</c:v>
                </c:pt>
                <c:pt idx="4">
                  <c:v>5</c:v>
                </c:pt>
                <c:pt idx="5">
                  <c:v>28</c:v>
                </c:pt>
                <c:pt idx="6">
                  <c:v>13</c:v>
                </c:pt>
                <c:pt idx="7">
                  <c:v>3</c:v>
                </c:pt>
                <c:pt idx="8">
                  <c:v>5</c:v>
                </c:pt>
                <c:pt idx="9">
                  <c:v>2</c:v>
                </c:pt>
                <c:pt idx="10">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497472"/>
        <c:axId val="145515648"/>
      </c:barChart>
      <c:catAx>
        <c:axId val="14549747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515648"/>
        <c:crosses val="autoZero"/>
        <c:auto val="1"/>
        <c:lblAlgn val="ctr"/>
        <c:lblOffset val="100"/>
        <c:noMultiLvlLbl val="0"/>
      </c:catAx>
      <c:valAx>
        <c:axId val="145515648"/>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49747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74</c:v>
                </c:pt>
                <c:pt idx="1">
                  <c:v>26</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31</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990400"/>
        <c:axId val="145991936"/>
      </c:lineChart>
      <c:catAx>
        <c:axId val="1459904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991936"/>
        <c:crosses val="autoZero"/>
        <c:auto val="1"/>
        <c:lblAlgn val="ctr"/>
        <c:lblOffset val="100"/>
        <c:noMultiLvlLbl val="0"/>
      </c:catAx>
      <c:valAx>
        <c:axId val="1459919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9904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33</c:v>
                </c:pt>
                <c:pt idx="2">
                  <c:v>16</c:v>
                </c:pt>
                <c:pt idx="3">
                  <c:v>8</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74</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389248"/>
        <c:axId val="147279872"/>
      </c:lineChart>
      <c:catAx>
        <c:axId val="1463892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7279872"/>
        <c:crosses val="autoZero"/>
        <c:auto val="1"/>
        <c:lblAlgn val="ctr"/>
        <c:lblOffset val="100"/>
        <c:noMultiLvlLbl val="0"/>
      </c:catAx>
      <c:valAx>
        <c:axId val="1472798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3892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06T%20-%20NHS%20NORTH%20EAST%20ESSEX%20CCG.pptm"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gp-patient.co.uk/downloads/slidepacks/2021/07K%20-%20NHS%20WEST%20SUFFOLK%20CCG.pptm" TargetMode="External"/><Relationship Id="rId11" Type="http://schemas.openxmlformats.org/officeDocument/2006/relationships/image" Target="../media/image6.png"/><Relationship Id="rId5" Type="http://schemas.openxmlformats.org/officeDocument/2006/relationships/hyperlink" Target="https://gp-patient.co.uk/downloads/slidepacks/2021/06L%20-%20NHS%20IPSWICH%20AND%20EAST%20SUFFOLK%20CCG.pptm" TargetMode="External"/><Relationship Id="rId10" Type="http://schemas.openxmlformats.org/officeDocument/2006/relationships/image" Target="../media/image5.png"/><Relationship Id="rId4" Type="http://schemas.openxmlformats.org/officeDocument/2006/relationships/hyperlink" Target="https://www.gp-patient.co.uk/Slidepacks2021" TargetMode="External"/><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SUFFOLK AND NORTH EAST ESSEX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25</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SUFFOLK AND NORTH EAST ESSEX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SUFFOLK AND NORTH EAST ESSEX ICS, 27,683</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12,676</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46%</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233839207"/>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IPSWICH AND EAST SUFFOLK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WEST SUFFOLK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NORTH EAST ESSEX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80725474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SUFFOLK AND NORTH EAST ESSEX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9"/>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0"/>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1"/>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SUFFOLK AND NORTH EAST ESSEX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73842645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3283240133"/>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619449362"/>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1316838047"/>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2496450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516096089"/>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1020168335"/>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(12,442); ICS 2020 (11,029); PCN bases range from 122 to 2,111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18595191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756792018"/>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309419367"/>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553176489"/>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2490247983"/>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68204894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232535555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555997897"/>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686706891"/>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78%</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2712196823"/>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337897225"/>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10,724 to 19,036</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10532023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037966014"/>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(12,442); PCN bases range from 122 to 2,111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9236311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51223565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581222283"/>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64549543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89929166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31363991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61181318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948227609"/>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(12,034); ICS 2020 (10,982); PCN bases range from 115 to 2,061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41194732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167258040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1456043721"/>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4209880143"/>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217136448"/>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38908597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9124490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82971125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751951970"/>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72686556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4118379583"/>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(12,034); PCN bases range from 115 to 2,061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43591696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386698586"/>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39887334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318675468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20258044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2716005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65114747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(12,133); ICS 2020 (11,098); PCN bases range from 120 to 2,080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53244724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4165039728"/>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264847902"/>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353581157"/>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446736870"/>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257876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28285208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78129810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511108157"/>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412230747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699562869"/>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(12,133); PCN bases range from 120 to 2,080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37520893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197855847"/>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3692063248"/>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5010862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901784565"/>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(12,428); PCN bases range from 123 to 2,106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78816771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03092991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16016603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187795420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5847082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80312139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(5,942); ICS 2020 (4,168); PCN bases range from 45 to 1,031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1266731880"/>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011572138"/>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893848421"/>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3857448671"/>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14563241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689320252"/>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6803319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222636408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48546811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3825821500"/>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(50%)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487216383"/>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18783935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243304787"/>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(5,942); PCN bases range from 45 to 1,031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8740862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2251718839"/>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(8,603); PCN bases range from 81 to 1,493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427028827"/>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4472036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1282157607"/>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1100276304"/>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26936641"/>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575415177"/>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4081163295"/>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904275976"/>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626951637"/>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4107696984"/>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1742122231"/>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74692991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1325602017"/>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(8,603); PCN bases range from 81 to 1,493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52745642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387741051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(10,574); PCN bases range from 103 to 1,796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093795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398121376"/>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85%</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826883549"/>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1984313029"/>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3225149222"/>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93361603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4176934285"/>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729662585"/>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1356951293"/>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1360112116"/>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4055392566"/>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451286777"/>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24507250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119213551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21105912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(10,574); PCN bases range from 103 to 1,796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315097518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(984)</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828673694"/>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3573670105"/>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280092670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1163300322"/>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71979135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86539076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892679199"/>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557907510"/>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511077689"/>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3879113672"/>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17102104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(11,473); ICS 2020 (10,495); PCN bases range from 108 to 1,941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842529662"/>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32312104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9210359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78137594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249641660"/>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376152268"/>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(11,473); PCN bases range from 108 to 1,941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344522848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40196166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2594847197"/>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510825181"/>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29549486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035871342"/>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(11,475); PCN bases range from 109 to 1,931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56098391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18961222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421494772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1910263874"/>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(11,098); PCN bases range from 100 to 1,868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124574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876852679"/>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4100569255"/>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316110604"/>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1721673842"/>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726246000"/>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10%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2245437914"/>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1912035880"/>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90%</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3165450415"/>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300616884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40649766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420535136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(11,098); PCN bases range from 100 to 1,868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(11,503; 11,279; 11,370)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9273528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44494763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472812542"/>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797732458"/>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(10,059; 11,361; 11,385)</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426206242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682095070"/>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3147969328"/>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25368671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3244077340"/>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313899083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67362249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8589416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96652601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3530995523"/>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(4,712); ICS 2020 (3,917); PCN bases range from 44 to 798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402179662"/>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298569378"/>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8651560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90986100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48821368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821892266"/>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760113591"/>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007796852"/>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947871269"/>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3791854984"/>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157958777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2910709479"/>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06219536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78597998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78001976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(4,704); ICS 2020 (4,438); PCN bases range from 41 to 817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2592311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3995660194"/>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747930007"/>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320357961"/>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2919330659"/>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33809292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298641943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62659574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3652923772"/>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80575077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1968979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628582716"/>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(4,704); PCN bases range from 41 to 817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460766424"/>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03560805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180909884"/>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1222869047"/>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0376359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90744013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(10,837); ICS 2020 (10,287); PCN bases range from 102 to 1,857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74751017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3084757520"/>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3804999250"/>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30562737"/>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3342215022"/>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35816673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19881725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85597350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91577619"/>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380272865"/>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(10,837); 
PCN bases range from 102 to 1,857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04129366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392990559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(1,932)</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80381852"/>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410511518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639959156"/>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699091218"/>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923419464"/>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2593924554"/>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497580119"/>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(1,775); ICS 2020 (1,892)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3980175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821957020"/>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574226102"/>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139217877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3975172578"/>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5303629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892901125"/>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596021972"/>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730268428"/>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130544623"/>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170930064"/>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(1,842); ICS 2020 (1,932)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3408457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46519816"/>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4062360233"/>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06873208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630428406"/>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5929</Words>
  <Application>Microsoft Office PowerPoint</Application>
  <PresentationFormat>A4 Paper (210x297 mm)</PresentationFormat>
  <Paragraphs>688</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SUFFOLK AND NORTH EAST ESSEX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