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36</c:v>
                </c:pt>
                <c:pt idx="2">
                  <c:v>10</c:v>
                </c:pt>
                <c:pt idx="3">
                  <c:v>3</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5</c:v>
                </c:pt>
                <c:pt idx="1">
                  <c:v>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08448"/>
        <c:axId val="35609984"/>
      </c:lineChart>
      <c:catAx>
        <c:axId val="356084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09984"/>
        <c:crosses val="autoZero"/>
        <c:auto val="1"/>
        <c:lblAlgn val="ctr"/>
        <c:lblOffset val="100"/>
        <c:noMultiLvlLbl val="0"/>
      </c:catAx>
      <c:valAx>
        <c:axId val="356099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084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Sheet1!$F$2:$F$45</c:f>
              <c:numCache>
                <c:formatCode>General</c:formatCode>
                <c:ptCount val="44"/>
                <c:pt idx="0">
                  <c:v>0.74</c:v>
                </c:pt>
                <c:pt idx="1">
                  <c:v>0.76</c:v>
                </c:pt>
                <c:pt idx="2">
                  <c:v>0.77</c:v>
                </c:pt>
                <c:pt idx="3">
                  <c:v>0.77</c:v>
                </c:pt>
                <c:pt idx="4">
                  <c:v>0.8</c:v>
                </c:pt>
                <c:pt idx="5">
                  <c:v>0.81</c:v>
                </c:pt>
                <c:pt idx="6">
                  <c:v>0.82</c:v>
                </c:pt>
                <c:pt idx="7">
                  <c:v>0.82</c:v>
                </c:pt>
                <c:pt idx="8">
                  <c:v>0.83</c:v>
                </c:pt>
                <c:pt idx="9">
                  <c:v>0.83</c:v>
                </c:pt>
                <c:pt idx="10">
                  <c:v>0.84</c:v>
                </c:pt>
                <c:pt idx="11">
                  <c:v>0.84</c:v>
                </c:pt>
                <c:pt idx="12">
                  <c:v>0.84</c:v>
                </c:pt>
                <c:pt idx="13">
                  <c:v>0.84</c:v>
                </c:pt>
                <c:pt idx="14">
                  <c:v>0.85</c:v>
                </c:pt>
                <c:pt idx="15">
                  <c:v>0.85</c:v>
                </c:pt>
                <c:pt idx="16">
                  <c:v>0.85</c:v>
                </c:pt>
                <c:pt idx="17">
                  <c:v>0.85</c:v>
                </c:pt>
                <c:pt idx="18">
                  <c:v>0.86</c:v>
                </c:pt>
                <c:pt idx="19">
                  <c:v>0.86</c:v>
                </c:pt>
                <c:pt idx="20">
                  <c:v>0.86</c:v>
                </c:pt>
                <c:pt idx="21">
                  <c:v>0.86</c:v>
                </c:pt>
                <c:pt idx="22">
                  <c:v>0.87</c:v>
                </c:pt>
                <c:pt idx="23">
                  <c:v>0.87</c:v>
                </c:pt>
                <c:pt idx="24">
                  <c:v>0.87</c:v>
                </c:pt>
                <c:pt idx="25">
                  <c:v>0.87</c:v>
                </c:pt>
                <c:pt idx="26">
                  <c:v>0.88</c:v>
                </c:pt>
                <c:pt idx="27">
                  <c:v>0.88</c:v>
                </c:pt>
                <c:pt idx="28">
                  <c:v>0.88</c:v>
                </c:pt>
                <c:pt idx="29">
                  <c:v>0.88</c:v>
                </c:pt>
                <c:pt idx="30">
                  <c:v>0.89</c:v>
                </c:pt>
                <c:pt idx="31">
                  <c:v>0.89</c:v>
                </c:pt>
                <c:pt idx="32">
                  <c:v>0.89</c:v>
                </c:pt>
                <c:pt idx="33">
                  <c:v>0.89</c:v>
                </c:pt>
                <c:pt idx="34">
                  <c:v>0.89</c:v>
                </c:pt>
                <c:pt idx="35">
                  <c:v>0.89</c:v>
                </c:pt>
                <c:pt idx="36">
                  <c:v>0.9</c:v>
                </c:pt>
                <c:pt idx="37">
                  <c:v>0.91</c:v>
                </c:pt>
                <c:pt idx="38">
                  <c:v>0.92</c:v>
                </c:pt>
                <c:pt idx="39">
                  <c:v>0.92</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00736"/>
        <c:axId val="360992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0"/>
                <c:pt idx="0">
                  <c:v>EAST MERTON PCN</c:v>
                </c:pt>
                <c:pt idx="1">
                  <c:v>CROYDON LINK PCN</c:v>
                </c:pt>
                <c:pt idx="2">
                  <c:v>MORDEN PCN</c:v>
                </c:pt>
                <c:pt idx="3">
                  <c:v>NORTH MERTON PCN</c:v>
                </c:pt>
                <c:pt idx="4">
                  <c:v>MAYDAY SOUTH PCN</c:v>
                </c:pt>
                <c:pt idx="5">
                  <c:v>CROYDON GP SUPER NETWORK PCN</c:v>
                </c:pt>
                <c:pt idx="6">
                  <c:v>TEDDINGTON PCN</c:v>
                </c:pt>
                <c:pt idx="7">
                  <c:v>PRIMARY CARE NORTH CROYDON PCN</c:v>
                </c:pt>
                <c:pt idx="8">
                  <c:v>ONE THORNTON HEATH PCN</c:v>
                </c:pt>
                <c:pt idx="9">
                  <c:v>CHEAM AND SOUTH SUTTON PCN</c:v>
                </c:pt>
                <c:pt idx="10">
                  <c:v>GPNET5 PCN</c:v>
                </c:pt>
                <c:pt idx="11">
                  <c:v>CANBURY CHURCHILL ORCHARD BERRYLANDS PCN</c:v>
                </c:pt>
                <c:pt idx="12">
                  <c:v>CARSHALTON PCN</c:v>
                </c:pt>
                <c:pt idx="13">
                  <c:v>NEW MALDEN &amp; WORCESTER PARK PCN</c:v>
                </c:pt>
                <c:pt idx="14">
                  <c:v>ICS</c:v>
                </c:pt>
                <c:pt idx="15">
                  <c:v>BALHAM, TOOTING &amp; FURZEDOWN PCN</c:v>
                </c:pt>
                <c:pt idx="16">
                  <c:v>KESTON MOORINGS &amp; PARKSIDE PCN</c:v>
                </c:pt>
                <c:pt idx="17">
                  <c:v>HAMPTON PCN</c:v>
                </c:pt>
                <c:pt idx="18">
                  <c:v>BATTERSEA PCN</c:v>
                </c:pt>
                <c:pt idx="19">
                  <c:v>KINGSTON PCN</c:v>
                </c:pt>
                <c:pt idx="20">
                  <c:v>GRAFTON MEDICAL PARTNERS PCN</c:v>
                </c:pt>
                <c:pt idx="21">
                  <c:v>RICHMOND PCN</c:v>
                </c:pt>
                <c:pt idx="22">
                  <c:v>NIGHTINGALE PCN</c:v>
                </c:pt>
                <c:pt idx="23">
                  <c:v>CENTRAL SUTTON PCN</c:v>
                </c:pt>
                <c:pt idx="24">
                  <c:v>CHESSINGTON AND SURBITON PCN</c:v>
                </c:pt>
                <c:pt idx="25">
                  <c:v>SOUTH WEST MERTON PCN</c:v>
                </c:pt>
                <c:pt idx="26">
                  <c:v>WEST MERTON PCN</c:v>
                </c:pt>
                <c:pt idx="27">
                  <c:v>SELSDON PURLEY &amp; COULSDON HEALTH PCN</c:v>
                </c:pt>
                <c:pt idx="28">
                  <c:v>WEST WANDSWORTH PCN</c:v>
                </c:pt>
                <c:pt idx="29">
                  <c:v>WALLINGTON PCN</c:v>
                </c:pt>
                <c:pt idx="30">
                  <c:v>SHEEN &amp; BARNES PCN</c:v>
                </c:pt>
                <c:pt idx="31">
                  <c:v>SELSDON ADDINGTON &amp; SHIRLEY PCN</c:v>
                </c:pt>
                <c:pt idx="32">
                  <c:v>WANDLE PCN</c:v>
                </c:pt>
                <c:pt idx="33">
                  <c:v>WANDSWORTH PCN</c:v>
                </c:pt>
                <c:pt idx="34">
                  <c:v>EAST TWICKENHAM PCN</c:v>
                </c:pt>
                <c:pt idx="35">
                  <c:v>PRIME WANDSWORTH PCN</c:v>
                </c:pt>
                <c:pt idx="36">
                  <c:v>BROCKLEBANK PCN</c:v>
                </c:pt>
                <c:pt idx="37">
                  <c:v>SURBITON HEALTH CENTRE PCN</c:v>
                </c:pt>
                <c:pt idx="38">
                  <c:v>NORTH WEST MERTON PCN</c:v>
                </c:pt>
                <c:pt idx="39">
                  <c:v>WEST TWICKENHAM PCN</c:v>
                </c:pt>
              </c:strCache>
            </c:strRef>
          </c:cat>
          <c:val>
            <c:numRef>
              <c:f>Sheet1!$C$2:$C$45</c:f>
              <c:numCache>
                <c:formatCode>0%</c:formatCode>
                <c:ptCount val="44"/>
                <c:pt idx="0">
                  <c:v>0.74</c:v>
                </c:pt>
                <c:pt idx="1">
                  <c:v>0.76</c:v>
                </c:pt>
                <c:pt idx="2">
                  <c:v>0.77</c:v>
                </c:pt>
                <c:pt idx="3">
                  <c:v>0.77</c:v>
                </c:pt>
                <c:pt idx="4">
                  <c:v>0.8</c:v>
                </c:pt>
                <c:pt idx="5">
                  <c:v>0.81</c:v>
                </c:pt>
                <c:pt idx="6">
                  <c:v>0.82</c:v>
                </c:pt>
                <c:pt idx="7">
                  <c:v>0.82</c:v>
                </c:pt>
                <c:pt idx="8">
                  <c:v>0.83</c:v>
                </c:pt>
                <c:pt idx="9">
                  <c:v>0.83</c:v>
                </c:pt>
                <c:pt idx="10">
                  <c:v>0.84</c:v>
                </c:pt>
                <c:pt idx="11">
                  <c:v>0.84</c:v>
                </c:pt>
                <c:pt idx="12">
                  <c:v>0.84</c:v>
                </c:pt>
                <c:pt idx="13">
                  <c:v>0.84</c:v>
                </c:pt>
                <c:pt idx="14">
                  <c:v>-10</c:v>
                </c:pt>
                <c:pt idx="15">
                  <c:v>0.85</c:v>
                </c:pt>
                <c:pt idx="16">
                  <c:v>0.85</c:v>
                </c:pt>
                <c:pt idx="17">
                  <c:v>0.85</c:v>
                </c:pt>
                <c:pt idx="18">
                  <c:v>0.86</c:v>
                </c:pt>
                <c:pt idx="19">
                  <c:v>0.86</c:v>
                </c:pt>
                <c:pt idx="20">
                  <c:v>0.86</c:v>
                </c:pt>
                <c:pt idx="21">
                  <c:v>0.86</c:v>
                </c:pt>
                <c:pt idx="22">
                  <c:v>0.87</c:v>
                </c:pt>
                <c:pt idx="23">
                  <c:v>0.87</c:v>
                </c:pt>
                <c:pt idx="24">
                  <c:v>0.87</c:v>
                </c:pt>
                <c:pt idx="25">
                  <c:v>0.87</c:v>
                </c:pt>
                <c:pt idx="26">
                  <c:v>0.88</c:v>
                </c:pt>
                <c:pt idx="27">
                  <c:v>0.88</c:v>
                </c:pt>
                <c:pt idx="28">
                  <c:v>0.88</c:v>
                </c:pt>
                <c:pt idx="29">
                  <c:v>0.88</c:v>
                </c:pt>
                <c:pt idx="30">
                  <c:v>0.89</c:v>
                </c:pt>
                <c:pt idx="31">
                  <c:v>0.89</c:v>
                </c:pt>
                <c:pt idx="32">
                  <c:v>0.89</c:v>
                </c:pt>
                <c:pt idx="33">
                  <c:v>0.89</c:v>
                </c:pt>
                <c:pt idx="34">
                  <c:v>0.89</c:v>
                </c:pt>
                <c:pt idx="35">
                  <c:v>0.89</c:v>
                </c:pt>
                <c:pt idx="36">
                  <c:v>0.9</c:v>
                </c:pt>
                <c:pt idx="37">
                  <c:v>0.91</c:v>
                </c:pt>
                <c:pt idx="38">
                  <c:v>0.92</c:v>
                </c:pt>
                <c:pt idx="39">
                  <c:v>0.92</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78720"/>
        <c:axId val="36081024"/>
      </c:lineChart>
      <c:catAx>
        <c:axId val="3607872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81024"/>
        <c:crosses val="autoZero"/>
        <c:auto val="1"/>
        <c:lblAlgn val="ctr"/>
        <c:lblOffset val="100"/>
        <c:noMultiLvlLbl val="0"/>
      </c:catAx>
      <c:valAx>
        <c:axId val="360810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78720"/>
        <c:crosses val="autoZero"/>
        <c:crossBetween val="between"/>
      </c:valAx>
      <c:valAx>
        <c:axId val="36099200"/>
        <c:scaling>
          <c:orientation val="minMax"/>
          <c:max val="1"/>
          <c:min val="0"/>
        </c:scaling>
        <c:delete val="0"/>
        <c:axPos val="r"/>
        <c:numFmt formatCode="0%" sourceLinked="1"/>
        <c:majorTickMark val="none"/>
        <c:minorTickMark val="none"/>
        <c:tickLblPos val="none"/>
        <c:spPr>
          <a:ln>
            <a:noFill/>
          </a:ln>
        </c:spPr>
        <c:crossAx val="36100736"/>
        <c:crosses val="max"/>
        <c:crossBetween val="between"/>
      </c:valAx>
      <c:catAx>
        <c:axId val="36100736"/>
        <c:scaling>
          <c:orientation val="minMax"/>
        </c:scaling>
        <c:delete val="1"/>
        <c:axPos val="b"/>
        <c:numFmt formatCode="General" sourceLinked="1"/>
        <c:majorTickMark val="out"/>
        <c:minorTickMark val="none"/>
        <c:tickLblPos val="nextTo"/>
        <c:crossAx val="360992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51</c:v>
                </c:pt>
                <c:pt idx="2">
                  <c:v>17</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52896"/>
        <c:axId val="81554432"/>
      </c:lineChart>
      <c:catAx>
        <c:axId val="815528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54432"/>
        <c:crosses val="autoZero"/>
        <c:auto val="1"/>
        <c:lblAlgn val="ctr"/>
        <c:lblOffset val="100"/>
        <c:noMultiLvlLbl val="0"/>
      </c:catAx>
      <c:valAx>
        <c:axId val="815544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528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Sheet1!$F$2:$F$45</c:f>
              <c:numCache>
                <c:formatCode>General</c:formatCode>
                <c:ptCount val="44"/>
                <c:pt idx="0">
                  <c:v>0.56000000000000005</c:v>
                </c:pt>
                <c:pt idx="1">
                  <c:v>0.56999999999999995</c:v>
                </c:pt>
                <c:pt idx="2">
                  <c:v>0.56999999999999995</c:v>
                </c:pt>
                <c:pt idx="3">
                  <c:v>0.65</c:v>
                </c:pt>
                <c:pt idx="4">
                  <c:v>0.65</c:v>
                </c:pt>
                <c:pt idx="5">
                  <c:v>0.67</c:v>
                </c:pt>
                <c:pt idx="6">
                  <c:v>0.67</c:v>
                </c:pt>
                <c:pt idx="7">
                  <c:v>0.68</c:v>
                </c:pt>
                <c:pt idx="8">
                  <c:v>0.69</c:v>
                </c:pt>
                <c:pt idx="9">
                  <c:v>0.7</c:v>
                </c:pt>
                <c:pt idx="10">
                  <c:v>0.71</c:v>
                </c:pt>
                <c:pt idx="11">
                  <c:v>0.71</c:v>
                </c:pt>
                <c:pt idx="12">
                  <c:v>0.71</c:v>
                </c:pt>
                <c:pt idx="13">
                  <c:v>0.72</c:v>
                </c:pt>
                <c:pt idx="14">
                  <c:v>0.72</c:v>
                </c:pt>
                <c:pt idx="15">
                  <c:v>0.72</c:v>
                </c:pt>
                <c:pt idx="16">
                  <c:v>0.72</c:v>
                </c:pt>
                <c:pt idx="17">
                  <c:v>0.76</c:v>
                </c:pt>
                <c:pt idx="18">
                  <c:v>0.76</c:v>
                </c:pt>
                <c:pt idx="19">
                  <c:v>0.76</c:v>
                </c:pt>
                <c:pt idx="20">
                  <c:v>0.77</c:v>
                </c:pt>
                <c:pt idx="21">
                  <c:v>0.77</c:v>
                </c:pt>
                <c:pt idx="22">
                  <c:v>0.78</c:v>
                </c:pt>
                <c:pt idx="23">
                  <c:v>0.79</c:v>
                </c:pt>
                <c:pt idx="24">
                  <c:v>0.79</c:v>
                </c:pt>
                <c:pt idx="25">
                  <c:v>0.8</c:v>
                </c:pt>
                <c:pt idx="26">
                  <c:v>0.81</c:v>
                </c:pt>
                <c:pt idx="27">
                  <c:v>0.82</c:v>
                </c:pt>
                <c:pt idx="28">
                  <c:v>0.83</c:v>
                </c:pt>
                <c:pt idx="29">
                  <c:v>0.83</c:v>
                </c:pt>
                <c:pt idx="30">
                  <c:v>0.83</c:v>
                </c:pt>
                <c:pt idx="31">
                  <c:v>0.83</c:v>
                </c:pt>
                <c:pt idx="32">
                  <c:v>0.84</c:v>
                </c:pt>
                <c:pt idx="33">
                  <c:v>0.85</c:v>
                </c:pt>
                <c:pt idx="34">
                  <c:v>0.85</c:v>
                </c:pt>
                <c:pt idx="35">
                  <c:v>0.86</c:v>
                </c:pt>
                <c:pt idx="36">
                  <c:v>0.86</c:v>
                </c:pt>
                <c:pt idx="37">
                  <c:v>0.87</c:v>
                </c:pt>
                <c:pt idx="38">
                  <c:v>0.87</c:v>
                </c:pt>
                <c:pt idx="39">
                  <c:v>0.94</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12864"/>
        <c:axId val="818113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0"/>
                <c:pt idx="0">
                  <c:v>CANBURY CHURCHILL ORCHARD BERRYLANDS PCN</c:v>
                </c:pt>
                <c:pt idx="1">
                  <c:v>MORDEN PCN</c:v>
                </c:pt>
                <c:pt idx="2">
                  <c:v>EAST MERTON PCN</c:v>
                </c:pt>
                <c:pt idx="3">
                  <c:v>NEW MALDEN &amp; WORCESTER PARK PCN</c:v>
                </c:pt>
                <c:pt idx="4">
                  <c:v>CROYDON LINK PCN</c:v>
                </c:pt>
                <c:pt idx="5">
                  <c:v>HAMPTON PCN</c:v>
                </c:pt>
                <c:pt idx="6">
                  <c:v>CHEAM AND SOUTH SUTTON PCN</c:v>
                </c:pt>
                <c:pt idx="7">
                  <c:v>MAYDAY SOUTH PCN</c:v>
                </c:pt>
                <c:pt idx="8">
                  <c:v>NORTH MERTON PCN</c:v>
                </c:pt>
                <c:pt idx="9">
                  <c:v>TEDDINGTON PCN</c:v>
                </c:pt>
                <c:pt idx="10">
                  <c:v>WEST MERTON PCN</c:v>
                </c:pt>
                <c:pt idx="11">
                  <c:v>BALHAM, TOOTING &amp; FURZEDOWN PCN</c:v>
                </c:pt>
                <c:pt idx="12">
                  <c:v>CROYDON GP SUPER NETWORK PCN</c:v>
                </c:pt>
                <c:pt idx="13">
                  <c:v>ONE THORNTON HEATH PCN</c:v>
                </c:pt>
                <c:pt idx="14">
                  <c:v>KESTON MOORINGS &amp; PARKSIDE PCN</c:v>
                </c:pt>
                <c:pt idx="15">
                  <c:v>SOUTH WEST MERTON PCN</c:v>
                </c:pt>
                <c:pt idx="16">
                  <c:v>PRIMARY CARE NORTH CROYDON PCN</c:v>
                </c:pt>
                <c:pt idx="17">
                  <c:v>ICS</c:v>
                </c:pt>
                <c:pt idx="18">
                  <c:v>NIGHTINGALE PCN</c:v>
                </c:pt>
                <c:pt idx="19">
                  <c:v>KINGSTON PCN</c:v>
                </c:pt>
                <c:pt idx="20">
                  <c:v>SELSDON PURLEY &amp; COULSDON HEALTH PCN</c:v>
                </c:pt>
                <c:pt idx="21">
                  <c:v>CARSHALTON PCN</c:v>
                </c:pt>
                <c:pt idx="22">
                  <c:v>WANDLE PCN</c:v>
                </c:pt>
                <c:pt idx="23">
                  <c:v>WEST WANDSWORTH PCN</c:v>
                </c:pt>
                <c:pt idx="24">
                  <c:v>GRAFTON MEDICAL PARTNERS PCN</c:v>
                </c:pt>
                <c:pt idx="25">
                  <c:v>WALLINGTON PCN</c:v>
                </c:pt>
                <c:pt idx="26">
                  <c:v>BROCKLEBANK PCN</c:v>
                </c:pt>
                <c:pt idx="27">
                  <c:v>CENTRAL SUTTON PCN</c:v>
                </c:pt>
                <c:pt idx="28">
                  <c:v>WEST TWICKENHAM PCN</c:v>
                </c:pt>
                <c:pt idx="29">
                  <c:v>SURBITON HEALTH CENTRE PCN</c:v>
                </c:pt>
                <c:pt idx="30">
                  <c:v>RICHMOND PCN</c:v>
                </c:pt>
                <c:pt idx="31">
                  <c:v>EAST TWICKENHAM PCN</c:v>
                </c:pt>
                <c:pt idx="32">
                  <c:v>BATTERSEA PCN</c:v>
                </c:pt>
                <c:pt idx="33">
                  <c:v>GPNET5 PCN</c:v>
                </c:pt>
                <c:pt idx="34">
                  <c:v>WANDSWORTH PCN</c:v>
                </c:pt>
                <c:pt idx="35">
                  <c:v>CHESSINGTON AND SURBITON PCN</c:v>
                </c:pt>
                <c:pt idx="36">
                  <c:v>SHEEN &amp; BARNES PCN</c:v>
                </c:pt>
                <c:pt idx="37">
                  <c:v>SELSDON ADDINGTON &amp; SHIRLEY PCN</c:v>
                </c:pt>
                <c:pt idx="38">
                  <c:v>PRIME WANDSWORTH PCN</c:v>
                </c:pt>
                <c:pt idx="39">
                  <c:v>NORTH WEST MERTON PCN</c:v>
                </c:pt>
              </c:strCache>
            </c:strRef>
          </c:cat>
          <c:val>
            <c:numRef>
              <c:f>Sheet1!$C$2:$C$45</c:f>
              <c:numCache>
                <c:formatCode>0%</c:formatCode>
                <c:ptCount val="44"/>
                <c:pt idx="0">
                  <c:v>0.56000000000000005</c:v>
                </c:pt>
                <c:pt idx="1">
                  <c:v>0.56999999999999995</c:v>
                </c:pt>
                <c:pt idx="2">
                  <c:v>0.56999999999999995</c:v>
                </c:pt>
                <c:pt idx="3">
                  <c:v>0.65</c:v>
                </c:pt>
                <c:pt idx="4">
                  <c:v>0.65</c:v>
                </c:pt>
                <c:pt idx="5">
                  <c:v>0.67</c:v>
                </c:pt>
                <c:pt idx="6">
                  <c:v>0.67</c:v>
                </c:pt>
                <c:pt idx="7">
                  <c:v>0.68</c:v>
                </c:pt>
                <c:pt idx="8">
                  <c:v>0.69</c:v>
                </c:pt>
                <c:pt idx="9">
                  <c:v>0.7</c:v>
                </c:pt>
                <c:pt idx="10">
                  <c:v>0.71</c:v>
                </c:pt>
                <c:pt idx="11">
                  <c:v>0.71</c:v>
                </c:pt>
                <c:pt idx="12">
                  <c:v>0.71</c:v>
                </c:pt>
                <c:pt idx="13">
                  <c:v>0.72</c:v>
                </c:pt>
                <c:pt idx="14">
                  <c:v>0.72</c:v>
                </c:pt>
                <c:pt idx="15">
                  <c:v>0.72</c:v>
                </c:pt>
                <c:pt idx="16">
                  <c:v>0.72</c:v>
                </c:pt>
                <c:pt idx="17">
                  <c:v>-10</c:v>
                </c:pt>
                <c:pt idx="18">
                  <c:v>0.76</c:v>
                </c:pt>
                <c:pt idx="19">
                  <c:v>0.76</c:v>
                </c:pt>
                <c:pt idx="20">
                  <c:v>0.77</c:v>
                </c:pt>
                <c:pt idx="21">
                  <c:v>0.77</c:v>
                </c:pt>
                <c:pt idx="22">
                  <c:v>0.78</c:v>
                </c:pt>
                <c:pt idx="23">
                  <c:v>0.79</c:v>
                </c:pt>
                <c:pt idx="24">
                  <c:v>0.79</c:v>
                </c:pt>
                <c:pt idx="25">
                  <c:v>0.8</c:v>
                </c:pt>
                <c:pt idx="26">
                  <c:v>0.81</c:v>
                </c:pt>
                <c:pt idx="27">
                  <c:v>0.82</c:v>
                </c:pt>
                <c:pt idx="28">
                  <c:v>0.83</c:v>
                </c:pt>
                <c:pt idx="29">
                  <c:v>0.83</c:v>
                </c:pt>
                <c:pt idx="30">
                  <c:v>0.83</c:v>
                </c:pt>
                <c:pt idx="31">
                  <c:v>0.83</c:v>
                </c:pt>
                <c:pt idx="32">
                  <c:v>0.84</c:v>
                </c:pt>
                <c:pt idx="33">
                  <c:v>0.85</c:v>
                </c:pt>
                <c:pt idx="34">
                  <c:v>0.85</c:v>
                </c:pt>
                <c:pt idx="35">
                  <c:v>0.86</c:v>
                </c:pt>
                <c:pt idx="36">
                  <c:v>0.86</c:v>
                </c:pt>
                <c:pt idx="37">
                  <c:v>0.87</c:v>
                </c:pt>
                <c:pt idx="38">
                  <c:v>0.87</c:v>
                </c:pt>
                <c:pt idx="39">
                  <c:v>0.94</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0.76</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07232"/>
        <c:axId val="81809792"/>
      </c:lineChart>
      <c:catAx>
        <c:axId val="81807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09792"/>
        <c:crosses val="autoZero"/>
        <c:auto val="1"/>
        <c:lblAlgn val="ctr"/>
        <c:lblOffset val="100"/>
        <c:noMultiLvlLbl val="0"/>
      </c:catAx>
      <c:valAx>
        <c:axId val="818097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07232"/>
        <c:crosses val="autoZero"/>
        <c:crossBetween val="between"/>
      </c:valAx>
      <c:valAx>
        <c:axId val="81811328"/>
        <c:scaling>
          <c:orientation val="minMax"/>
          <c:max val="1"/>
          <c:min val="0"/>
        </c:scaling>
        <c:delete val="0"/>
        <c:axPos val="r"/>
        <c:numFmt formatCode="0%" sourceLinked="1"/>
        <c:majorTickMark val="none"/>
        <c:minorTickMark val="none"/>
        <c:tickLblPos val="none"/>
        <c:spPr>
          <a:ln>
            <a:noFill/>
          </a:ln>
        </c:spPr>
        <c:crossAx val="81812864"/>
        <c:crosses val="max"/>
        <c:crossBetween val="between"/>
      </c:valAx>
      <c:catAx>
        <c:axId val="81812864"/>
        <c:scaling>
          <c:orientation val="minMax"/>
        </c:scaling>
        <c:delete val="1"/>
        <c:axPos val="b"/>
        <c:numFmt formatCode="General" sourceLinked="1"/>
        <c:majorTickMark val="out"/>
        <c:minorTickMark val="none"/>
        <c:tickLblPos val="nextTo"/>
        <c:crossAx val="818113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45</c:v>
                </c:pt>
                <c:pt idx="2">
                  <c:v>7</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775488"/>
        <c:axId val="87777280"/>
      </c:lineChart>
      <c:catAx>
        <c:axId val="877754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777280"/>
        <c:crosses val="autoZero"/>
        <c:auto val="1"/>
        <c:lblAlgn val="ctr"/>
        <c:lblOffset val="100"/>
        <c:noMultiLvlLbl val="0"/>
      </c:catAx>
      <c:valAx>
        <c:axId val="877772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7754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Sheet1!$F$2:$F$45</c:f>
              <c:numCache>
                <c:formatCode>General</c:formatCode>
                <c:ptCount val="44"/>
                <c:pt idx="0">
                  <c:v>0.79</c:v>
                </c:pt>
                <c:pt idx="1">
                  <c:v>0.83</c:v>
                </c:pt>
                <c:pt idx="2">
                  <c:v>0.83</c:v>
                </c:pt>
                <c:pt idx="3">
                  <c:v>0.86</c:v>
                </c:pt>
                <c:pt idx="4">
                  <c:v>0.87</c:v>
                </c:pt>
                <c:pt idx="5">
                  <c:v>0.87</c:v>
                </c:pt>
                <c:pt idx="6">
                  <c:v>0.87</c:v>
                </c:pt>
                <c:pt idx="7">
                  <c:v>0.87</c:v>
                </c:pt>
                <c:pt idx="8">
                  <c:v>0.88</c:v>
                </c:pt>
                <c:pt idx="9">
                  <c:v>0.88</c:v>
                </c:pt>
                <c:pt idx="10">
                  <c:v>0.88</c:v>
                </c:pt>
                <c:pt idx="11">
                  <c:v>0.88</c:v>
                </c:pt>
                <c:pt idx="12">
                  <c:v>0.88</c:v>
                </c:pt>
                <c:pt idx="13">
                  <c:v>0.89</c:v>
                </c:pt>
                <c:pt idx="14">
                  <c:v>0.89</c:v>
                </c:pt>
                <c:pt idx="15">
                  <c:v>0.9</c:v>
                </c:pt>
                <c:pt idx="16">
                  <c:v>0.9</c:v>
                </c:pt>
                <c:pt idx="17">
                  <c:v>0.9</c:v>
                </c:pt>
                <c:pt idx="18">
                  <c:v>0.9</c:v>
                </c:pt>
                <c:pt idx="19">
                  <c:v>0.9</c:v>
                </c:pt>
                <c:pt idx="20">
                  <c:v>0.9</c:v>
                </c:pt>
                <c:pt idx="21">
                  <c:v>0.9</c:v>
                </c:pt>
                <c:pt idx="22">
                  <c:v>0.91</c:v>
                </c:pt>
                <c:pt idx="23">
                  <c:v>0.91</c:v>
                </c:pt>
                <c:pt idx="24">
                  <c:v>0.91</c:v>
                </c:pt>
                <c:pt idx="25">
                  <c:v>0.91</c:v>
                </c:pt>
                <c:pt idx="26">
                  <c:v>0.91</c:v>
                </c:pt>
                <c:pt idx="27">
                  <c:v>0.92</c:v>
                </c:pt>
                <c:pt idx="28">
                  <c:v>0.92</c:v>
                </c:pt>
                <c:pt idx="29">
                  <c:v>0.93</c:v>
                </c:pt>
                <c:pt idx="30">
                  <c:v>0.93</c:v>
                </c:pt>
                <c:pt idx="31">
                  <c:v>0.93</c:v>
                </c:pt>
                <c:pt idx="32">
                  <c:v>0.93</c:v>
                </c:pt>
                <c:pt idx="33">
                  <c:v>0.93</c:v>
                </c:pt>
                <c:pt idx="34">
                  <c:v>0.93</c:v>
                </c:pt>
                <c:pt idx="35">
                  <c:v>0.94</c:v>
                </c:pt>
                <c:pt idx="36">
                  <c:v>0.94</c:v>
                </c:pt>
                <c:pt idx="37">
                  <c:v>0.94</c:v>
                </c:pt>
                <c:pt idx="38">
                  <c:v>0.95</c:v>
                </c:pt>
                <c:pt idx="39">
                  <c:v>0.95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47840"/>
        <c:axId val="897460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0"/>
                <c:pt idx="0">
                  <c:v>CROYDON LINK PCN</c:v>
                </c:pt>
                <c:pt idx="1">
                  <c:v>MORDEN PCN</c:v>
                </c:pt>
                <c:pt idx="2">
                  <c:v>TEDDINGTON PCN</c:v>
                </c:pt>
                <c:pt idx="3">
                  <c:v>HAMPTON PCN</c:v>
                </c:pt>
                <c:pt idx="4">
                  <c:v>MAYDAY SOUTH PCN</c:v>
                </c:pt>
                <c:pt idx="5">
                  <c:v>EAST MERTON PCN</c:v>
                </c:pt>
                <c:pt idx="6">
                  <c:v>CROYDON GP SUPER NETWORK PCN</c:v>
                </c:pt>
                <c:pt idx="7">
                  <c:v>PRIMARY CARE NORTH CROYDON PCN</c:v>
                </c:pt>
                <c:pt idx="8">
                  <c:v>ONE THORNTON HEATH PCN</c:v>
                </c:pt>
                <c:pt idx="9">
                  <c:v>CANBURY CHURCHILL ORCHARD BERRYLANDS PCN</c:v>
                </c:pt>
                <c:pt idx="10">
                  <c:v>BALHAM, TOOTING &amp; FURZEDOWN PCN</c:v>
                </c:pt>
                <c:pt idx="11">
                  <c:v>NORTH MERTON PCN</c:v>
                </c:pt>
                <c:pt idx="12">
                  <c:v>NEW MALDEN &amp; WORCESTER PARK PCN</c:v>
                </c:pt>
                <c:pt idx="13">
                  <c:v>KINGSTON PCN</c:v>
                </c:pt>
                <c:pt idx="14">
                  <c:v>CHEAM AND SOUTH SUTTON PCN</c:v>
                </c:pt>
                <c:pt idx="15">
                  <c:v>ICS</c:v>
                </c:pt>
                <c:pt idx="16">
                  <c:v>NIGHTINGALE PCN</c:v>
                </c:pt>
                <c:pt idx="17">
                  <c:v>CENTRAL SUTTON PCN</c:v>
                </c:pt>
                <c:pt idx="18">
                  <c:v>GPNET5 PCN</c:v>
                </c:pt>
                <c:pt idx="19">
                  <c:v>WALLINGTON PCN</c:v>
                </c:pt>
                <c:pt idx="20">
                  <c:v>CARSHALTON PCN</c:v>
                </c:pt>
                <c:pt idx="21">
                  <c:v>RICHMOND PCN</c:v>
                </c:pt>
                <c:pt idx="22">
                  <c:v>BATTERSEA PCN</c:v>
                </c:pt>
                <c:pt idx="23">
                  <c:v>KESTON MOORINGS &amp; PARKSIDE PCN</c:v>
                </c:pt>
                <c:pt idx="24">
                  <c:v>WEST WANDSWORTH PCN</c:v>
                </c:pt>
                <c:pt idx="25">
                  <c:v>GRAFTON MEDICAL PARTNERS PCN</c:v>
                </c:pt>
                <c:pt idx="26">
                  <c:v>EAST TWICKENHAM PCN</c:v>
                </c:pt>
                <c:pt idx="27">
                  <c:v>WANDLE PCN</c:v>
                </c:pt>
                <c:pt idx="28">
                  <c:v>SURBITON HEALTH CENTRE PCN</c:v>
                </c:pt>
                <c:pt idx="29">
                  <c:v>WEST MERTON PCN</c:v>
                </c:pt>
                <c:pt idx="30">
                  <c:v>SHEEN &amp; BARNES PCN</c:v>
                </c:pt>
                <c:pt idx="31">
                  <c:v>SELSDON PURLEY &amp; COULSDON HEALTH PCN</c:v>
                </c:pt>
                <c:pt idx="32">
                  <c:v>SOUTH WEST MERTON PCN</c:v>
                </c:pt>
                <c:pt idx="33">
                  <c:v>SELSDON ADDINGTON &amp; SHIRLEY PCN</c:v>
                </c:pt>
                <c:pt idx="34">
                  <c:v>NORTH WEST MERTON PCN</c:v>
                </c:pt>
                <c:pt idx="35">
                  <c:v>CHESSINGTON AND SURBITON PCN</c:v>
                </c:pt>
                <c:pt idx="36">
                  <c:v>WEST TWICKENHAM PCN</c:v>
                </c:pt>
                <c:pt idx="37">
                  <c:v>WANDSWORTH PCN</c:v>
                </c:pt>
                <c:pt idx="38">
                  <c:v>BROCKLEBANK PCN</c:v>
                </c:pt>
                <c:pt idx="39">
                  <c:v>PRIME WANDSWORTH PCN</c:v>
                </c:pt>
              </c:strCache>
            </c:strRef>
          </c:cat>
          <c:val>
            <c:numRef>
              <c:f>Sheet1!$C$2:$C$45</c:f>
              <c:numCache>
                <c:formatCode>0%</c:formatCode>
                <c:ptCount val="44"/>
                <c:pt idx="0">
                  <c:v>0.79</c:v>
                </c:pt>
                <c:pt idx="1">
                  <c:v>0.83</c:v>
                </c:pt>
                <c:pt idx="2">
                  <c:v>0.83</c:v>
                </c:pt>
                <c:pt idx="3">
                  <c:v>0.86</c:v>
                </c:pt>
                <c:pt idx="4">
                  <c:v>0.87</c:v>
                </c:pt>
                <c:pt idx="5">
                  <c:v>0.87</c:v>
                </c:pt>
                <c:pt idx="6">
                  <c:v>0.87</c:v>
                </c:pt>
                <c:pt idx="7">
                  <c:v>0.87</c:v>
                </c:pt>
                <c:pt idx="8">
                  <c:v>0.88</c:v>
                </c:pt>
                <c:pt idx="9">
                  <c:v>0.88</c:v>
                </c:pt>
                <c:pt idx="10">
                  <c:v>0.88</c:v>
                </c:pt>
                <c:pt idx="11">
                  <c:v>0.88</c:v>
                </c:pt>
                <c:pt idx="12">
                  <c:v>0.88</c:v>
                </c:pt>
                <c:pt idx="13">
                  <c:v>0.89</c:v>
                </c:pt>
                <c:pt idx="14">
                  <c:v>0.89</c:v>
                </c:pt>
                <c:pt idx="15">
                  <c:v>-10</c:v>
                </c:pt>
                <c:pt idx="16">
                  <c:v>0.9</c:v>
                </c:pt>
                <c:pt idx="17">
                  <c:v>0.9</c:v>
                </c:pt>
                <c:pt idx="18">
                  <c:v>0.9</c:v>
                </c:pt>
                <c:pt idx="19">
                  <c:v>0.9</c:v>
                </c:pt>
                <c:pt idx="20">
                  <c:v>0.9</c:v>
                </c:pt>
                <c:pt idx="21">
                  <c:v>0.9</c:v>
                </c:pt>
                <c:pt idx="22">
                  <c:v>0.91</c:v>
                </c:pt>
                <c:pt idx="23">
                  <c:v>0.91</c:v>
                </c:pt>
                <c:pt idx="24">
                  <c:v>0.91</c:v>
                </c:pt>
                <c:pt idx="25">
                  <c:v>0.91</c:v>
                </c:pt>
                <c:pt idx="26">
                  <c:v>0.91</c:v>
                </c:pt>
                <c:pt idx="27">
                  <c:v>0.92</c:v>
                </c:pt>
                <c:pt idx="28">
                  <c:v>0.92</c:v>
                </c:pt>
                <c:pt idx="29">
                  <c:v>0.93</c:v>
                </c:pt>
                <c:pt idx="30">
                  <c:v>0.93</c:v>
                </c:pt>
                <c:pt idx="31">
                  <c:v>0.93</c:v>
                </c:pt>
                <c:pt idx="32">
                  <c:v>0.93</c:v>
                </c:pt>
                <c:pt idx="33">
                  <c:v>0.93</c:v>
                </c:pt>
                <c:pt idx="34">
                  <c:v>0.93</c:v>
                </c:pt>
                <c:pt idx="35">
                  <c:v>0.94</c:v>
                </c:pt>
                <c:pt idx="36">
                  <c:v>0.94</c:v>
                </c:pt>
                <c:pt idx="37">
                  <c:v>0.94</c:v>
                </c:pt>
                <c:pt idx="38">
                  <c:v>0.95</c:v>
                </c:pt>
                <c:pt idx="39">
                  <c:v>0.95</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0.9</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41952"/>
        <c:axId val="89744512"/>
      </c:lineChart>
      <c:catAx>
        <c:axId val="897419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44512"/>
        <c:crosses val="autoZero"/>
        <c:auto val="1"/>
        <c:lblAlgn val="ctr"/>
        <c:lblOffset val="100"/>
        <c:noMultiLvlLbl val="0"/>
      </c:catAx>
      <c:valAx>
        <c:axId val="897445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41952"/>
        <c:crosses val="autoZero"/>
        <c:crossBetween val="between"/>
      </c:valAx>
      <c:valAx>
        <c:axId val="89746048"/>
        <c:scaling>
          <c:orientation val="minMax"/>
          <c:max val="1"/>
          <c:min val="0"/>
        </c:scaling>
        <c:delete val="0"/>
        <c:axPos val="r"/>
        <c:numFmt formatCode="0%" sourceLinked="1"/>
        <c:majorTickMark val="none"/>
        <c:minorTickMark val="none"/>
        <c:tickLblPos val="none"/>
        <c:spPr>
          <a:ln>
            <a:noFill/>
          </a:ln>
        </c:spPr>
        <c:crossAx val="89747840"/>
        <c:crosses val="max"/>
        <c:crossBetween val="between"/>
      </c:valAx>
      <c:catAx>
        <c:axId val="89747840"/>
        <c:scaling>
          <c:orientation val="minMax"/>
        </c:scaling>
        <c:delete val="1"/>
        <c:axPos val="b"/>
        <c:numFmt formatCode="General" sourceLinked="1"/>
        <c:majorTickMark val="out"/>
        <c:minorTickMark val="none"/>
        <c:tickLblPos val="nextTo"/>
        <c:crossAx val="897460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24</c:v>
                </c:pt>
                <c:pt idx="1">
                  <c:v>22</c:v>
                </c:pt>
                <c:pt idx="2">
                  <c:v>8</c:v>
                </c:pt>
                <c:pt idx="3">
                  <c:v>17</c:v>
                </c:pt>
                <c:pt idx="4">
                  <c:v>54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79232"/>
        <c:axId val="90485120"/>
      </c:barChart>
      <c:catAx>
        <c:axId val="9047923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85120"/>
        <c:crosses val="autoZero"/>
        <c:auto val="1"/>
        <c:lblAlgn val="ctr"/>
        <c:lblOffset val="100"/>
        <c:noMultiLvlLbl val="0"/>
      </c:catAx>
      <c:valAx>
        <c:axId val="9048512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7923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38</c:v>
                </c:pt>
                <c:pt idx="1">
                  <c:v>33</c:v>
                </c:pt>
                <c:pt idx="2">
                  <c:v>16</c:v>
                </c:pt>
                <c:pt idx="3">
                  <c:v>27</c:v>
                </c:pt>
                <c:pt idx="4">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14</c:v>
                </c:pt>
                <c:pt idx="1">
                  <c:v>9</c:v>
                </c:pt>
                <c:pt idx="2">
                  <c:v>2</c:v>
                </c:pt>
                <c:pt idx="3">
                  <c:v>11</c:v>
                </c:pt>
                <c:pt idx="4">
                  <c:v>46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410496"/>
        <c:axId val="98412032"/>
      </c:stockChart>
      <c:catAx>
        <c:axId val="98410496"/>
        <c:scaling>
          <c:orientation val="minMax"/>
        </c:scaling>
        <c:delete val="1"/>
        <c:axPos val="b"/>
        <c:numFmt formatCode="m/d/yyyy" sourceLinked="1"/>
        <c:majorTickMark val="out"/>
        <c:minorTickMark val="none"/>
        <c:tickLblPos val="nextTo"/>
        <c:crossAx val="98412032"/>
        <c:crosses val="autoZero"/>
        <c:auto val="1"/>
        <c:lblAlgn val="ctr"/>
        <c:lblOffset val="100"/>
        <c:noMultiLvlLbl val="0"/>
      </c:catAx>
      <c:valAx>
        <c:axId val="98412032"/>
        <c:scaling>
          <c:orientation val="minMax"/>
          <c:max val="100"/>
          <c:min val="0"/>
        </c:scaling>
        <c:delete val="1"/>
        <c:axPos val="l"/>
        <c:numFmt formatCode="m/d/yyyy" sourceLinked="1"/>
        <c:majorTickMark val="out"/>
        <c:minorTickMark val="none"/>
        <c:tickLblPos val="nextTo"/>
        <c:crossAx val="9841049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51</c:v>
                </c:pt>
                <c:pt idx="2">
                  <c:v>18</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77</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23</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02560"/>
        <c:axId val="100804096"/>
      </c:lineChart>
      <c:catAx>
        <c:axId val="1008025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04096"/>
        <c:crosses val="autoZero"/>
        <c:auto val="1"/>
        <c:lblAlgn val="ctr"/>
        <c:lblOffset val="100"/>
        <c:noMultiLvlLbl val="0"/>
      </c:catAx>
      <c:valAx>
        <c:axId val="1008040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025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Sheet1!$F$2:$F$45</c:f>
              <c:numCache>
                <c:formatCode>General</c:formatCode>
                <c:ptCount val="44"/>
                <c:pt idx="0">
                  <c:v>0.6</c:v>
                </c:pt>
                <c:pt idx="1">
                  <c:v>0.62</c:v>
                </c:pt>
                <c:pt idx="2">
                  <c:v>0.65</c:v>
                </c:pt>
                <c:pt idx="3">
                  <c:v>0.67</c:v>
                </c:pt>
                <c:pt idx="4">
                  <c:v>0.69</c:v>
                </c:pt>
                <c:pt idx="5">
                  <c:v>0.69</c:v>
                </c:pt>
                <c:pt idx="6">
                  <c:v>0.7</c:v>
                </c:pt>
                <c:pt idx="7">
                  <c:v>0.7</c:v>
                </c:pt>
                <c:pt idx="8">
                  <c:v>0.72</c:v>
                </c:pt>
                <c:pt idx="9">
                  <c:v>0.73</c:v>
                </c:pt>
                <c:pt idx="10">
                  <c:v>0.74</c:v>
                </c:pt>
                <c:pt idx="11">
                  <c:v>0.74</c:v>
                </c:pt>
                <c:pt idx="12">
                  <c:v>0.74</c:v>
                </c:pt>
                <c:pt idx="13">
                  <c:v>0.75</c:v>
                </c:pt>
                <c:pt idx="14">
                  <c:v>0.75</c:v>
                </c:pt>
                <c:pt idx="15">
                  <c:v>0.75</c:v>
                </c:pt>
                <c:pt idx="16">
                  <c:v>0.75</c:v>
                </c:pt>
                <c:pt idx="17">
                  <c:v>0.76</c:v>
                </c:pt>
                <c:pt idx="18">
                  <c:v>0.76</c:v>
                </c:pt>
                <c:pt idx="19">
                  <c:v>0.77</c:v>
                </c:pt>
                <c:pt idx="20">
                  <c:v>0.77</c:v>
                </c:pt>
                <c:pt idx="21">
                  <c:v>0.77</c:v>
                </c:pt>
                <c:pt idx="22">
                  <c:v>0.77</c:v>
                </c:pt>
                <c:pt idx="23">
                  <c:v>0.78</c:v>
                </c:pt>
                <c:pt idx="24">
                  <c:v>0.78</c:v>
                </c:pt>
                <c:pt idx="25">
                  <c:v>0.78</c:v>
                </c:pt>
                <c:pt idx="26">
                  <c:v>0.78</c:v>
                </c:pt>
                <c:pt idx="27">
                  <c:v>0.78</c:v>
                </c:pt>
                <c:pt idx="28">
                  <c:v>0.78</c:v>
                </c:pt>
                <c:pt idx="29">
                  <c:v>0.79</c:v>
                </c:pt>
                <c:pt idx="30">
                  <c:v>0.79</c:v>
                </c:pt>
                <c:pt idx="31">
                  <c:v>0.8</c:v>
                </c:pt>
                <c:pt idx="32">
                  <c:v>0.81</c:v>
                </c:pt>
                <c:pt idx="33">
                  <c:v>0.81</c:v>
                </c:pt>
                <c:pt idx="34">
                  <c:v>0.82</c:v>
                </c:pt>
                <c:pt idx="35">
                  <c:v>0.82</c:v>
                </c:pt>
                <c:pt idx="36">
                  <c:v>0.82</c:v>
                </c:pt>
                <c:pt idx="37">
                  <c:v>0.84</c:v>
                </c:pt>
                <c:pt idx="38">
                  <c:v>0.84</c:v>
                </c:pt>
                <c:pt idx="39">
                  <c:v>0.87</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16096"/>
        <c:axId val="1033145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GRAFTON MEDICAL PARTNERS PCN</c:v>
                </c:pt>
                <c:pt idx="1">
                  <c:v>TEDDINGTON PCN</c:v>
                </c:pt>
                <c:pt idx="2">
                  <c:v>CROYDON LINK PCN</c:v>
                </c:pt>
                <c:pt idx="3">
                  <c:v>SOUTH WEST MERTON PCN</c:v>
                </c:pt>
                <c:pt idx="4">
                  <c:v>WALLINGTON PCN</c:v>
                </c:pt>
                <c:pt idx="5">
                  <c:v>CHEAM AND SOUTH SUTTON PCN</c:v>
                </c:pt>
                <c:pt idx="6">
                  <c:v>BALHAM, TOOTING &amp; FURZEDOWN PCN</c:v>
                </c:pt>
                <c:pt idx="7">
                  <c:v>CROYDON GP SUPER NETWORK PCN</c:v>
                </c:pt>
                <c:pt idx="8">
                  <c:v>EAST MERTON PCN</c:v>
                </c:pt>
                <c:pt idx="9">
                  <c:v>EAST TWICKENHAM PCN</c:v>
                </c:pt>
                <c:pt idx="10">
                  <c:v>ONE THORNTON HEATH PCN</c:v>
                </c:pt>
                <c:pt idx="11">
                  <c:v>CANBURY CHURCHILL ORCHARD BERRYLANDS PCN</c:v>
                </c:pt>
                <c:pt idx="12">
                  <c:v>WEST WANDSWORTH PCN</c:v>
                </c:pt>
                <c:pt idx="13">
                  <c:v>MAYDAY SOUTH PCN</c:v>
                </c:pt>
                <c:pt idx="14">
                  <c:v>MORDEN PCN</c:v>
                </c:pt>
                <c:pt idx="15">
                  <c:v>HAMPTON PCN</c:v>
                </c:pt>
                <c:pt idx="16">
                  <c:v>PRIMARY CARE NORTH CROYDON PCN</c:v>
                </c:pt>
                <c:pt idx="17">
                  <c:v>ICS</c:v>
                </c:pt>
                <c:pt idx="18">
                  <c:v>WANDLE PCN</c:v>
                </c:pt>
                <c:pt idx="19">
                  <c:v>GPNET5 PCN</c:v>
                </c:pt>
                <c:pt idx="20">
                  <c:v>SHEEN &amp; BARNES PCN</c:v>
                </c:pt>
                <c:pt idx="21">
                  <c:v>BATTERSEA PCN</c:v>
                </c:pt>
                <c:pt idx="22">
                  <c:v>NORTH MERTON PCN</c:v>
                </c:pt>
                <c:pt idx="23">
                  <c:v>WEST MERTON PCN</c:v>
                </c:pt>
                <c:pt idx="24">
                  <c:v>NIGHTINGALE PCN</c:v>
                </c:pt>
                <c:pt idx="25">
                  <c:v>SURBITON HEALTH CENTRE PCN</c:v>
                </c:pt>
                <c:pt idx="26">
                  <c:v>WANDSWORTH PCN</c:v>
                </c:pt>
                <c:pt idx="27">
                  <c:v>NEW MALDEN &amp; WORCESTER PARK PCN</c:v>
                </c:pt>
                <c:pt idx="28">
                  <c:v>RICHMOND PCN</c:v>
                </c:pt>
                <c:pt idx="29">
                  <c:v>CENTRAL SUTTON PCN</c:v>
                </c:pt>
                <c:pt idx="30">
                  <c:v>WEST TWICKENHAM PCN</c:v>
                </c:pt>
                <c:pt idx="31">
                  <c:v>KESTON MOORINGS &amp; PARKSIDE PCN</c:v>
                </c:pt>
                <c:pt idx="32">
                  <c:v>CHESSINGTON AND SURBITON PCN</c:v>
                </c:pt>
                <c:pt idx="33">
                  <c:v>NORTH WEST MERTON PCN</c:v>
                </c:pt>
                <c:pt idx="34">
                  <c:v>SELSDON PURLEY &amp; COULSDON HEALTH PCN</c:v>
                </c:pt>
                <c:pt idx="35">
                  <c:v>BROCKLEBANK PCN</c:v>
                </c:pt>
                <c:pt idx="36">
                  <c:v>CARSHALTON PCN</c:v>
                </c:pt>
                <c:pt idx="37">
                  <c:v>SELSDON ADDINGTON &amp; SHIRLEY PCN</c:v>
                </c:pt>
                <c:pt idx="38">
                  <c:v>PRIME WANDSWORTH PCN</c:v>
                </c:pt>
                <c:pt idx="39">
                  <c:v>KINGSTON PCN</c:v>
                </c:pt>
              </c:strCache>
            </c:strRef>
          </c:cat>
          <c:val>
            <c:numRef>
              <c:f>Sheet1!$C$2:$C$45</c:f>
              <c:numCache>
                <c:formatCode>0%</c:formatCode>
                <c:ptCount val="44"/>
                <c:pt idx="0">
                  <c:v>0.6</c:v>
                </c:pt>
                <c:pt idx="1">
                  <c:v>0.62</c:v>
                </c:pt>
                <c:pt idx="2">
                  <c:v>0.65</c:v>
                </c:pt>
                <c:pt idx="3">
                  <c:v>0.67</c:v>
                </c:pt>
                <c:pt idx="4">
                  <c:v>0.69</c:v>
                </c:pt>
                <c:pt idx="5">
                  <c:v>0.69</c:v>
                </c:pt>
                <c:pt idx="6">
                  <c:v>0.7</c:v>
                </c:pt>
                <c:pt idx="7">
                  <c:v>0.7</c:v>
                </c:pt>
                <c:pt idx="8">
                  <c:v>0.72</c:v>
                </c:pt>
                <c:pt idx="9">
                  <c:v>0.73</c:v>
                </c:pt>
                <c:pt idx="10">
                  <c:v>0.74</c:v>
                </c:pt>
                <c:pt idx="11">
                  <c:v>0.74</c:v>
                </c:pt>
                <c:pt idx="12">
                  <c:v>0.74</c:v>
                </c:pt>
                <c:pt idx="13">
                  <c:v>0.75</c:v>
                </c:pt>
                <c:pt idx="14">
                  <c:v>0.75</c:v>
                </c:pt>
                <c:pt idx="15">
                  <c:v>0.75</c:v>
                </c:pt>
                <c:pt idx="16">
                  <c:v>0.75</c:v>
                </c:pt>
                <c:pt idx="17">
                  <c:v>-10</c:v>
                </c:pt>
                <c:pt idx="18">
                  <c:v>0.76</c:v>
                </c:pt>
                <c:pt idx="19">
                  <c:v>0.77</c:v>
                </c:pt>
                <c:pt idx="20">
                  <c:v>0.77</c:v>
                </c:pt>
                <c:pt idx="21">
                  <c:v>0.77</c:v>
                </c:pt>
                <c:pt idx="22">
                  <c:v>0.77</c:v>
                </c:pt>
                <c:pt idx="23">
                  <c:v>0.78</c:v>
                </c:pt>
                <c:pt idx="24">
                  <c:v>0.78</c:v>
                </c:pt>
                <c:pt idx="25">
                  <c:v>0.78</c:v>
                </c:pt>
                <c:pt idx="26">
                  <c:v>0.78</c:v>
                </c:pt>
                <c:pt idx="27">
                  <c:v>0.78</c:v>
                </c:pt>
                <c:pt idx="28">
                  <c:v>0.78</c:v>
                </c:pt>
                <c:pt idx="29">
                  <c:v>0.79</c:v>
                </c:pt>
                <c:pt idx="30">
                  <c:v>0.79</c:v>
                </c:pt>
                <c:pt idx="31">
                  <c:v>0.8</c:v>
                </c:pt>
                <c:pt idx="32">
                  <c:v>0.81</c:v>
                </c:pt>
                <c:pt idx="33">
                  <c:v>0.81</c:v>
                </c:pt>
                <c:pt idx="34">
                  <c:v>0.82</c:v>
                </c:pt>
                <c:pt idx="35">
                  <c:v>0.82</c:v>
                </c:pt>
                <c:pt idx="36">
                  <c:v>0.82</c:v>
                </c:pt>
                <c:pt idx="37">
                  <c:v>0.84</c:v>
                </c:pt>
                <c:pt idx="38">
                  <c:v>0.84</c:v>
                </c:pt>
                <c:pt idx="39">
                  <c:v>0.87</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0.76</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10464"/>
        <c:axId val="103312768"/>
      </c:lineChart>
      <c:catAx>
        <c:axId val="1033104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12768"/>
        <c:crosses val="autoZero"/>
        <c:auto val="1"/>
        <c:lblAlgn val="ctr"/>
        <c:lblOffset val="100"/>
        <c:noMultiLvlLbl val="0"/>
      </c:catAx>
      <c:valAx>
        <c:axId val="1033127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10464"/>
        <c:crosses val="autoZero"/>
        <c:crossBetween val="between"/>
      </c:valAx>
      <c:valAx>
        <c:axId val="103314560"/>
        <c:scaling>
          <c:orientation val="minMax"/>
          <c:max val="1"/>
          <c:min val="0"/>
        </c:scaling>
        <c:delete val="0"/>
        <c:axPos val="r"/>
        <c:numFmt formatCode="0%" sourceLinked="1"/>
        <c:majorTickMark val="none"/>
        <c:minorTickMark val="none"/>
        <c:tickLblPos val="none"/>
        <c:spPr>
          <a:ln>
            <a:noFill/>
          </a:ln>
        </c:spPr>
        <c:crossAx val="103316096"/>
        <c:crosses val="max"/>
        <c:crossBetween val="between"/>
      </c:valAx>
      <c:catAx>
        <c:axId val="103316096"/>
        <c:scaling>
          <c:orientation val="minMax"/>
        </c:scaling>
        <c:delete val="1"/>
        <c:axPos val="b"/>
        <c:numFmt formatCode="General" sourceLinked="1"/>
        <c:majorTickMark val="out"/>
        <c:minorTickMark val="none"/>
        <c:tickLblPos val="nextTo"/>
        <c:crossAx val="1033145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49</c:v>
                </c:pt>
                <c:pt idx="2">
                  <c:v>11</c:v>
                </c:pt>
                <c:pt idx="3">
                  <c:v>23</c:v>
                </c:pt>
                <c:pt idx="4">
                  <c:v>27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531328"/>
        <c:axId val="114529792"/>
      </c:barChart>
      <c:valAx>
        <c:axId val="114529792"/>
        <c:scaling>
          <c:orientation val="minMax"/>
        </c:scaling>
        <c:delete val="1"/>
        <c:axPos val="t"/>
        <c:numFmt formatCode="General" sourceLinked="1"/>
        <c:majorTickMark val="out"/>
        <c:minorTickMark val="none"/>
        <c:tickLblPos val="nextTo"/>
        <c:crossAx val="114531328"/>
        <c:crosses val="autoZero"/>
        <c:crossBetween val="between"/>
      </c:valAx>
      <c:catAx>
        <c:axId val="114531328"/>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529792"/>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Sheet1!$F$2:$F$45</c:f>
              <c:numCache>
                <c:formatCode>General</c:formatCode>
                <c:ptCount val="44"/>
                <c:pt idx="0">
                  <c:v>0.6</c:v>
                </c:pt>
                <c:pt idx="1">
                  <c:v>0.62</c:v>
                </c:pt>
                <c:pt idx="2">
                  <c:v>0.63</c:v>
                </c:pt>
                <c:pt idx="3">
                  <c:v>0.64</c:v>
                </c:pt>
                <c:pt idx="4">
                  <c:v>0.67</c:v>
                </c:pt>
                <c:pt idx="5">
                  <c:v>0.68</c:v>
                </c:pt>
                <c:pt idx="6">
                  <c:v>0.69</c:v>
                </c:pt>
                <c:pt idx="7">
                  <c:v>0.69</c:v>
                </c:pt>
                <c:pt idx="8">
                  <c:v>0.69</c:v>
                </c:pt>
                <c:pt idx="9">
                  <c:v>0.69</c:v>
                </c:pt>
                <c:pt idx="10">
                  <c:v>0.7</c:v>
                </c:pt>
                <c:pt idx="11">
                  <c:v>0.7</c:v>
                </c:pt>
                <c:pt idx="12">
                  <c:v>0.7</c:v>
                </c:pt>
                <c:pt idx="13">
                  <c:v>0.7</c:v>
                </c:pt>
                <c:pt idx="14">
                  <c:v>0.7</c:v>
                </c:pt>
                <c:pt idx="15">
                  <c:v>0.71</c:v>
                </c:pt>
                <c:pt idx="16">
                  <c:v>0.71</c:v>
                </c:pt>
                <c:pt idx="17">
                  <c:v>0.71</c:v>
                </c:pt>
                <c:pt idx="18">
                  <c:v>0.72</c:v>
                </c:pt>
                <c:pt idx="19">
                  <c:v>0.72</c:v>
                </c:pt>
                <c:pt idx="20">
                  <c:v>0.72</c:v>
                </c:pt>
                <c:pt idx="21">
                  <c:v>0.72</c:v>
                </c:pt>
                <c:pt idx="22">
                  <c:v>0.73</c:v>
                </c:pt>
                <c:pt idx="23">
                  <c:v>0.73</c:v>
                </c:pt>
                <c:pt idx="24">
                  <c:v>0.74</c:v>
                </c:pt>
                <c:pt idx="25">
                  <c:v>0.75</c:v>
                </c:pt>
                <c:pt idx="26">
                  <c:v>0.75</c:v>
                </c:pt>
                <c:pt idx="27">
                  <c:v>0.75</c:v>
                </c:pt>
                <c:pt idx="28">
                  <c:v>0.76</c:v>
                </c:pt>
                <c:pt idx="29">
                  <c:v>0.77</c:v>
                </c:pt>
                <c:pt idx="30">
                  <c:v>0.78</c:v>
                </c:pt>
                <c:pt idx="31">
                  <c:v>0.78</c:v>
                </c:pt>
                <c:pt idx="32">
                  <c:v>0.78</c:v>
                </c:pt>
                <c:pt idx="33">
                  <c:v>0.8</c:v>
                </c:pt>
                <c:pt idx="34">
                  <c:v>0.8</c:v>
                </c:pt>
                <c:pt idx="35">
                  <c:v>0.8</c:v>
                </c:pt>
                <c:pt idx="36">
                  <c:v>0.81</c:v>
                </c:pt>
                <c:pt idx="37">
                  <c:v>0.81</c:v>
                </c:pt>
                <c:pt idx="38">
                  <c:v>0.82</c:v>
                </c:pt>
                <c:pt idx="39">
                  <c:v>0.85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56544"/>
        <c:axId val="1169550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CROYDON LINK PCN</c:v>
                </c:pt>
                <c:pt idx="1">
                  <c:v>TEDDINGTON PCN</c:v>
                </c:pt>
                <c:pt idx="2">
                  <c:v>NIGHTINGALE PCN</c:v>
                </c:pt>
                <c:pt idx="3">
                  <c:v>HAMPTON PCN</c:v>
                </c:pt>
                <c:pt idx="4">
                  <c:v>EAST MERTON PCN</c:v>
                </c:pt>
                <c:pt idx="5">
                  <c:v>CHESSINGTON AND SURBITON PCN</c:v>
                </c:pt>
                <c:pt idx="6">
                  <c:v>WEST MERTON PCN</c:v>
                </c:pt>
                <c:pt idx="7">
                  <c:v>CANBURY CHURCHILL ORCHARD BERRYLANDS PCN</c:v>
                </c:pt>
                <c:pt idx="8">
                  <c:v>KESTON MOORINGS &amp; PARKSIDE PCN</c:v>
                </c:pt>
                <c:pt idx="9">
                  <c:v>CHEAM AND SOUTH SUTTON PCN</c:v>
                </c:pt>
                <c:pt idx="10">
                  <c:v>CENTRAL SUTTON PCN</c:v>
                </c:pt>
                <c:pt idx="11">
                  <c:v>SOUTH WEST MERTON PCN</c:v>
                </c:pt>
                <c:pt idx="12">
                  <c:v>CROYDON GP SUPER NETWORK PCN</c:v>
                </c:pt>
                <c:pt idx="13">
                  <c:v>NEW MALDEN &amp; WORCESTER PARK PCN</c:v>
                </c:pt>
                <c:pt idx="14">
                  <c:v>RICHMOND PCN</c:v>
                </c:pt>
                <c:pt idx="15">
                  <c:v>GPNET5 PCN</c:v>
                </c:pt>
                <c:pt idx="16">
                  <c:v>MAYDAY SOUTH PCN</c:v>
                </c:pt>
                <c:pt idx="17">
                  <c:v>GRAFTON MEDICAL PARTNERS PCN</c:v>
                </c:pt>
                <c:pt idx="18">
                  <c:v>ONE THORNTON HEATH PCN</c:v>
                </c:pt>
                <c:pt idx="19">
                  <c:v>MORDEN PCN</c:v>
                </c:pt>
                <c:pt idx="20">
                  <c:v>WEST TWICKENHAM PCN</c:v>
                </c:pt>
                <c:pt idx="21">
                  <c:v>WALLINGTON PCN</c:v>
                </c:pt>
                <c:pt idx="22">
                  <c:v>ICS</c:v>
                </c:pt>
                <c:pt idx="23">
                  <c:v>SHEEN &amp; BARNES PCN</c:v>
                </c:pt>
                <c:pt idx="24">
                  <c:v>WEST WANDSWORTH PCN</c:v>
                </c:pt>
                <c:pt idx="25">
                  <c:v>BALHAM, TOOTING &amp; FURZEDOWN PCN</c:v>
                </c:pt>
                <c:pt idx="26">
                  <c:v>NORTH MERTON PCN</c:v>
                </c:pt>
                <c:pt idx="27">
                  <c:v>PRIMARY CARE NORTH CROYDON PCN</c:v>
                </c:pt>
                <c:pt idx="28">
                  <c:v>CARSHALTON PCN</c:v>
                </c:pt>
                <c:pt idx="29">
                  <c:v>BATTERSEA PCN</c:v>
                </c:pt>
                <c:pt idx="30">
                  <c:v>SURBITON HEALTH CENTRE PCN</c:v>
                </c:pt>
                <c:pt idx="31">
                  <c:v>EAST TWICKENHAM PCN</c:v>
                </c:pt>
                <c:pt idx="32">
                  <c:v>PRIME WANDSWORTH PCN</c:v>
                </c:pt>
                <c:pt idx="33">
                  <c:v>SELSDON PURLEY &amp; COULSDON HEALTH PCN</c:v>
                </c:pt>
                <c:pt idx="34">
                  <c:v>NORTH WEST MERTON PCN</c:v>
                </c:pt>
                <c:pt idx="35">
                  <c:v>WANDLE PCN</c:v>
                </c:pt>
                <c:pt idx="36">
                  <c:v>SELSDON ADDINGTON &amp; SHIRLEY PCN</c:v>
                </c:pt>
                <c:pt idx="37">
                  <c:v>BROCKLEBANK PCN</c:v>
                </c:pt>
                <c:pt idx="38">
                  <c:v>KINGSTON PCN</c:v>
                </c:pt>
                <c:pt idx="39">
                  <c:v>WANDSWORTH PCN</c:v>
                </c:pt>
              </c:strCache>
            </c:strRef>
          </c:cat>
          <c:val>
            <c:numRef>
              <c:f>Sheet1!$C$2:$C$45</c:f>
              <c:numCache>
                <c:formatCode>0%</c:formatCode>
                <c:ptCount val="44"/>
                <c:pt idx="0">
                  <c:v>0.6</c:v>
                </c:pt>
                <c:pt idx="1">
                  <c:v>0.62</c:v>
                </c:pt>
                <c:pt idx="2">
                  <c:v>0.63</c:v>
                </c:pt>
                <c:pt idx="3">
                  <c:v>0.64</c:v>
                </c:pt>
                <c:pt idx="4">
                  <c:v>0.67</c:v>
                </c:pt>
                <c:pt idx="5">
                  <c:v>0.68</c:v>
                </c:pt>
                <c:pt idx="6">
                  <c:v>0.69</c:v>
                </c:pt>
                <c:pt idx="7">
                  <c:v>0.69</c:v>
                </c:pt>
                <c:pt idx="8">
                  <c:v>0.69</c:v>
                </c:pt>
                <c:pt idx="9">
                  <c:v>0.69</c:v>
                </c:pt>
                <c:pt idx="10">
                  <c:v>0.7</c:v>
                </c:pt>
                <c:pt idx="11">
                  <c:v>0.7</c:v>
                </c:pt>
                <c:pt idx="12">
                  <c:v>0.7</c:v>
                </c:pt>
                <c:pt idx="13">
                  <c:v>0.7</c:v>
                </c:pt>
                <c:pt idx="14">
                  <c:v>0.7</c:v>
                </c:pt>
                <c:pt idx="15">
                  <c:v>0.71</c:v>
                </c:pt>
                <c:pt idx="16">
                  <c:v>0.71</c:v>
                </c:pt>
                <c:pt idx="17">
                  <c:v>0.71</c:v>
                </c:pt>
                <c:pt idx="18">
                  <c:v>0.72</c:v>
                </c:pt>
                <c:pt idx="19">
                  <c:v>0.72</c:v>
                </c:pt>
                <c:pt idx="20">
                  <c:v>0.72</c:v>
                </c:pt>
                <c:pt idx="21">
                  <c:v>0.72</c:v>
                </c:pt>
                <c:pt idx="22">
                  <c:v>-10</c:v>
                </c:pt>
                <c:pt idx="23">
                  <c:v>0.73</c:v>
                </c:pt>
                <c:pt idx="24">
                  <c:v>0.74</c:v>
                </c:pt>
                <c:pt idx="25">
                  <c:v>0.75</c:v>
                </c:pt>
                <c:pt idx="26">
                  <c:v>0.75</c:v>
                </c:pt>
                <c:pt idx="27">
                  <c:v>0.75</c:v>
                </c:pt>
                <c:pt idx="28">
                  <c:v>0.76</c:v>
                </c:pt>
                <c:pt idx="29">
                  <c:v>0.77</c:v>
                </c:pt>
                <c:pt idx="30">
                  <c:v>0.78</c:v>
                </c:pt>
                <c:pt idx="31">
                  <c:v>0.78</c:v>
                </c:pt>
                <c:pt idx="32">
                  <c:v>0.78</c:v>
                </c:pt>
                <c:pt idx="33">
                  <c:v>0.8</c:v>
                </c:pt>
                <c:pt idx="34">
                  <c:v>0.8</c:v>
                </c:pt>
                <c:pt idx="35">
                  <c:v>0.8</c:v>
                </c:pt>
                <c:pt idx="36">
                  <c:v>0.81</c:v>
                </c:pt>
                <c:pt idx="37">
                  <c:v>0.81</c:v>
                </c:pt>
                <c:pt idx="38">
                  <c:v>0.82</c:v>
                </c:pt>
                <c:pt idx="39">
                  <c:v>0.85</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0.73</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938624"/>
        <c:axId val="116953472"/>
      </c:lineChart>
      <c:catAx>
        <c:axId val="11693862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53472"/>
        <c:crosses val="autoZero"/>
        <c:auto val="1"/>
        <c:lblAlgn val="ctr"/>
        <c:lblOffset val="100"/>
        <c:noMultiLvlLbl val="0"/>
      </c:catAx>
      <c:valAx>
        <c:axId val="1169534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938624"/>
        <c:crosses val="autoZero"/>
        <c:crossBetween val="between"/>
      </c:valAx>
      <c:valAx>
        <c:axId val="116955008"/>
        <c:scaling>
          <c:orientation val="minMax"/>
          <c:max val="1"/>
          <c:min val="0"/>
        </c:scaling>
        <c:delete val="0"/>
        <c:axPos val="r"/>
        <c:numFmt formatCode="0%" sourceLinked="1"/>
        <c:majorTickMark val="none"/>
        <c:minorTickMark val="none"/>
        <c:tickLblPos val="none"/>
        <c:spPr>
          <a:ln>
            <a:noFill/>
          </a:ln>
        </c:spPr>
        <c:crossAx val="116956544"/>
        <c:crosses val="max"/>
        <c:crossBetween val="between"/>
      </c:valAx>
      <c:catAx>
        <c:axId val="116956544"/>
        <c:scaling>
          <c:orientation val="minMax"/>
        </c:scaling>
        <c:delete val="1"/>
        <c:axPos val="b"/>
        <c:numFmt formatCode="General" sourceLinked="1"/>
        <c:majorTickMark val="out"/>
        <c:minorTickMark val="none"/>
        <c:tickLblPos val="nextTo"/>
        <c:crossAx val="1169550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82</c:v>
                </c:pt>
                <c:pt idx="1">
                  <c:v>15</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Sheet1!$F$2:$F$45</c:f>
              <c:numCache>
                <c:formatCode>General</c:formatCode>
                <c:ptCount val="44"/>
                <c:pt idx="0">
                  <c:v>0.71</c:v>
                </c:pt>
                <c:pt idx="1">
                  <c:v>0.73</c:v>
                </c:pt>
                <c:pt idx="2">
                  <c:v>0.75</c:v>
                </c:pt>
                <c:pt idx="3">
                  <c:v>0.76</c:v>
                </c:pt>
                <c:pt idx="4">
                  <c:v>0.77</c:v>
                </c:pt>
                <c:pt idx="5">
                  <c:v>0.77</c:v>
                </c:pt>
                <c:pt idx="6">
                  <c:v>0.79</c:v>
                </c:pt>
                <c:pt idx="7">
                  <c:v>0.8</c:v>
                </c:pt>
                <c:pt idx="8">
                  <c:v>0.8</c:v>
                </c:pt>
                <c:pt idx="9">
                  <c:v>0.8</c:v>
                </c:pt>
                <c:pt idx="10">
                  <c:v>0.81</c:v>
                </c:pt>
                <c:pt idx="11">
                  <c:v>0.81</c:v>
                </c:pt>
                <c:pt idx="12">
                  <c:v>0.81</c:v>
                </c:pt>
                <c:pt idx="13">
                  <c:v>0.82</c:v>
                </c:pt>
                <c:pt idx="14">
                  <c:v>0.82</c:v>
                </c:pt>
                <c:pt idx="15">
                  <c:v>0.82</c:v>
                </c:pt>
                <c:pt idx="16">
                  <c:v>0.82</c:v>
                </c:pt>
                <c:pt idx="17">
                  <c:v>0.82</c:v>
                </c:pt>
                <c:pt idx="18">
                  <c:v>0.82</c:v>
                </c:pt>
                <c:pt idx="19">
                  <c:v>0.82</c:v>
                </c:pt>
                <c:pt idx="20">
                  <c:v>0.82</c:v>
                </c:pt>
                <c:pt idx="21">
                  <c:v>0.83</c:v>
                </c:pt>
                <c:pt idx="22">
                  <c:v>0.83</c:v>
                </c:pt>
                <c:pt idx="23">
                  <c:v>0.83</c:v>
                </c:pt>
                <c:pt idx="24">
                  <c:v>0.83</c:v>
                </c:pt>
                <c:pt idx="25">
                  <c:v>0.83</c:v>
                </c:pt>
                <c:pt idx="26">
                  <c:v>0.84</c:v>
                </c:pt>
                <c:pt idx="27">
                  <c:v>0.84</c:v>
                </c:pt>
                <c:pt idx="28">
                  <c:v>0.84</c:v>
                </c:pt>
                <c:pt idx="29">
                  <c:v>0.85</c:v>
                </c:pt>
                <c:pt idx="30">
                  <c:v>0.85</c:v>
                </c:pt>
                <c:pt idx="31">
                  <c:v>0.85</c:v>
                </c:pt>
                <c:pt idx="32">
                  <c:v>0.85</c:v>
                </c:pt>
                <c:pt idx="33">
                  <c:v>0.85</c:v>
                </c:pt>
                <c:pt idx="34">
                  <c:v>0.86</c:v>
                </c:pt>
                <c:pt idx="35">
                  <c:v>0.86</c:v>
                </c:pt>
                <c:pt idx="36">
                  <c:v>0.87</c:v>
                </c:pt>
                <c:pt idx="37">
                  <c:v>0.87</c:v>
                </c:pt>
                <c:pt idx="38">
                  <c:v>0.87</c:v>
                </c:pt>
                <c:pt idx="39">
                  <c:v>0.87</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09376"/>
        <c:axId val="1215078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CROYDON LINK PCN</c:v>
                </c:pt>
                <c:pt idx="1">
                  <c:v>MORDEN PCN</c:v>
                </c:pt>
                <c:pt idx="2">
                  <c:v>EAST MERTON PCN</c:v>
                </c:pt>
                <c:pt idx="3">
                  <c:v>MAYDAY SOUTH PCN</c:v>
                </c:pt>
                <c:pt idx="4">
                  <c:v>NIGHTINGALE PCN</c:v>
                </c:pt>
                <c:pt idx="5">
                  <c:v>TEDDINGTON PCN</c:v>
                </c:pt>
                <c:pt idx="6">
                  <c:v>CROYDON GP SUPER NETWORK PCN</c:v>
                </c:pt>
                <c:pt idx="7">
                  <c:v>CANBURY CHURCHILL ORCHARD BERRYLANDS PCN</c:v>
                </c:pt>
                <c:pt idx="8">
                  <c:v>WEST WANDSWORTH PCN</c:v>
                </c:pt>
                <c:pt idx="9">
                  <c:v>WANDSWORTH PCN</c:v>
                </c:pt>
                <c:pt idx="10">
                  <c:v>SOUTH WEST MERTON PCN</c:v>
                </c:pt>
                <c:pt idx="11">
                  <c:v>GRAFTON MEDICAL PARTNERS PCN</c:v>
                </c:pt>
                <c:pt idx="12">
                  <c:v>NEW MALDEN &amp; WORCESTER PARK PCN</c:v>
                </c:pt>
                <c:pt idx="13">
                  <c:v>ICS</c:v>
                </c:pt>
                <c:pt idx="14">
                  <c:v>BALHAM, TOOTING &amp; FURZEDOWN PCN</c:v>
                </c:pt>
                <c:pt idx="15">
                  <c:v>NORTH MERTON PCN</c:v>
                </c:pt>
                <c:pt idx="16">
                  <c:v>HAMPTON PCN</c:v>
                </c:pt>
                <c:pt idx="17">
                  <c:v>PRIMARY CARE NORTH CROYDON PCN</c:v>
                </c:pt>
                <c:pt idx="18">
                  <c:v>CARSHALTON PCN</c:v>
                </c:pt>
                <c:pt idx="19">
                  <c:v>RICHMOND PCN</c:v>
                </c:pt>
                <c:pt idx="20">
                  <c:v>CHEAM AND SOUTH SUTTON PCN</c:v>
                </c:pt>
                <c:pt idx="21">
                  <c:v>CENTRAL SUTTON PCN</c:v>
                </c:pt>
                <c:pt idx="22">
                  <c:v>GPNET5 PCN</c:v>
                </c:pt>
                <c:pt idx="23">
                  <c:v>SHEEN &amp; BARNES PCN</c:v>
                </c:pt>
                <c:pt idx="24">
                  <c:v>ONE THORNTON HEATH PCN</c:v>
                </c:pt>
                <c:pt idx="25">
                  <c:v>KESTON MOORINGS &amp; PARKSIDE PCN</c:v>
                </c:pt>
                <c:pt idx="26">
                  <c:v>CHESSINGTON AND SURBITON PCN</c:v>
                </c:pt>
                <c:pt idx="27">
                  <c:v>WALLINGTON PCN</c:v>
                </c:pt>
                <c:pt idx="28">
                  <c:v>EAST TWICKENHAM PCN</c:v>
                </c:pt>
                <c:pt idx="29">
                  <c:v>BATTERSEA PCN</c:v>
                </c:pt>
                <c:pt idx="30">
                  <c:v>KINGSTON PCN</c:v>
                </c:pt>
                <c:pt idx="31">
                  <c:v>WANDLE PCN</c:v>
                </c:pt>
                <c:pt idx="32">
                  <c:v>WEST TWICKENHAM PCN</c:v>
                </c:pt>
                <c:pt idx="33">
                  <c:v>PRIME WANDSWORTH PCN</c:v>
                </c:pt>
                <c:pt idx="34">
                  <c:v>SELSDON PURLEY &amp; COULSDON HEALTH PCN</c:v>
                </c:pt>
                <c:pt idx="35">
                  <c:v>SURBITON HEALTH CENTRE PCN</c:v>
                </c:pt>
                <c:pt idx="36">
                  <c:v>WEST MERTON PCN</c:v>
                </c:pt>
                <c:pt idx="37">
                  <c:v>SELSDON ADDINGTON &amp; SHIRLEY PCN</c:v>
                </c:pt>
                <c:pt idx="38">
                  <c:v>NORTH WEST MERTON PCN</c:v>
                </c:pt>
                <c:pt idx="39">
                  <c:v>BROCKLEBANK PCN</c:v>
                </c:pt>
              </c:strCache>
            </c:strRef>
          </c:cat>
          <c:val>
            <c:numRef>
              <c:f>Sheet1!$C$2:$C$45</c:f>
              <c:numCache>
                <c:formatCode>0%</c:formatCode>
                <c:ptCount val="44"/>
                <c:pt idx="0">
                  <c:v>0.71</c:v>
                </c:pt>
                <c:pt idx="1">
                  <c:v>0.73</c:v>
                </c:pt>
                <c:pt idx="2">
                  <c:v>0.75</c:v>
                </c:pt>
                <c:pt idx="3">
                  <c:v>0.76</c:v>
                </c:pt>
                <c:pt idx="4">
                  <c:v>0.77</c:v>
                </c:pt>
                <c:pt idx="5">
                  <c:v>0.77</c:v>
                </c:pt>
                <c:pt idx="6">
                  <c:v>0.79</c:v>
                </c:pt>
                <c:pt idx="7">
                  <c:v>0.8</c:v>
                </c:pt>
                <c:pt idx="8">
                  <c:v>0.8</c:v>
                </c:pt>
                <c:pt idx="9">
                  <c:v>0.8</c:v>
                </c:pt>
                <c:pt idx="10">
                  <c:v>0.81</c:v>
                </c:pt>
                <c:pt idx="11">
                  <c:v>0.81</c:v>
                </c:pt>
                <c:pt idx="12">
                  <c:v>0.81</c:v>
                </c:pt>
                <c:pt idx="13">
                  <c:v>-10</c:v>
                </c:pt>
                <c:pt idx="14">
                  <c:v>0.82</c:v>
                </c:pt>
                <c:pt idx="15">
                  <c:v>0.82</c:v>
                </c:pt>
                <c:pt idx="16">
                  <c:v>0.82</c:v>
                </c:pt>
                <c:pt idx="17">
                  <c:v>0.82</c:v>
                </c:pt>
                <c:pt idx="18">
                  <c:v>0.82</c:v>
                </c:pt>
                <c:pt idx="19">
                  <c:v>0.82</c:v>
                </c:pt>
                <c:pt idx="20">
                  <c:v>0.82</c:v>
                </c:pt>
                <c:pt idx="21">
                  <c:v>0.83</c:v>
                </c:pt>
                <c:pt idx="22">
                  <c:v>0.83</c:v>
                </c:pt>
                <c:pt idx="23">
                  <c:v>0.83</c:v>
                </c:pt>
                <c:pt idx="24">
                  <c:v>0.83</c:v>
                </c:pt>
                <c:pt idx="25">
                  <c:v>0.83</c:v>
                </c:pt>
                <c:pt idx="26">
                  <c:v>0.84</c:v>
                </c:pt>
                <c:pt idx="27">
                  <c:v>0.84</c:v>
                </c:pt>
                <c:pt idx="28">
                  <c:v>0.84</c:v>
                </c:pt>
                <c:pt idx="29">
                  <c:v>0.85</c:v>
                </c:pt>
                <c:pt idx="30">
                  <c:v>0.85</c:v>
                </c:pt>
                <c:pt idx="31">
                  <c:v>0.85</c:v>
                </c:pt>
                <c:pt idx="32">
                  <c:v>0.85</c:v>
                </c:pt>
                <c:pt idx="33">
                  <c:v>0.85</c:v>
                </c:pt>
                <c:pt idx="34">
                  <c:v>0.86</c:v>
                </c:pt>
                <c:pt idx="35">
                  <c:v>0.86</c:v>
                </c:pt>
                <c:pt idx="36">
                  <c:v>0.87</c:v>
                </c:pt>
                <c:pt idx="37">
                  <c:v>0.87</c:v>
                </c:pt>
                <c:pt idx="38">
                  <c:v>0.87</c:v>
                </c:pt>
                <c:pt idx="39">
                  <c:v>0.87</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0.82</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430016"/>
        <c:axId val="121432320"/>
      </c:lineChart>
      <c:catAx>
        <c:axId val="1214300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432320"/>
        <c:crosses val="autoZero"/>
        <c:auto val="1"/>
        <c:lblAlgn val="ctr"/>
        <c:lblOffset val="100"/>
        <c:noMultiLvlLbl val="0"/>
      </c:catAx>
      <c:valAx>
        <c:axId val="1214323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430016"/>
        <c:crosses val="autoZero"/>
        <c:crossBetween val="between"/>
      </c:valAx>
      <c:valAx>
        <c:axId val="121507840"/>
        <c:scaling>
          <c:orientation val="minMax"/>
          <c:max val="1"/>
          <c:min val="0"/>
        </c:scaling>
        <c:delete val="0"/>
        <c:axPos val="r"/>
        <c:numFmt formatCode="0%" sourceLinked="1"/>
        <c:majorTickMark val="none"/>
        <c:minorTickMark val="none"/>
        <c:tickLblPos val="none"/>
        <c:spPr>
          <a:ln>
            <a:noFill/>
          </a:ln>
        </c:spPr>
        <c:crossAx val="121509376"/>
        <c:crosses val="max"/>
        <c:crossBetween val="between"/>
      </c:valAx>
      <c:catAx>
        <c:axId val="121509376"/>
        <c:scaling>
          <c:orientation val="minMax"/>
        </c:scaling>
        <c:delete val="1"/>
        <c:axPos val="b"/>
        <c:numFmt formatCode="General" sourceLinked="1"/>
        <c:majorTickMark val="out"/>
        <c:minorTickMark val="none"/>
        <c:tickLblPos val="nextTo"/>
        <c:crossAx val="1215078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6</c:v>
                </c:pt>
                <c:pt idx="1">
                  <c:v>8</c:v>
                </c:pt>
                <c:pt idx="2">
                  <c:v>3</c:v>
                </c:pt>
                <c:pt idx="3">
                  <c:v>4</c:v>
                </c:pt>
                <c:pt idx="4">
                  <c:v>11</c:v>
                </c:pt>
                <c:pt idx="5">
                  <c:v>13</c:v>
                </c:pt>
                <c:pt idx="6">
                  <c:v>8</c:v>
                </c:pt>
                <c:pt idx="7">
                  <c:v>5</c:v>
                </c:pt>
                <c:pt idx="8">
                  <c:v>14</c:v>
                </c:pt>
                <c:pt idx="9">
                  <c:v>11</c:v>
                </c:pt>
                <c:pt idx="10">
                  <c:v>13</c:v>
                </c:pt>
                <c:pt idx="11">
                  <c:v>29</c:v>
                </c:pt>
                <c:pt idx="12">
                  <c:v>18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06208"/>
        <c:axId val="121832576"/>
      </c:barChart>
      <c:catAx>
        <c:axId val="12180620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32576"/>
        <c:crosses val="autoZero"/>
        <c:auto val="1"/>
        <c:lblAlgn val="ctr"/>
        <c:lblOffset val="100"/>
        <c:noMultiLvlLbl val="0"/>
      </c:catAx>
      <c:valAx>
        <c:axId val="1218325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0620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40</c:v>
                </c:pt>
                <c:pt idx="2">
                  <c:v>15</c:v>
                </c:pt>
                <c:pt idx="3">
                  <c:v>6</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37824"/>
        <c:axId val="125439360"/>
      </c:lineChart>
      <c:catAx>
        <c:axId val="1254378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39360"/>
        <c:crosses val="autoZero"/>
        <c:auto val="1"/>
        <c:lblAlgn val="ctr"/>
        <c:lblOffset val="100"/>
        <c:noMultiLvlLbl val="0"/>
      </c:catAx>
      <c:valAx>
        <c:axId val="1254393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378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Sheet1!$F$2:$F$45</c:f>
              <c:numCache>
                <c:formatCode>General</c:formatCode>
                <c:ptCount val="44"/>
                <c:pt idx="0">
                  <c:v>0.59</c:v>
                </c:pt>
                <c:pt idx="1">
                  <c:v>0.62</c:v>
                </c:pt>
                <c:pt idx="2">
                  <c:v>0.65</c:v>
                </c:pt>
                <c:pt idx="3">
                  <c:v>0.66</c:v>
                </c:pt>
                <c:pt idx="4">
                  <c:v>0.66</c:v>
                </c:pt>
                <c:pt idx="5">
                  <c:v>0.67</c:v>
                </c:pt>
                <c:pt idx="6">
                  <c:v>0.68</c:v>
                </c:pt>
                <c:pt idx="7">
                  <c:v>0.71</c:v>
                </c:pt>
                <c:pt idx="8">
                  <c:v>0.71</c:v>
                </c:pt>
                <c:pt idx="9">
                  <c:v>0.71</c:v>
                </c:pt>
                <c:pt idx="10">
                  <c:v>0.73</c:v>
                </c:pt>
                <c:pt idx="11">
                  <c:v>0.73</c:v>
                </c:pt>
                <c:pt idx="12">
                  <c:v>0.73</c:v>
                </c:pt>
                <c:pt idx="13">
                  <c:v>0.73</c:v>
                </c:pt>
                <c:pt idx="14">
                  <c:v>0.73</c:v>
                </c:pt>
                <c:pt idx="15">
                  <c:v>0.73</c:v>
                </c:pt>
                <c:pt idx="16">
                  <c:v>0.74</c:v>
                </c:pt>
                <c:pt idx="17">
                  <c:v>0.74</c:v>
                </c:pt>
                <c:pt idx="18">
                  <c:v>0.75</c:v>
                </c:pt>
                <c:pt idx="19">
                  <c:v>0.75</c:v>
                </c:pt>
                <c:pt idx="20">
                  <c:v>0.75</c:v>
                </c:pt>
                <c:pt idx="21">
                  <c:v>0.76</c:v>
                </c:pt>
                <c:pt idx="22">
                  <c:v>0.77</c:v>
                </c:pt>
                <c:pt idx="23">
                  <c:v>0.77</c:v>
                </c:pt>
                <c:pt idx="24">
                  <c:v>0.77</c:v>
                </c:pt>
                <c:pt idx="25">
                  <c:v>0.77</c:v>
                </c:pt>
                <c:pt idx="26">
                  <c:v>0.77</c:v>
                </c:pt>
                <c:pt idx="27">
                  <c:v>0.77</c:v>
                </c:pt>
                <c:pt idx="28">
                  <c:v>0.77</c:v>
                </c:pt>
                <c:pt idx="29">
                  <c:v>0.77</c:v>
                </c:pt>
                <c:pt idx="30">
                  <c:v>0.78</c:v>
                </c:pt>
                <c:pt idx="31">
                  <c:v>0.79</c:v>
                </c:pt>
                <c:pt idx="32">
                  <c:v>0.8</c:v>
                </c:pt>
                <c:pt idx="33">
                  <c:v>0.8</c:v>
                </c:pt>
                <c:pt idx="34">
                  <c:v>0.81</c:v>
                </c:pt>
                <c:pt idx="35">
                  <c:v>0.82</c:v>
                </c:pt>
                <c:pt idx="36">
                  <c:v>0.83</c:v>
                </c:pt>
                <c:pt idx="37">
                  <c:v>0.85</c:v>
                </c:pt>
                <c:pt idx="38">
                  <c:v>0.86</c:v>
                </c:pt>
                <c:pt idx="39">
                  <c:v>0.86</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41088"/>
        <c:axId val="1256311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0"/>
                <c:pt idx="0">
                  <c:v>CROYDON LINK PCN</c:v>
                </c:pt>
                <c:pt idx="1">
                  <c:v>EAST MERTON PCN</c:v>
                </c:pt>
                <c:pt idx="2">
                  <c:v>MORDEN PCN</c:v>
                </c:pt>
                <c:pt idx="3">
                  <c:v>MAYDAY SOUTH PCN</c:v>
                </c:pt>
                <c:pt idx="4">
                  <c:v>TEDDINGTON PCN</c:v>
                </c:pt>
                <c:pt idx="5">
                  <c:v>CANBURY CHURCHILL ORCHARD BERRYLANDS PCN</c:v>
                </c:pt>
                <c:pt idx="6">
                  <c:v>HAMPTON PCN</c:v>
                </c:pt>
                <c:pt idx="7">
                  <c:v>NIGHTINGALE PCN</c:v>
                </c:pt>
                <c:pt idx="8">
                  <c:v>CROYDON GP SUPER NETWORK PCN</c:v>
                </c:pt>
                <c:pt idx="9">
                  <c:v>NORTH MERTON PCN</c:v>
                </c:pt>
                <c:pt idx="10">
                  <c:v>WEST MERTON PCN</c:v>
                </c:pt>
                <c:pt idx="11">
                  <c:v>SOUTH WEST MERTON PCN</c:v>
                </c:pt>
                <c:pt idx="12">
                  <c:v>WALLINGTON PCN</c:v>
                </c:pt>
                <c:pt idx="13">
                  <c:v>PRIMARY CARE NORTH CROYDON PCN</c:v>
                </c:pt>
                <c:pt idx="14">
                  <c:v>NEW MALDEN &amp; WORCESTER PARK PCN</c:v>
                </c:pt>
                <c:pt idx="15">
                  <c:v>CHEAM AND SOUTH SUTTON PCN</c:v>
                </c:pt>
                <c:pt idx="16">
                  <c:v>BALHAM, TOOTING &amp; FURZEDOWN PCN</c:v>
                </c:pt>
                <c:pt idx="17">
                  <c:v>GRAFTON MEDICAL PARTNERS PCN</c:v>
                </c:pt>
                <c:pt idx="18">
                  <c:v>ICS</c:v>
                </c:pt>
                <c:pt idx="19">
                  <c:v>ONE THORNTON HEATH PCN</c:v>
                </c:pt>
                <c:pt idx="20">
                  <c:v>KESTON MOORINGS &amp; PARKSIDE PCN</c:v>
                </c:pt>
                <c:pt idx="21">
                  <c:v>EAST TWICKENHAM PCN</c:v>
                </c:pt>
                <c:pt idx="22">
                  <c:v>CENTRAL SUTTON PCN</c:v>
                </c:pt>
                <c:pt idx="23">
                  <c:v>GPNET5 PCN</c:v>
                </c:pt>
                <c:pt idx="24">
                  <c:v>SELSDON PURLEY &amp; COULSDON HEALTH PCN</c:v>
                </c:pt>
                <c:pt idx="25">
                  <c:v>BATTERSEA PCN</c:v>
                </c:pt>
                <c:pt idx="26">
                  <c:v>WEST WANDSWORTH PCN</c:v>
                </c:pt>
                <c:pt idx="27">
                  <c:v>KINGSTON PCN</c:v>
                </c:pt>
                <c:pt idx="28">
                  <c:v>WANDSWORTH PCN</c:v>
                </c:pt>
                <c:pt idx="29">
                  <c:v>CARSHALTON PCN</c:v>
                </c:pt>
                <c:pt idx="30">
                  <c:v>RICHMOND PCN</c:v>
                </c:pt>
                <c:pt idx="31">
                  <c:v>WANDLE PCN</c:v>
                </c:pt>
                <c:pt idx="32">
                  <c:v>SHEEN &amp; BARNES PCN</c:v>
                </c:pt>
                <c:pt idx="33">
                  <c:v>WEST TWICKENHAM PCN</c:v>
                </c:pt>
                <c:pt idx="34">
                  <c:v>CHESSINGTON AND SURBITON PCN</c:v>
                </c:pt>
                <c:pt idx="35">
                  <c:v>SURBITON HEALTH CENTRE PCN</c:v>
                </c:pt>
                <c:pt idx="36">
                  <c:v>PRIME WANDSWORTH PCN</c:v>
                </c:pt>
                <c:pt idx="37">
                  <c:v>SELSDON ADDINGTON &amp; SHIRLEY PCN</c:v>
                </c:pt>
                <c:pt idx="38">
                  <c:v>NORTH WEST MERTON PCN</c:v>
                </c:pt>
                <c:pt idx="39">
                  <c:v>BROCKLEBANK PCN</c:v>
                </c:pt>
              </c:strCache>
            </c:strRef>
          </c:cat>
          <c:val>
            <c:numRef>
              <c:f>Sheet1!$C$2:$C$45</c:f>
              <c:numCache>
                <c:formatCode>0%</c:formatCode>
                <c:ptCount val="44"/>
                <c:pt idx="0">
                  <c:v>0.59</c:v>
                </c:pt>
                <c:pt idx="1">
                  <c:v>0.62</c:v>
                </c:pt>
                <c:pt idx="2">
                  <c:v>0.65</c:v>
                </c:pt>
                <c:pt idx="3">
                  <c:v>0.66</c:v>
                </c:pt>
                <c:pt idx="4">
                  <c:v>0.66</c:v>
                </c:pt>
                <c:pt idx="5">
                  <c:v>0.67</c:v>
                </c:pt>
                <c:pt idx="6">
                  <c:v>0.68</c:v>
                </c:pt>
                <c:pt idx="7">
                  <c:v>0.71</c:v>
                </c:pt>
                <c:pt idx="8">
                  <c:v>0.71</c:v>
                </c:pt>
                <c:pt idx="9">
                  <c:v>0.71</c:v>
                </c:pt>
                <c:pt idx="10">
                  <c:v>0.73</c:v>
                </c:pt>
                <c:pt idx="11">
                  <c:v>0.73</c:v>
                </c:pt>
                <c:pt idx="12">
                  <c:v>0.73</c:v>
                </c:pt>
                <c:pt idx="13">
                  <c:v>0.73</c:v>
                </c:pt>
                <c:pt idx="14">
                  <c:v>0.73</c:v>
                </c:pt>
                <c:pt idx="15">
                  <c:v>0.73</c:v>
                </c:pt>
                <c:pt idx="16">
                  <c:v>0.74</c:v>
                </c:pt>
                <c:pt idx="17">
                  <c:v>0.74</c:v>
                </c:pt>
                <c:pt idx="18">
                  <c:v>-10</c:v>
                </c:pt>
                <c:pt idx="19">
                  <c:v>0.75</c:v>
                </c:pt>
                <c:pt idx="20">
                  <c:v>0.75</c:v>
                </c:pt>
                <c:pt idx="21">
                  <c:v>0.76</c:v>
                </c:pt>
                <c:pt idx="22">
                  <c:v>0.77</c:v>
                </c:pt>
                <c:pt idx="23">
                  <c:v>0.77</c:v>
                </c:pt>
                <c:pt idx="24">
                  <c:v>0.77</c:v>
                </c:pt>
                <c:pt idx="25">
                  <c:v>0.77</c:v>
                </c:pt>
                <c:pt idx="26">
                  <c:v>0.77</c:v>
                </c:pt>
                <c:pt idx="27">
                  <c:v>0.77</c:v>
                </c:pt>
                <c:pt idx="28">
                  <c:v>0.77</c:v>
                </c:pt>
                <c:pt idx="29">
                  <c:v>0.77</c:v>
                </c:pt>
                <c:pt idx="30">
                  <c:v>0.78</c:v>
                </c:pt>
                <c:pt idx="31">
                  <c:v>0.79</c:v>
                </c:pt>
                <c:pt idx="32">
                  <c:v>0.8</c:v>
                </c:pt>
                <c:pt idx="33">
                  <c:v>0.8</c:v>
                </c:pt>
                <c:pt idx="34">
                  <c:v>0.81</c:v>
                </c:pt>
                <c:pt idx="35">
                  <c:v>0.82</c:v>
                </c:pt>
                <c:pt idx="36">
                  <c:v>0.83</c:v>
                </c:pt>
                <c:pt idx="37">
                  <c:v>0.85</c:v>
                </c:pt>
                <c:pt idx="38">
                  <c:v>0.86</c:v>
                </c:pt>
                <c:pt idx="39">
                  <c:v>0.86</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0.75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14720"/>
        <c:axId val="125629568"/>
      </c:lineChart>
      <c:catAx>
        <c:axId val="12561472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29568"/>
        <c:crosses val="autoZero"/>
        <c:auto val="1"/>
        <c:lblAlgn val="ctr"/>
        <c:lblOffset val="100"/>
        <c:noMultiLvlLbl val="0"/>
      </c:catAx>
      <c:valAx>
        <c:axId val="1256295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14720"/>
        <c:crosses val="autoZero"/>
        <c:crossBetween val="between"/>
      </c:valAx>
      <c:valAx>
        <c:axId val="125631104"/>
        <c:scaling>
          <c:orientation val="minMax"/>
          <c:max val="1"/>
          <c:min val="0"/>
        </c:scaling>
        <c:delete val="0"/>
        <c:axPos val="r"/>
        <c:numFmt formatCode="0%" sourceLinked="1"/>
        <c:majorTickMark val="none"/>
        <c:minorTickMark val="none"/>
        <c:tickLblPos val="none"/>
        <c:spPr>
          <a:ln>
            <a:noFill/>
          </a:ln>
        </c:spPr>
        <c:crossAx val="125641088"/>
        <c:crosses val="max"/>
        <c:crossBetween val="between"/>
      </c:valAx>
      <c:catAx>
        <c:axId val="125641088"/>
        <c:scaling>
          <c:orientation val="minMax"/>
        </c:scaling>
        <c:delete val="1"/>
        <c:axPos val="b"/>
        <c:numFmt formatCode="General" sourceLinked="1"/>
        <c:majorTickMark val="out"/>
        <c:minorTickMark val="none"/>
        <c:tickLblPos val="nextTo"/>
        <c:crossAx val="1256311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37</c:v>
                </c:pt>
                <c:pt idx="1">
                  <c:v>58</c:v>
                </c:pt>
                <c:pt idx="2">
                  <c:v>2</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889920"/>
        <c:axId val="125891712"/>
      </c:barChart>
      <c:catAx>
        <c:axId val="12588992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891712"/>
        <c:crosses val="autoZero"/>
        <c:auto val="1"/>
        <c:lblAlgn val="ctr"/>
        <c:lblOffset val="100"/>
        <c:noMultiLvlLbl val="0"/>
      </c:catAx>
      <c:valAx>
        <c:axId val="12589171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88992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65</c:v>
                </c:pt>
                <c:pt idx="2">
                  <c:v>5</c:v>
                </c:pt>
                <c:pt idx="3">
                  <c:v>10</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29</c:v>
                </c:pt>
                <c:pt idx="1">
                  <c:v>52</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32288"/>
        <c:axId val="125933824"/>
      </c:stockChart>
      <c:catAx>
        <c:axId val="125932288"/>
        <c:scaling>
          <c:orientation val="minMax"/>
        </c:scaling>
        <c:delete val="1"/>
        <c:axPos val="b"/>
        <c:numFmt formatCode="m/d/yyyy" sourceLinked="1"/>
        <c:majorTickMark val="out"/>
        <c:minorTickMark val="none"/>
        <c:tickLblPos val="nextTo"/>
        <c:crossAx val="125933824"/>
        <c:crosses val="autoZero"/>
        <c:auto val="1"/>
        <c:lblAlgn val="ctr"/>
        <c:lblOffset val="100"/>
        <c:noMultiLvlLbl val="0"/>
      </c:catAx>
      <c:valAx>
        <c:axId val="125933824"/>
        <c:scaling>
          <c:orientation val="minMax"/>
          <c:max val="100"/>
          <c:min val="0"/>
        </c:scaling>
        <c:delete val="1"/>
        <c:axPos val="l"/>
        <c:numFmt formatCode="m/d/yyyy" sourceLinked="1"/>
        <c:majorTickMark val="out"/>
        <c:minorTickMark val="none"/>
        <c:tickLblPos val="nextTo"/>
        <c:crossAx val="12593228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75</c:v>
                </c:pt>
                <c:pt idx="1">
                  <c:v>20</c:v>
                </c:pt>
                <c:pt idx="2">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Sheet1!$F$2:$F$45</c:f>
              <c:numCache>
                <c:formatCode>General</c:formatCode>
                <c:ptCount val="44"/>
                <c:pt idx="0">
                  <c:v>0.85</c:v>
                </c:pt>
                <c:pt idx="1">
                  <c:v>0.87</c:v>
                </c:pt>
                <c:pt idx="2">
                  <c:v>0.88</c:v>
                </c:pt>
                <c:pt idx="3">
                  <c:v>0.89</c:v>
                </c:pt>
                <c:pt idx="4">
                  <c:v>0.9</c:v>
                </c:pt>
                <c:pt idx="5">
                  <c:v>0.9</c:v>
                </c:pt>
                <c:pt idx="6">
                  <c:v>0.92</c:v>
                </c:pt>
                <c:pt idx="7">
                  <c:v>0.92</c:v>
                </c:pt>
                <c:pt idx="8">
                  <c:v>0.92</c:v>
                </c:pt>
                <c:pt idx="9">
                  <c:v>0.93</c:v>
                </c:pt>
                <c:pt idx="10">
                  <c:v>0.93</c:v>
                </c:pt>
                <c:pt idx="11">
                  <c:v>0.93</c:v>
                </c:pt>
                <c:pt idx="12">
                  <c:v>0.94</c:v>
                </c:pt>
                <c:pt idx="13">
                  <c:v>0.94</c:v>
                </c:pt>
                <c:pt idx="14">
                  <c:v>0.94</c:v>
                </c:pt>
                <c:pt idx="15">
                  <c:v>0.95</c:v>
                </c:pt>
                <c:pt idx="16">
                  <c:v>0.95</c:v>
                </c:pt>
                <c:pt idx="17">
                  <c:v>0.95</c:v>
                </c:pt>
                <c:pt idx="18">
                  <c:v>0.95</c:v>
                </c:pt>
                <c:pt idx="19">
                  <c:v>0.95</c:v>
                </c:pt>
                <c:pt idx="20">
                  <c:v>0.95</c:v>
                </c:pt>
                <c:pt idx="21">
                  <c:v>0.96</c:v>
                </c:pt>
                <c:pt idx="22">
                  <c:v>0.96</c:v>
                </c:pt>
                <c:pt idx="23">
                  <c:v>0.96</c:v>
                </c:pt>
                <c:pt idx="24">
                  <c:v>0.96</c:v>
                </c:pt>
                <c:pt idx="25">
                  <c:v>0.96</c:v>
                </c:pt>
                <c:pt idx="26">
                  <c:v>0.96</c:v>
                </c:pt>
                <c:pt idx="27">
                  <c:v>0.96</c:v>
                </c:pt>
                <c:pt idx="28">
                  <c:v>0.97</c:v>
                </c:pt>
                <c:pt idx="29">
                  <c:v>0.97</c:v>
                </c:pt>
                <c:pt idx="30">
                  <c:v>0.97</c:v>
                </c:pt>
                <c:pt idx="31">
                  <c:v>0.97</c:v>
                </c:pt>
                <c:pt idx="32">
                  <c:v>0.97</c:v>
                </c:pt>
                <c:pt idx="33">
                  <c:v>0.97</c:v>
                </c:pt>
                <c:pt idx="34">
                  <c:v>0.97</c:v>
                </c:pt>
                <c:pt idx="35">
                  <c:v>0.98</c:v>
                </c:pt>
                <c:pt idx="36">
                  <c:v>0.98</c:v>
                </c:pt>
                <c:pt idx="37">
                  <c:v>0.99</c:v>
                </c:pt>
                <c:pt idx="38">
                  <c:v>0.99</c:v>
                </c:pt>
                <c:pt idx="39">
                  <c:v>0.99</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134336"/>
        <c:axId val="1271328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CROYDON LINK PCN</c:v>
                </c:pt>
                <c:pt idx="1">
                  <c:v>PRIMARY CARE NORTH CROYDON PCN</c:v>
                </c:pt>
                <c:pt idx="2">
                  <c:v>KESTON MOORINGS &amp; PARKSIDE PCN</c:v>
                </c:pt>
                <c:pt idx="3">
                  <c:v>MORDEN PCN</c:v>
                </c:pt>
                <c:pt idx="4">
                  <c:v>MAYDAY SOUTH PCN</c:v>
                </c:pt>
                <c:pt idx="5">
                  <c:v>EAST MERTON PCN</c:v>
                </c:pt>
                <c:pt idx="6">
                  <c:v>KINGSTON PCN</c:v>
                </c:pt>
                <c:pt idx="7">
                  <c:v>CROYDON GP SUPER NETWORK PCN</c:v>
                </c:pt>
                <c:pt idx="8">
                  <c:v>NORTH MERTON PCN</c:v>
                </c:pt>
                <c:pt idx="9">
                  <c:v>NIGHTINGALE PCN</c:v>
                </c:pt>
                <c:pt idx="10">
                  <c:v>GPNET5 PCN</c:v>
                </c:pt>
                <c:pt idx="11">
                  <c:v>WALLINGTON PCN</c:v>
                </c:pt>
                <c:pt idx="12">
                  <c:v>CENTRAL SUTTON PCN</c:v>
                </c:pt>
                <c:pt idx="13">
                  <c:v>SELSDON ADDINGTON &amp; SHIRLEY PCN</c:v>
                </c:pt>
                <c:pt idx="14">
                  <c:v>CHEAM AND SOUTH SUTTON PCN</c:v>
                </c:pt>
                <c:pt idx="15">
                  <c:v>ICS</c:v>
                </c:pt>
                <c:pt idx="16">
                  <c:v>CHESSINGTON AND SURBITON PCN</c:v>
                </c:pt>
                <c:pt idx="17">
                  <c:v>ONE THORNTON HEATH PCN</c:v>
                </c:pt>
                <c:pt idx="18">
                  <c:v>SELSDON PURLEY &amp; COULSDON HEALTH PCN</c:v>
                </c:pt>
                <c:pt idx="19">
                  <c:v>BATTERSEA PCN</c:v>
                </c:pt>
                <c:pt idx="20">
                  <c:v>CARSHALTON PCN</c:v>
                </c:pt>
                <c:pt idx="21">
                  <c:v>SHEEN &amp; BARNES PCN</c:v>
                </c:pt>
                <c:pt idx="22">
                  <c:v>CANBURY CHURCHILL ORCHARD BERRYLANDS PCN</c:v>
                </c:pt>
                <c:pt idx="23">
                  <c:v>SOUTH WEST MERTON PCN</c:v>
                </c:pt>
                <c:pt idx="24">
                  <c:v>WANDLE PCN</c:v>
                </c:pt>
                <c:pt idx="25">
                  <c:v>SURBITON HEALTH CENTRE PCN</c:v>
                </c:pt>
                <c:pt idx="26">
                  <c:v>HAMPTON PCN</c:v>
                </c:pt>
                <c:pt idx="27">
                  <c:v>NEW MALDEN &amp; WORCESTER PARK PCN</c:v>
                </c:pt>
                <c:pt idx="28">
                  <c:v>WEST MERTON PCN</c:v>
                </c:pt>
                <c:pt idx="29">
                  <c:v>BALHAM, TOOTING &amp; FURZEDOWN PCN</c:v>
                </c:pt>
                <c:pt idx="30">
                  <c:v>NORTH WEST MERTON PCN</c:v>
                </c:pt>
                <c:pt idx="31">
                  <c:v>BROCKLEBANK PCN</c:v>
                </c:pt>
                <c:pt idx="32">
                  <c:v>WANDSWORTH PCN</c:v>
                </c:pt>
                <c:pt idx="33">
                  <c:v>EAST TWICKENHAM PCN</c:v>
                </c:pt>
                <c:pt idx="34">
                  <c:v>PRIME WANDSWORTH PCN</c:v>
                </c:pt>
                <c:pt idx="35">
                  <c:v>TEDDINGTON PCN</c:v>
                </c:pt>
                <c:pt idx="36">
                  <c:v>WEST TWICKENHAM PCN</c:v>
                </c:pt>
                <c:pt idx="37">
                  <c:v>WEST WANDSWORTH PCN</c:v>
                </c:pt>
                <c:pt idx="38">
                  <c:v>GRAFTON MEDICAL PARTNERS PCN</c:v>
                </c:pt>
                <c:pt idx="39">
                  <c:v>RICHMOND PCN</c:v>
                </c:pt>
              </c:strCache>
            </c:strRef>
          </c:cat>
          <c:val>
            <c:numRef>
              <c:f>Sheet1!$C$2:$C$45</c:f>
              <c:numCache>
                <c:formatCode>0%</c:formatCode>
                <c:ptCount val="44"/>
                <c:pt idx="0">
                  <c:v>0.85</c:v>
                </c:pt>
                <c:pt idx="1">
                  <c:v>0.87</c:v>
                </c:pt>
                <c:pt idx="2">
                  <c:v>0.88</c:v>
                </c:pt>
                <c:pt idx="3">
                  <c:v>0.89</c:v>
                </c:pt>
                <c:pt idx="4">
                  <c:v>0.9</c:v>
                </c:pt>
                <c:pt idx="5">
                  <c:v>0.9</c:v>
                </c:pt>
                <c:pt idx="6">
                  <c:v>0.92</c:v>
                </c:pt>
                <c:pt idx="7">
                  <c:v>0.92</c:v>
                </c:pt>
                <c:pt idx="8">
                  <c:v>0.92</c:v>
                </c:pt>
                <c:pt idx="9">
                  <c:v>0.93</c:v>
                </c:pt>
                <c:pt idx="10">
                  <c:v>0.93</c:v>
                </c:pt>
                <c:pt idx="11">
                  <c:v>0.93</c:v>
                </c:pt>
                <c:pt idx="12">
                  <c:v>0.94</c:v>
                </c:pt>
                <c:pt idx="13">
                  <c:v>0.94</c:v>
                </c:pt>
                <c:pt idx="14">
                  <c:v>0.94</c:v>
                </c:pt>
                <c:pt idx="15">
                  <c:v>-10</c:v>
                </c:pt>
                <c:pt idx="16">
                  <c:v>0.95</c:v>
                </c:pt>
                <c:pt idx="17">
                  <c:v>0.95</c:v>
                </c:pt>
                <c:pt idx="18">
                  <c:v>0.95</c:v>
                </c:pt>
                <c:pt idx="19">
                  <c:v>0.95</c:v>
                </c:pt>
                <c:pt idx="20">
                  <c:v>0.95</c:v>
                </c:pt>
                <c:pt idx="21">
                  <c:v>0.96</c:v>
                </c:pt>
                <c:pt idx="22">
                  <c:v>0.96</c:v>
                </c:pt>
                <c:pt idx="23">
                  <c:v>0.96</c:v>
                </c:pt>
                <c:pt idx="24">
                  <c:v>0.96</c:v>
                </c:pt>
                <c:pt idx="25">
                  <c:v>0.96</c:v>
                </c:pt>
                <c:pt idx="26">
                  <c:v>0.96</c:v>
                </c:pt>
                <c:pt idx="27">
                  <c:v>0.96</c:v>
                </c:pt>
                <c:pt idx="28">
                  <c:v>0.97</c:v>
                </c:pt>
                <c:pt idx="29">
                  <c:v>0.97</c:v>
                </c:pt>
                <c:pt idx="30">
                  <c:v>0.97</c:v>
                </c:pt>
                <c:pt idx="31">
                  <c:v>0.97</c:v>
                </c:pt>
                <c:pt idx="32">
                  <c:v>0.97</c:v>
                </c:pt>
                <c:pt idx="33">
                  <c:v>0.97</c:v>
                </c:pt>
                <c:pt idx="34">
                  <c:v>0.97</c:v>
                </c:pt>
                <c:pt idx="35">
                  <c:v>0.98</c:v>
                </c:pt>
                <c:pt idx="36">
                  <c:v>0.98</c:v>
                </c:pt>
                <c:pt idx="37">
                  <c:v>0.99</c:v>
                </c:pt>
                <c:pt idx="38">
                  <c:v>0.99</c:v>
                </c:pt>
                <c:pt idx="39">
                  <c:v>0.99</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0.95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124608"/>
        <c:axId val="127126912"/>
      </c:lineChart>
      <c:catAx>
        <c:axId val="12712460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126912"/>
        <c:crosses val="autoZero"/>
        <c:auto val="1"/>
        <c:lblAlgn val="ctr"/>
        <c:lblOffset val="100"/>
        <c:noMultiLvlLbl val="0"/>
      </c:catAx>
      <c:valAx>
        <c:axId val="1271269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124608"/>
        <c:crosses val="autoZero"/>
        <c:crossBetween val="between"/>
      </c:valAx>
      <c:valAx>
        <c:axId val="127132800"/>
        <c:scaling>
          <c:orientation val="minMax"/>
          <c:max val="1"/>
          <c:min val="0"/>
        </c:scaling>
        <c:delete val="0"/>
        <c:axPos val="r"/>
        <c:numFmt formatCode="0%" sourceLinked="1"/>
        <c:majorTickMark val="none"/>
        <c:minorTickMark val="none"/>
        <c:tickLblPos val="none"/>
        <c:spPr>
          <a:ln>
            <a:noFill/>
          </a:ln>
        </c:spPr>
        <c:crossAx val="127134336"/>
        <c:crosses val="max"/>
        <c:crossBetween val="between"/>
      </c:valAx>
      <c:catAx>
        <c:axId val="127134336"/>
        <c:scaling>
          <c:orientation val="minMax"/>
        </c:scaling>
        <c:delete val="1"/>
        <c:axPos val="b"/>
        <c:numFmt formatCode="General" sourceLinked="1"/>
        <c:majorTickMark val="out"/>
        <c:minorTickMark val="none"/>
        <c:tickLblPos val="nextTo"/>
        <c:crossAx val="1271328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55</c:v>
                </c:pt>
                <c:pt idx="1">
                  <c:v>56</c:v>
                </c:pt>
                <c:pt idx="2">
                  <c:v>57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35</c:v>
                </c:pt>
                <c:pt idx="1">
                  <c:v>34</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78976"/>
        <c:axId val="128080512"/>
      </c:barChart>
      <c:catAx>
        <c:axId val="1280789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080512"/>
        <c:crosses val="autoZero"/>
        <c:auto val="1"/>
        <c:lblAlgn val="ctr"/>
        <c:lblOffset val="100"/>
        <c:noMultiLvlLbl val="0"/>
      </c:catAx>
      <c:valAx>
        <c:axId val="12808051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7897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61</c:v>
                </c:pt>
                <c:pt idx="1">
                  <c:v>71</c:v>
                </c:pt>
                <c:pt idx="2">
                  <c:v>64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32</c:v>
                </c:pt>
                <c:pt idx="1">
                  <c:v>25</c:v>
                </c:pt>
                <c:pt idx="2">
                  <c:v>30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43520"/>
        <c:axId val="128445056"/>
      </c:barChart>
      <c:catAx>
        <c:axId val="12844352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45056"/>
        <c:crosses val="autoZero"/>
        <c:auto val="1"/>
        <c:lblAlgn val="ctr"/>
        <c:lblOffset val="100"/>
        <c:noMultiLvlLbl val="0"/>
      </c:catAx>
      <c:valAx>
        <c:axId val="12844505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4352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30</c:v>
                </c:pt>
                <c:pt idx="2">
                  <c:v>15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941056"/>
        <c:axId val="128955136"/>
      </c:lineChart>
      <c:catAx>
        <c:axId val="1289410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955136"/>
        <c:crosses val="autoZero"/>
        <c:auto val="1"/>
        <c:lblAlgn val="ctr"/>
        <c:lblOffset val="100"/>
        <c:noMultiLvlLbl val="0"/>
      </c:catAx>
      <c:valAx>
        <c:axId val="1289551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9410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36</c:v>
                </c:pt>
                <c:pt idx="1">
                  <c:v>38</c:v>
                </c:pt>
                <c:pt idx="2">
                  <c:v>25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509824"/>
        <c:axId val="130528000"/>
      </c:lineChart>
      <c:catAx>
        <c:axId val="1305098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528000"/>
        <c:crosses val="autoZero"/>
        <c:auto val="1"/>
        <c:lblAlgn val="ctr"/>
        <c:lblOffset val="100"/>
        <c:noMultiLvlLbl val="0"/>
      </c:catAx>
      <c:valAx>
        <c:axId val="1305280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5098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Sheet1!$F$2:$F$45</c:f>
              <c:numCache>
                <c:formatCode>General</c:formatCode>
                <c:ptCount val="44"/>
                <c:pt idx="0">
                  <c:v>0.6</c:v>
                </c:pt>
                <c:pt idx="1">
                  <c:v>0.65</c:v>
                </c:pt>
                <c:pt idx="2">
                  <c:v>0.67</c:v>
                </c:pt>
                <c:pt idx="3">
                  <c:v>0.67</c:v>
                </c:pt>
                <c:pt idx="4">
                  <c:v>0.69</c:v>
                </c:pt>
                <c:pt idx="5">
                  <c:v>0.69</c:v>
                </c:pt>
                <c:pt idx="6">
                  <c:v>0.69</c:v>
                </c:pt>
                <c:pt idx="7">
                  <c:v>0.7</c:v>
                </c:pt>
                <c:pt idx="8">
                  <c:v>0.71</c:v>
                </c:pt>
                <c:pt idx="9">
                  <c:v>0.71</c:v>
                </c:pt>
                <c:pt idx="10">
                  <c:v>0.72</c:v>
                </c:pt>
                <c:pt idx="11">
                  <c:v>0.72</c:v>
                </c:pt>
                <c:pt idx="12">
                  <c:v>0.73</c:v>
                </c:pt>
                <c:pt idx="13">
                  <c:v>0.74</c:v>
                </c:pt>
                <c:pt idx="14">
                  <c:v>0.74</c:v>
                </c:pt>
                <c:pt idx="15">
                  <c:v>0.74</c:v>
                </c:pt>
                <c:pt idx="16">
                  <c:v>0.74</c:v>
                </c:pt>
                <c:pt idx="17">
                  <c:v>0.74</c:v>
                </c:pt>
                <c:pt idx="18">
                  <c:v>0.75</c:v>
                </c:pt>
                <c:pt idx="19">
                  <c:v>0.75</c:v>
                </c:pt>
                <c:pt idx="20">
                  <c:v>0.75</c:v>
                </c:pt>
                <c:pt idx="21">
                  <c:v>0.76</c:v>
                </c:pt>
                <c:pt idx="22">
                  <c:v>0.76</c:v>
                </c:pt>
                <c:pt idx="23">
                  <c:v>0.76</c:v>
                </c:pt>
                <c:pt idx="24">
                  <c:v>0.77</c:v>
                </c:pt>
                <c:pt idx="25">
                  <c:v>0.77</c:v>
                </c:pt>
                <c:pt idx="26">
                  <c:v>0.77</c:v>
                </c:pt>
                <c:pt idx="27">
                  <c:v>0.78</c:v>
                </c:pt>
                <c:pt idx="28">
                  <c:v>0.78</c:v>
                </c:pt>
                <c:pt idx="29">
                  <c:v>0.78</c:v>
                </c:pt>
                <c:pt idx="30">
                  <c:v>0.79</c:v>
                </c:pt>
                <c:pt idx="31">
                  <c:v>0.79</c:v>
                </c:pt>
                <c:pt idx="32">
                  <c:v>0.8</c:v>
                </c:pt>
                <c:pt idx="33">
                  <c:v>0.8</c:v>
                </c:pt>
                <c:pt idx="34">
                  <c:v>0.81</c:v>
                </c:pt>
                <c:pt idx="35">
                  <c:v>0.83</c:v>
                </c:pt>
                <c:pt idx="36">
                  <c:v>0.84</c:v>
                </c:pt>
                <c:pt idx="37">
                  <c:v>0.86</c:v>
                </c:pt>
                <c:pt idx="38">
                  <c:v>0.87</c:v>
                </c:pt>
                <c:pt idx="39">
                  <c:v>0.88</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484032"/>
        <c:axId val="1434740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MORDEN PCN</c:v>
                </c:pt>
                <c:pt idx="1">
                  <c:v>CROYDON LINK PCN</c:v>
                </c:pt>
                <c:pt idx="2">
                  <c:v>BALHAM, TOOTING &amp; FURZEDOWN PCN</c:v>
                </c:pt>
                <c:pt idx="3">
                  <c:v>WEST WANDSWORTH PCN</c:v>
                </c:pt>
                <c:pt idx="4">
                  <c:v>MAYDAY SOUTH PCN</c:v>
                </c:pt>
                <c:pt idx="5">
                  <c:v>KINGSTON PCN</c:v>
                </c:pt>
                <c:pt idx="6">
                  <c:v>PRIME WANDSWORTH PCN</c:v>
                </c:pt>
                <c:pt idx="7">
                  <c:v>CROYDON GP SUPER NETWORK PCN</c:v>
                </c:pt>
                <c:pt idx="8">
                  <c:v>PRIMARY CARE NORTH CROYDON PCN</c:v>
                </c:pt>
                <c:pt idx="9">
                  <c:v>NEW MALDEN &amp; WORCESTER PARK PCN</c:v>
                </c:pt>
                <c:pt idx="10">
                  <c:v>NIGHTINGALE PCN</c:v>
                </c:pt>
                <c:pt idx="11">
                  <c:v>ONE THORNTON HEATH PCN</c:v>
                </c:pt>
                <c:pt idx="12">
                  <c:v>SELSDON ADDINGTON &amp; SHIRLEY PCN</c:v>
                </c:pt>
                <c:pt idx="13">
                  <c:v>GPNET5 PCN</c:v>
                </c:pt>
                <c:pt idx="14">
                  <c:v>SELSDON PURLEY &amp; COULSDON HEALTH PCN</c:v>
                </c:pt>
                <c:pt idx="15">
                  <c:v>WEST TWICKENHAM PCN</c:v>
                </c:pt>
                <c:pt idx="16">
                  <c:v>NORTH MERTON PCN</c:v>
                </c:pt>
                <c:pt idx="17">
                  <c:v>CARSHALTON PCN</c:v>
                </c:pt>
                <c:pt idx="18">
                  <c:v>ICS</c:v>
                </c:pt>
                <c:pt idx="19">
                  <c:v>TEDDINGTON PCN</c:v>
                </c:pt>
                <c:pt idx="20">
                  <c:v>CHEAM AND SOUTH SUTTON PCN</c:v>
                </c:pt>
                <c:pt idx="21">
                  <c:v>CANBURY CHURCHILL ORCHARD BERRYLANDS PCN</c:v>
                </c:pt>
                <c:pt idx="22">
                  <c:v>BROCKLEBANK PCN</c:v>
                </c:pt>
                <c:pt idx="23">
                  <c:v>RICHMOND PCN</c:v>
                </c:pt>
                <c:pt idx="24">
                  <c:v>EAST MERTON PCN</c:v>
                </c:pt>
                <c:pt idx="25">
                  <c:v>WALLINGTON PCN</c:v>
                </c:pt>
                <c:pt idx="26">
                  <c:v>SURBITON HEALTH CENTRE PCN</c:v>
                </c:pt>
                <c:pt idx="27">
                  <c:v>CENTRAL SUTTON PCN</c:v>
                </c:pt>
                <c:pt idx="28">
                  <c:v>SOUTH WEST MERTON PCN</c:v>
                </c:pt>
                <c:pt idx="29">
                  <c:v>WANDSWORTH PCN</c:v>
                </c:pt>
                <c:pt idx="30">
                  <c:v>CHESSINGTON AND SURBITON PCN</c:v>
                </c:pt>
                <c:pt idx="31">
                  <c:v>HAMPTON PCN</c:v>
                </c:pt>
                <c:pt idx="32">
                  <c:v>KESTON MOORINGS &amp; PARKSIDE PCN</c:v>
                </c:pt>
                <c:pt idx="33">
                  <c:v>EAST TWICKENHAM PCN</c:v>
                </c:pt>
                <c:pt idx="34">
                  <c:v>SHEEN &amp; BARNES PCN</c:v>
                </c:pt>
                <c:pt idx="35">
                  <c:v>BATTERSEA PCN</c:v>
                </c:pt>
                <c:pt idx="36">
                  <c:v>GRAFTON MEDICAL PARTNERS PCN</c:v>
                </c:pt>
                <c:pt idx="37">
                  <c:v>WANDLE PCN</c:v>
                </c:pt>
                <c:pt idx="38">
                  <c:v>NORTH WEST MERTON PCN</c:v>
                </c:pt>
                <c:pt idx="39">
                  <c:v>WEST MERTON PCN</c:v>
                </c:pt>
              </c:strCache>
            </c:strRef>
          </c:cat>
          <c:val>
            <c:numRef>
              <c:f>Sheet1!$C$2:$C$45</c:f>
              <c:numCache>
                <c:formatCode>0%</c:formatCode>
                <c:ptCount val="44"/>
                <c:pt idx="0">
                  <c:v>0.6</c:v>
                </c:pt>
                <c:pt idx="1">
                  <c:v>0.65</c:v>
                </c:pt>
                <c:pt idx="2">
                  <c:v>0.67</c:v>
                </c:pt>
                <c:pt idx="3">
                  <c:v>0.67</c:v>
                </c:pt>
                <c:pt idx="4">
                  <c:v>0.69</c:v>
                </c:pt>
                <c:pt idx="5">
                  <c:v>0.69</c:v>
                </c:pt>
                <c:pt idx="6">
                  <c:v>0.69</c:v>
                </c:pt>
                <c:pt idx="7">
                  <c:v>0.7</c:v>
                </c:pt>
                <c:pt idx="8">
                  <c:v>0.71</c:v>
                </c:pt>
                <c:pt idx="9">
                  <c:v>0.71</c:v>
                </c:pt>
                <c:pt idx="10">
                  <c:v>0.72</c:v>
                </c:pt>
                <c:pt idx="11">
                  <c:v>0.72</c:v>
                </c:pt>
                <c:pt idx="12">
                  <c:v>0.73</c:v>
                </c:pt>
                <c:pt idx="13">
                  <c:v>0.74</c:v>
                </c:pt>
                <c:pt idx="14">
                  <c:v>0.74</c:v>
                </c:pt>
                <c:pt idx="15">
                  <c:v>0.74</c:v>
                </c:pt>
                <c:pt idx="16">
                  <c:v>0.74</c:v>
                </c:pt>
                <c:pt idx="17">
                  <c:v>0.74</c:v>
                </c:pt>
                <c:pt idx="18">
                  <c:v>-10</c:v>
                </c:pt>
                <c:pt idx="19">
                  <c:v>0.75</c:v>
                </c:pt>
                <c:pt idx="20">
                  <c:v>0.75</c:v>
                </c:pt>
                <c:pt idx="21">
                  <c:v>0.76</c:v>
                </c:pt>
                <c:pt idx="22">
                  <c:v>0.76</c:v>
                </c:pt>
                <c:pt idx="23">
                  <c:v>0.76</c:v>
                </c:pt>
                <c:pt idx="24">
                  <c:v>0.77</c:v>
                </c:pt>
                <c:pt idx="25">
                  <c:v>0.77</c:v>
                </c:pt>
                <c:pt idx="26">
                  <c:v>0.77</c:v>
                </c:pt>
                <c:pt idx="27">
                  <c:v>0.78</c:v>
                </c:pt>
                <c:pt idx="28">
                  <c:v>0.78</c:v>
                </c:pt>
                <c:pt idx="29">
                  <c:v>0.78</c:v>
                </c:pt>
                <c:pt idx="30">
                  <c:v>0.79</c:v>
                </c:pt>
                <c:pt idx="31">
                  <c:v>0.79</c:v>
                </c:pt>
                <c:pt idx="32">
                  <c:v>0.8</c:v>
                </c:pt>
                <c:pt idx="33">
                  <c:v>0.8</c:v>
                </c:pt>
                <c:pt idx="34">
                  <c:v>0.81</c:v>
                </c:pt>
                <c:pt idx="35">
                  <c:v>0.83</c:v>
                </c:pt>
                <c:pt idx="36">
                  <c:v>0.84</c:v>
                </c:pt>
                <c:pt idx="37">
                  <c:v>0.86</c:v>
                </c:pt>
                <c:pt idx="38">
                  <c:v>0.87</c:v>
                </c:pt>
                <c:pt idx="39">
                  <c:v>0.88</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0.75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383936"/>
        <c:axId val="143472512"/>
      </c:lineChart>
      <c:catAx>
        <c:axId val="1433839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472512"/>
        <c:crosses val="autoZero"/>
        <c:auto val="1"/>
        <c:lblAlgn val="ctr"/>
        <c:lblOffset val="100"/>
        <c:noMultiLvlLbl val="0"/>
      </c:catAx>
      <c:valAx>
        <c:axId val="1434725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383936"/>
        <c:crosses val="autoZero"/>
        <c:crossBetween val="between"/>
      </c:valAx>
      <c:valAx>
        <c:axId val="143474048"/>
        <c:scaling>
          <c:orientation val="minMax"/>
          <c:max val="1"/>
          <c:min val="0"/>
        </c:scaling>
        <c:delete val="0"/>
        <c:axPos val="r"/>
        <c:numFmt formatCode="0%" sourceLinked="1"/>
        <c:majorTickMark val="none"/>
        <c:minorTickMark val="none"/>
        <c:tickLblPos val="none"/>
        <c:spPr>
          <a:ln>
            <a:noFill/>
          </a:ln>
        </c:spPr>
        <c:crossAx val="143484032"/>
        <c:crosses val="max"/>
        <c:crossBetween val="between"/>
      </c:valAx>
      <c:catAx>
        <c:axId val="143484032"/>
        <c:scaling>
          <c:orientation val="minMax"/>
        </c:scaling>
        <c:delete val="1"/>
        <c:axPos val="b"/>
        <c:numFmt formatCode="General" sourceLinked="1"/>
        <c:majorTickMark val="out"/>
        <c:minorTickMark val="none"/>
        <c:tickLblPos val="nextTo"/>
        <c:crossAx val="1434740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29</c:v>
                </c:pt>
                <c:pt idx="1">
                  <c:v>43</c:v>
                </c:pt>
                <c:pt idx="2">
                  <c:v>18</c:v>
                </c:pt>
                <c:pt idx="3">
                  <c:v>7</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668544"/>
        <c:axId val="144670080"/>
      </c:lineChart>
      <c:catAx>
        <c:axId val="1446685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670080"/>
        <c:crosses val="autoZero"/>
        <c:auto val="1"/>
        <c:lblAlgn val="ctr"/>
        <c:lblOffset val="100"/>
        <c:noMultiLvlLbl val="0"/>
      </c:catAx>
      <c:valAx>
        <c:axId val="1446700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6685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Sheet1!$F$2:$F$45</c:f>
              <c:numCache>
                <c:formatCode>General</c:formatCode>
                <c:ptCount val="44"/>
                <c:pt idx="0">
                  <c:v>0.57999999999999996</c:v>
                </c:pt>
                <c:pt idx="1">
                  <c:v>0.62</c:v>
                </c:pt>
                <c:pt idx="2">
                  <c:v>0.63</c:v>
                </c:pt>
                <c:pt idx="3">
                  <c:v>0.63</c:v>
                </c:pt>
                <c:pt idx="4">
                  <c:v>0.66</c:v>
                </c:pt>
                <c:pt idx="5">
                  <c:v>0.66</c:v>
                </c:pt>
                <c:pt idx="6">
                  <c:v>0.66</c:v>
                </c:pt>
                <c:pt idx="7">
                  <c:v>0.66</c:v>
                </c:pt>
                <c:pt idx="8">
                  <c:v>0.67</c:v>
                </c:pt>
                <c:pt idx="9">
                  <c:v>0.68</c:v>
                </c:pt>
                <c:pt idx="10">
                  <c:v>0.68</c:v>
                </c:pt>
                <c:pt idx="11">
                  <c:v>0.68</c:v>
                </c:pt>
                <c:pt idx="12">
                  <c:v>0.69</c:v>
                </c:pt>
                <c:pt idx="13">
                  <c:v>0.69</c:v>
                </c:pt>
                <c:pt idx="14">
                  <c:v>0.69</c:v>
                </c:pt>
                <c:pt idx="15">
                  <c:v>0.7</c:v>
                </c:pt>
                <c:pt idx="16">
                  <c:v>0.71</c:v>
                </c:pt>
                <c:pt idx="17">
                  <c:v>0.71</c:v>
                </c:pt>
                <c:pt idx="18">
                  <c:v>0.71</c:v>
                </c:pt>
                <c:pt idx="19">
                  <c:v>0.72</c:v>
                </c:pt>
                <c:pt idx="20">
                  <c:v>0.72</c:v>
                </c:pt>
                <c:pt idx="21">
                  <c:v>0.72</c:v>
                </c:pt>
                <c:pt idx="22">
                  <c:v>0.73</c:v>
                </c:pt>
                <c:pt idx="23">
                  <c:v>0.73</c:v>
                </c:pt>
                <c:pt idx="24">
                  <c:v>0.73</c:v>
                </c:pt>
                <c:pt idx="25">
                  <c:v>0.73</c:v>
                </c:pt>
                <c:pt idx="26">
                  <c:v>0.73</c:v>
                </c:pt>
                <c:pt idx="27">
                  <c:v>0.74</c:v>
                </c:pt>
                <c:pt idx="28">
                  <c:v>0.74</c:v>
                </c:pt>
                <c:pt idx="29">
                  <c:v>0.74</c:v>
                </c:pt>
                <c:pt idx="30">
                  <c:v>0.74</c:v>
                </c:pt>
                <c:pt idx="31">
                  <c:v>0.75</c:v>
                </c:pt>
                <c:pt idx="32">
                  <c:v>0.75</c:v>
                </c:pt>
                <c:pt idx="33">
                  <c:v>0.75</c:v>
                </c:pt>
                <c:pt idx="34">
                  <c:v>0.76</c:v>
                </c:pt>
                <c:pt idx="35">
                  <c:v>0.78</c:v>
                </c:pt>
                <c:pt idx="36">
                  <c:v>0.78</c:v>
                </c:pt>
                <c:pt idx="37">
                  <c:v>0.78</c:v>
                </c:pt>
                <c:pt idx="38">
                  <c:v>0.79</c:v>
                </c:pt>
                <c:pt idx="39">
                  <c:v>0.8</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82560"/>
        <c:axId val="1452810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0"/>
                <c:pt idx="0">
                  <c:v>CROYDON LINK PCN</c:v>
                </c:pt>
                <c:pt idx="1">
                  <c:v>MORDEN PCN</c:v>
                </c:pt>
                <c:pt idx="2">
                  <c:v>EAST MERTON PCN</c:v>
                </c:pt>
                <c:pt idx="3">
                  <c:v>TEDDINGTON PCN</c:v>
                </c:pt>
                <c:pt idx="4">
                  <c:v>KESTON MOORINGS &amp; PARKSIDE PCN</c:v>
                </c:pt>
                <c:pt idx="5">
                  <c:v>SOUTH WEST MERTON PCN</c:v>
                </c:pt>
                <c:pt idx="6">
                  <c:v>NORTH MERTON PCN</c:v>
                </c:pt>
                <c:pt idx="7">
                  <c:v>CHEAM AND SOUTH SUTTON PCN</c:v>
                </c:pt>
                <c:pt idx="8">
                  <c:v>HAMPTON PCN</c:v>
                </c:pt>
                <c:pt idx="9">
                  <c:v>WEST MERTON PCN</c:v>
                </c:pt>
                <c:pt idx="10">
                  <c:v>CANBURY CHURCHILL ORCHARD BERRYLANDS PCN</c:v>
                </c:pt>
                <c:pt idx="11">
                  <c:v>CROYDON GP SUPER NETWORK PCN</c:v>
                </c:pt>
                <c:pt idx="12">
                  <c:v>NIGHTINGALE PCN</c:v>
                </c:pt>
                <c:pt idx="13">
                  <c:v>WEST WANDSWORTH PCN</c:v>
                </c:pt>
                <c:pt idx="14">
                  <c:v>WALLINGTON PCN</c:v>
                </c:pt>
                <c:pt idx="15">
                  <c:v>BALHAM, TOOTING &amp; FURZEDOWN PCN</c:v>
                </c:pt>
                <c:pt idx="16">
                  <c:v>ICS</c:v>
                </c:pt>
                <c:pt idx="17">
                  <c:v>PRIMARY CARE NORTH CROYDON PCN</c:v>
                </c:pt>
                <c:pt idx="18">
                  <c:v>NEW MALDEN &amp; WORCESTER PARK PCN</c:v>
                </c:pt>
                <c:pt idx="19">
                  <c:v>MAYDAY SOUTH PCN</c:v>
                </c:pt>
                <c:pt idx="20">
                  <c:v>BATTERSEA PCN</c:v>
                </c:pt>
                <c:pt idx="21">
                  <c:v>EAST TWICKENHAM PCN</c:v>
                </c:pt>
                <c:pt idx="22">
                  <c:v>CENTRAL SUTTON PCN</c:v>
                </c:pt>
                <c:pt idx="23">
                  <c:v>GPNET5 PCN</c:v>
                </c:pt>
                <c:pt idx="24">
                  <c:v>CHESSINGTON AND SURBITON PCN</c:v>
                </c:pt>
                <c:pt idx="25">
                  <c:v>WEST TWICKENHAM PCN</c:v>
                </c:pt>
                <c:pt idx="26">
                  <c:v>GRAFTON MEDICAL PARTNERS PCN</c:v>
                </c:pt>
                <c:pt idx="27">
                  <c:v>ONE THORNTON HEATH PCN</c:v>
                </c:pt>
                <c:pt idx="28">
                  <c:v>WANDLE PCN</c:v>
                </c:pt>
                <c:pt idx="29">
                  <c:v>CARSHALTON PCN</c:v>
                </c:pt>
                <c:pt idx="30">
                  <c:v>RICHMOND PCN</c:v>
                </c:pt>
                <c:pt idx="31">
                  <c:v>SELSDON PURLEY &amp; COULSDON HEALTH PCN</c:v>
                </c:pt>
                <c:pt idx="32">
                  <c:v>SURBITON HEALTH CENTRE PCN</c:v>
                </c:pt>
                <c:pt idx="33">
                  <c:v>PRIME WANDSWORTH PCN</c:v>
                </c:pt>
                <c:pt idx="34">
                  <c:v>SHEEN &amp; BARNES PCN</c:v>
                </c:pt>
                <c:pt idx="35">
                  <c:v>NORTH WEST MERTON PCN</c:v>
                </c:pt>
                <c:pt idx="36">
                  <c:v>KINGSTON PCN</c:v>
                </c:pt>
                <c:pt idx="37">
                  <c:v>WANDSWORTH PCN</c:v>
                </c:pt>
                <c:pt idx="38">
                  <c:v>BROCKLEBANK PCN</c:v>
                </c:pt>
                <c:pt idx="39">
                  <c:v>SELSDON ADDINGTON &amp; SHIRLEY PCN</c:v>
                </c:pt>
              </c:strCache>
            </c:strRef>
          </c:cat>
          <c:val>
            <c:numRef>
              <c:f>Sheet1!$C$2:$C$45</c:f>
              <c:numCache>
                <c:formatCode>0%</c:formatCode>
                <c:ptCount val="44"/>
                <c:pt idx="0">
                  <c:v>0.57999999999999996</c:v>
                </c:pt>
                <c:pt idx="1">
                  <c:v>0.62</c:v>
                </c:pt>
                <c:pt idx="2">
                  <c:v>0.63</c:v>
                </c:pt>
                <c:pt idx="3">
                  <c:v>0.63</c:v>
                </c:pt>
                <c:pt idx="4">
                  <c:v>0.66</c:v>
                </c:pt>
                <c:pt idx="5">
                  <c:v>0.66</c:v>
                </c:pt>
                <c:pt idx="6">
                  <c:v>0.66</c:v>
                </c:pt>
                <c:pt idx="7">
                  <c:v>0.66</c:v>
                </c:pt>
                <c:pt idx="8">
                  <c:v>0.67</c:v>
                </c:pt>
                <c:pt idx="9">
                  <c:v>0.68</c:v>
                </c:pt>
                <c:pt idx="10">
                  <c:v>0.68</c:v>
                </c:pt>
                <c:pt idx="11">
                  <c:v>0.68</c:v>
                </c:pt>
                <c:pt idx="12">
                  <c:v>0.69</c:v>
                </c:pt>
                <c:pt idx="13">
                  <c:v>0.69</c:v>
                </c:pt>
                <c:pt idx="14">
                  <c:v>0.69</c:v>
                </c:pt>
                <c:pt idx="15">
                  <c:v>0.7</c:v>
                </c:pt>
                <c:pt idx="16">
                  <c:v>-10</c:v>
                </c:pt>
                <c:pt idx="17">
                  <c:v>0.71</c:v>
                </c:pt>
                <c:pt idx="18">
                  <c:v>0.71</c:v>
                </c:pt>
                <c:pt idx="19">
                  <c:v>0.72</c:v>
                </c:pt>
                <c:pt idx="20">
                  <c:v>0.72</c:v>
                </c:pt>
                <c:pt idx="21">
                  <c:v>0.72</c:v>
                </c:pt>
                <c:pt idx="22">
                  <c:v>0.73</c:v>
                </c:pt>
                <c:pt idx="23">
                  <c:v>0.73</c:v>
                </c:pt>
                <c:pt idx="24">
                  <c:v>0.73</c:v>
                </c:pt>
                <c:pt idx="25">
                  <c:v>0.73</c:v>
                </c:pt>
                <c:pt idx="26">
                  <c:v>0.73</c:v>
                </c:pt>
                <c:pt idx="27">
                  <c:v>0.74</c:v>
                </c:pt>
                <c:pt idx="28">
                  <c:v>0.74</c:v>
                </c:pt>
                <c:pt idx="29">
                  <c:v>0.74</c:v>
                </c:pt>
                <c:pt idx="30">
                  <c:v>0.74</c:v>
                </c:pt>
                <c:pt idx="31">
                  <c:v>0.75</c:v>
                </c:pt>
                <c:pt idx="32">
                  <c:v>0.75</c:v>
                </c:pt>
                <c:pt idx="33">
                  <c:v>0.75</c:v>
                </c:pt>
                <c:pt idx="34">
                  <c:v>0.76</c:v>
                </c:pt>
                <c:pt idx="35">
                  <c:v>0.78</c:v>
                </c:pt>
                <c:pt idx="36">
                  <c:v>0.78</c:v>
                </c:pt>
                <c:pt idx="37">
                  <c:v>0.78</c:v>
                </c:pt>
                <c:pt idx="38">
                  <c:v>0.79</c:v>
                </c:pt>
                <c:pt idx="39">
                  <c:v>0.8</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0.71</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276928"/>
        <c:axId val="145279232"/>
      </c:lineChart>
      <c:catAx>
        <c:axId val="1452769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79232"/>
        <c:crosses val="autoZero"/>
        <c:auto val="1"/>
        <c:lblAlgn val="ctr"/>
        <c:lblOffset val="100"/>
        <c:noMultiLvlLbl val="0"/>
      </c:catAx>
      <c:valAx>
        <c:axId val="1452792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276928"/>
        <c:crosses val="autoZero"/>
        <c:crossBetween val="between"/>
      </c:valAx>
      <c:valAx>
        <c:axId val="145281024"/>
        <c:scaling>
          <c:orientation val="minMax"/>
          <c:max val="1"/>
          <c:min val="0"/>
        </c:scaling>
        <c:delete val="0"/>
        <c:axPos val="r"/>
        <c:numFmt formatCode="0%" sourceLinked="1"/>
        <c:majorTickMark val="none"/>
        <c:minorTickMark val="none"/>
        <c:tickLblPos val="none"/>
        <c:spPr>
          <a:ln>
            <a:noFill/>
          </a:ln>
        </c:spPr>
        <c:crossAx val="145282560"/>
        <c:crosses val="max"/>
        <c:crossBetween val="between"/>
      </c:valAx>
      <c:catAx>
        <c:axId val="145282560"/>
        <c:scaling>
          <c:orientation val="minMax"/>
        </c:scaling>
        <c:delete val="1"/>
        <c:axPos val="b"/>
        <c:numFmt formatCode="General" sourceLinked="1"/>
        <c:majorTickMark val="out"/>
        <c:minorTickMark val="none"/>
        <c:tickLblPos val="nextTo"/>
        <c:crossAx val="1452810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51</c:v>
                </c:pt>
                <c:pt idx="1">
                  <c:v>16</c:v>
                </c:pt>
                <c:pt idx="2">
                  <c:v>11</c:v>
                </c:pt>
                <c:pt idx="3">
                  <c:v>22</c:v>
                </c:pt>
                <c:pt idx="4">
                  <c:v>3</c:v>
                </c:pt>
                <c:pt idx="5">
                  <c:v>28</c:v>
                </c:pt>
                <c:pt idx="6">
                  <c:v>14</c:v>
                </c:pt>
                <c:pt idx="7">
                  <c:v>5</c:v>
                </c:pt>
                <c:pt idx="8">
                  <c:v>7</c:v>
                </c:pt>
                <c:pt idx="9">
                  <c:v>4</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98112"/>
        <c:axId val="145499648"/>
      </c:barChart>
      <c:catAx>
        <c:axId val="14549811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499648"/>
        <c:crosses val="autoZero"/>
        <c:auto val="1"/>
        <c:lblAlgn val="ctr"/>
        <c:lblOffset val="100"/>
        <c:noMultiLvlLbl val="0"/>
      </c:catAx>
      <c:valAx>
        <c:axId val="14549964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9811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39</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978496"/>
        <c:axId val="145980032"/>
      </c:lineChart>
      <c:catAx>
        <c:axId val="1459784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980032"/>
        <c:crosses val="autoZero"/>
        <c:auto val="1"/>
        <c:lblAlgn val="ctr"/>
        <c:lblOffset val="100"/>
        <c:noMultiLvlLbl val="0"/>
      </c:catAx>
      <c:valAx>
        <c:axId val="1459800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9784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34</c:v>
                </c:pt>
                <c:pt idx="2">
                  <c:v>18</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7274368"/>
        <c:axId val="155468160"/>
      </c:lineChart>
      <c:catAx>
        <c:axId val="1472743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468160"/>
        <c:crosses val="autoZero"/>
        <c:auto val="1"/>
        <c:lblAlgn val="ctr"/>
        <c:lblOffset val="100"/>
        <c:noMultiLvlLbl val="0"/>
      </c:catAx>
      <c:valAx>
        <c:axId val="1554681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72743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36L%20-%20NHS%20SOUTH%20WEST%20LONDO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SOUTH WEST LONDON HEALTH &amp; CARE PARTNERSHIP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40</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SOUTH WEST LONDON HEALTH &amp; CARE PARTNERSHIP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SOUTH WEST LONDON HEALTH &amp; CARE PARTNERSHIP ICS, 75,770</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23,133</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31%</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170362507"/>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SOUTH WEST LONDON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502414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646331"/>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SOUTH WEST LONDON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738664"/>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SOUTH WEST LONDON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52368110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41391626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347574061"/>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450385056"/>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93109239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2449841827"/>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510977262"/>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(22,734); ICS 2020 (18,324); PCN bases range from 144 to 1,435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9556868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870911659"/>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097475040"/>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7461045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789527377"/>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128303981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51857985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984012270"/>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339620607"/>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618512988"/>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321761290"/>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22,554 to 41,834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93828589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426550885"/>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(22,734); PCN bases range from 144 to 1,435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63680443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9283429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84051916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62642841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32789523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38939909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3267947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304756766"/>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(21,948); ICS 2020 (17,877); PCN bases range from 143 to 1,405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870869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424763050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763984446"/>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644007626"/>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937522076"/>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26578236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58952378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710619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397243844"/>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54412663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3486830046"/>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(21,948); PCN bases range from 143 to 1,405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29631343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955064553"/>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04298945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34474250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74076684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6752258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34994217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(22,235); ICS 2020 (18,417); PCN bases range from 140 to 1,429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59907534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367137239"/>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1695015402"/>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196766179"/>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600480365"/>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0919021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70017335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99354588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33506842"/>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89446415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273828649"/>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(22,235); PCN bases range from 140 to 1,429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4085272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72436154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66713016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4024294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735242860"/>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(22,620); PCN bases range from 141 to 1,436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716906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01036310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64784180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27947413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15312830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66774868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(11,542); ICS 2020 (7,994); PCN bases range from 77 to 622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5887352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541274660"/>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516229874"/>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929292132"/>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515754155"/>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088166575"/>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1391020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44512406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94051695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114193967"/>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(44%)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874833708"/>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16772066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434210648"/>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(11,542); PCN bases range from 77 to 622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7028205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002963696"/>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(16,333); PCN bases range from 107 to 1,013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317464062"/>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6212773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08564514"/>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151072226"/>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869736676"/>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2618734801"/>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3190940479"/>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73%</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410365670"/>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733086430"/>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284425478"/>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07751882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23547094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727097491"/>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(16,333); PCN bases range from 107 to 1,013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31114170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80878696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(19,908); PCN bases range from 127 to 1,223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9378273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74993343"/>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82%</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876491427"/>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1699679152"/>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772644656"/>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299558524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4071132639"/>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214291273"/>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1069994886"/>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67007138"/>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774341274"/>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1584133975"/>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(5%)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49686617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4599798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06220162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(19,908); PCN bases range from 127 to 1,223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67476785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(1,377)</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323538858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793511693"/>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27504991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429886739"/>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56033680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3056858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449722888"/>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298353569"/>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4159636965"/>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295536879"/>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32518070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(20,973); ICS 2020 (17,234); PCN bases range from 137 to 1,323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1268370927"/>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8361520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69160211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01972333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46435542"/>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521529731"/>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(20,973); PCN bases range from 137 to 1,323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365755615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49411479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621395023"/>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809179652"/>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50029879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790004089"/>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(20,840); PCN bases range from 130 to 1,298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8398433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6681627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641721928"/>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1899059660"/>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(20,107); PCN bases range from 124 to 1,251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8765702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795968764"/>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7527658"/>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226642210"/>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1169615317"/>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911245400"/>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5%</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607196320"/>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115726484"/>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95%</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1054296661"/>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27330204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02504933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427636816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(20,107); PCN bases range from 124 to 1,251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(20,940; 20,539; 20,722)</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6361186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420695491"/>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78107618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692927135"/>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(18,501; 20,538; 20,571)</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2037276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293023251"/>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67493329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05125900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1443747943"/>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67615393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19176523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2764922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2313614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327229727"/>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(9,347); ICS 2020 (7,265); PCN bases range from 64 to 610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86277813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835198634"/>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7470854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2425403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37114110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501226468"/>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318890211"/>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428620431"/>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611180149"/>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2939526598"/>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45904383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707891432"/>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41994428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1270191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59770672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(7,189); ICS 2020 (6,293); PCN bases range from 46 to 487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0795341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527839251"/>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173152146"/>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9823475"/>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50727579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41793077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91502622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0306727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49702332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426000917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7559118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273694843"/>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(7,189); PCN bases range from 46 to 487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2831031474"/>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60132068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963886545"/>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124781845"/>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94366382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9838715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(20,741); ICS 2020 (17,402); PCN bases range from 121 to 1,307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72609727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982596024"/>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930262055"/>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86152259"/>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921082861"/>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22368732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26977530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01679882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314623916"/>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(5%)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474207834"/>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(20,741); 
PCN bases range from 121 to 1,307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73285567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7391900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(4,001)</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36277020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5831571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4108768543"/>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013094399"/>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04571512"/>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2553616116"/>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673236609"/>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(3,606); ICS 2020 (3,268)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28836850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144586459"/>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01520842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4458417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170235667"/>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48590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416168906"/>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808954272"/>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0936414"/>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621943264"/>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686389729"/>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(3,768); ICS 2020 (3,367)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19391417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077125490"/>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1113020079"/>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37444187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066285405"/>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5929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SOUTH WEST LONDON HEALTH &amp; CARE PARTNERSHIP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